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55" r:id="rId2"/>
    <p:sldId id="530" r:id="rId3"/>
    <p:sldId id="531" r:id="rId4"/>
    <p:sldId id="532" r:id="rId5"/>
    <p:sldId id="53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4B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70896" autoAdjust="0"/>
  </p:normalViewPr>
  <p:slideViewPr>
    <p:cSldViewPr snapToGrid="0">
      <p:cViewPr varScale="1">
        <p:scale>
          <a:sx n="51" d="100"/>
          <a:sy n="51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B879F-99F6-43CD-8583-7D25D275FB5C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9DC8-C284-4D00-834D-9760C0965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9DC8-C284-4D00-834D-9760C09656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19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F8ED-A7EF-4135-BAB3-7C499426D4E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432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F8ED-A7EF-4135-BAB3-7C499426D4E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67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F8ED-A7EF-4135-BAB3-7C499426D4E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74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DF8ED-A7EF-4135-BAB3-7C499426D4E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68D44-8DC6-4FF6-8C8F-108121C72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 anchor="b">
            <a:normAutofit/>
          </a:bodyPr>
          <a:lstStyle>
            <a:lvl1pPr algn="ctr">
              <a:defRPr sz="3600" b="1"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09177-C6B6-45D2-97B5-9EDE78442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6E886-3F18-4326-A099-3431FCD7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9F05-FF4A-48B6-AC25-5270816A6495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5F08C-9D71-4E88-9D33-820C32F0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4F8E7-2791-4ABF-BCAC-995FD256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3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55326-B1E5-4EA9-A58B-7BA2E4D5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A4BD7-58BD-41D2-9264-F75A93B0B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92ACC-D017-4B41-8F00-92AE1856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EEDD-BEBE-48E8-A589-E541803858B0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9B8AD-70F9-484F-A875-3B54E182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20215-9BDF-422C-9D74-0E2535D7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0DAD9E-BDFE-49DC-B3AE-631FE11AB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E13C6A-B88F-4DFC-AB27-A8854BE7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44CF9-39D1-4D9F-87F7-540D03E8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9C36-1E1C-4187-833A-4A72D70E2669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E054-21F3-4E53-A7AD-6C20E203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EE5ED-A958-4027-9AB8-CA167A62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6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2038C-EC06-472A-82AD-E61381A2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FF3B0-3EAD-4E41-9535-808D23F41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529"/>
            <a:ext cx="10515600" cy="5041434"/>
          </a:xfrm>
        </p:spPr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C4A75-C65C-4731-89C4-7183382C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9C58-D341-42EE-AF89-8ABEF7B0F3CC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47837-E94F-4B28-AD15-DD50F111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3703D-BE50-446A-B94A-49ADA441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C39662-02F3-4E11-AD9D-B5D0C10FB8FE}"/>
              </a:ext>
            </a:extLst>
          </p:cNvPr>
          <p:cNvCxnSpPr/>
          <p:nvPr userDrawn="1"/>
        </p:nvCxnSpPr>
        <p:spPr>
          <a:xfrm>
            <a:off x="838200" y="986118"/>
            <a:ext cx="10515600" cy="0"/>
          </a:xfrm>
          <a:prstGeom prst="line">
            <a:avLst/>
          </a:prstGeom>
          <a:ln w="76200">
            <a:solidFill>
              <a:srgbClr val="007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26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F2DC-9ABB-44C0-8B42-FDE6D3E7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4653E-622C-44A8-82DD-7C2DDB95F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BD892-8E05-4BB2-A8BA-FE2A5579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5CCA8-3B13-4A43-A63C-567CE21A726D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D4EDF4-2D1D-46F2-9CE0-0512E47F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E2C6C-C1E5-43C3-B30B-292746E8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E30D7-DB07-4743-A844-FAAF9535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5A885-66F1-44DC-A3EE-E74EEB4CD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14899-4030-414F-AF0A-2DAAAF3D1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8558A-263C-4EB6-9C20-F3AFD886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5B46-236B-42FF-8072-C45DC6222EBB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D2382F-5480-47BD-BC23-F5EFAF24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26309-7B66-4823-BA55-49D4903F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0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80AC6-8FA7-46E6-ABBE-B628A735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58870-2A6E-4CD2-87DC-ADE6F162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740294-F351-47BD-926E-F4415BBD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C38E1-F369-4B7E-8353-75AB1D11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5F495F-635F-41F2-80E2-2A8EB527F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36137A-5962-49AB-A08C-F5780D1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89D6-BAB7-414E-A93F-3AAC380E47B4}" type="datetime1">
              <a:rPr lang="en-US" smtClean="0"/>
              <a:t>5/11/2022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FECE77-1EF7-4219-AAA7-77349707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F75946-75BD-4DA9-B173-54231A27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8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BCBBA-1D10-471C-9DB4-ACB78C53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C476F5-45AC-4B5F-9220-F06C0C33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B9C8-E117-48B9-B45D-6C67026BA08A}" type="datetime1">
              <a:rPr lang="en-US" smtClean="0"/>
              <a:t>5/11/2022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4178F0-FAC5-442C-AB34-0BE47CDA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2E2EF7-75DB-4675-9413-51C98338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5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B07F9C-B76F-457C-A106-D0C77474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11B9-67FE-4A9A-AD29-11F276CF2B08}" type="datetime1">
              <a:rPr lang="en-US" smtClean="0"/>
              <a:t>5/11/2022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B8290D-2A70-4701-A6DE-94DD359E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B1078-8AE2-405A-A57B-26A9630C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3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24A48-B909-4332-B613-936B48A8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D5A60-203F-4263-B700-325075AE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EF8859-C18F-4E82-BF98-B1D77389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91278-6E57-43CB-97D7-7387B85C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89397-D918-4438-AEDB-C93D626D6D73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D847FA-7A04-4BFC-8484-A0516A83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CDEE8C-FADB-47E6-AAC9-6767755A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71A4-4CD1-4EFC-9F33-7629D1FE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D20C4-3C61-4003-B309-5E91956EC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11D1F-B87E-43F5-9D0C-6006F2DF0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A81CEE-A1B6-4FA4-AFBF-27820F4F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DB968-EAA2-4967-953E-7350DBEF0C6F}" type="datetime1">
              <a:rPr lang="en-US" smtClean="0"/>
              <a:t>5/11/2022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3DADC6-6F84-4D1C-8117-0DC7552E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7D8E3-8DE7-43D0-8E09-8783B62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E78DD-151A-4567-A92F-ECB113F9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2DE9E-B333-401F-9E5F-4712E04F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4CA5C-81EE-4A27-A448-E7764107A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8BC1-96E3-4D32-9705-B6D9C0488844}" type="datetime1">
              <a:rPr lang="en-US" smtClean="0"/>
              <a:t>5/11/2022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9164A-816F-43DE-88C9-D1EDEC0E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907DE-B369-49E1-81D8-009225B0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62441-4C66-457E-8960-255EC116F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0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93FA-529C-4F7D-B9DA-9B3208E41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Slotted Page Structure</a:t>
            </a:r>
            <a:endParaRPr 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822915-2B25-436B-824A-DF541021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201"/>
            <a:ext cx="9144000" cy="17291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2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15"/>
          <p:cNvSpPr/>
          <p:nvPr/>
        </p:nvSpPr>
        <p:spPr bwMode="auto">
          <a:xfrm>
            <a:off x="3845556" y="4544426"/>
            <a:ext cx="6188581" cy="2999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33" name="직사각형 15"/>
          <p:cNvSpPr/>
          <p:nvPr/>
        </p:nvSpPr>
        <p:spPr bwMode="auto">
          <a:xfrm>
            <a:off x="2770459" y="4544560"/>
            <a:ext cx="360000" cy="299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15"/>
          <p:cNvSpPr/>
          <p:nvPr/>
        </p:nvSpPr>
        <p:spPr bwMode="auto">
          <a:xfrm>
            <a:off x="3832879" y="4546544"/>
            <a:ext cx="5070669" cy="297259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Slotted Page Structure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54373" y="3598286"/>
            <a:ext cx="1266693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Slot Header 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오른쪽 중괄호 64"/>
          <p:cNvSpPr/>
          <p:nvPr/>
        </p:nvSpPr>
        <p:spPr bwMode="auto">
          <a:xfrm rot="16200000">
            <a:off x="4054111" y="4155241"/>
            <a:ext cx="152697" cy="561391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922" y="4061267"/>
            <a:ext cx="26267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Offset Array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15"/>
          <p:cNvSpPr/>
          <p:nvPr/>
        </p:nvSpPr>
        <p:spPr bwMode="auto">
          <a:xfrm>
            <a:off x="2053324" y="4544706"/>
            <a:ext cx="360000" cy="299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93"/>
          <p:cNvSpPr/>
          <p:nvPr/>
        </p:nvSpPr>
        <p:spPr bwMode="auto">
          <a:xfrm>
            <a:off x="3488869" y="4544424"/>
            <a:ext cx="360000" cy="2999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5"/>
          <p:cNvSpPr/>
          <p:nvPr/>
        </p:nvSpPr>
        <p:spPr bwMode="auto">
          <a:xfrm>
            <a:off x="2412183" y="4544667"/>
            <a:ext cx="360000" cy="299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5"/>
          <p:cNvSpPr/>
          <p:nvPr/>
        </p:nvSpPr>
        <p:spPr bwMode="auto">
          <a:xfrm>
            <a:off x="2772183" y="4544667"/>
            <a:ext cx="360000" cy="299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5"/>
          <p:cNvSpPr/>
          <p:nvPr/>
        </p:nvSpPr>
        <p:spPr bwMode="auto">
          <a:xfrm>
            <a:off x="3128869" y="4544667"/>
            <a:ext cx="360000" cy="299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5"/>
          <p:cNvSpPr/>
          <p:nvPr/>
        </p:nvSpPr>
        <p:spPr bwMode="auto">
          <a:xfrm>
            <a:off x="3846742" y="4544911"/>
            <a:ext cx="561393" cy="299454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8" name="직사각형 15"/>
          <p:cNvSpPr/>
          <p:nvPr/>
        </p:nvSpPr>
        <p:spPr bwMode="auto">
          <a:xfrm>
            <a:off x="4403166" y="4543862"/>
            <a:ext cx="4505351" cy="2999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05117" y="4051028"/>
            <a:ext cx="192803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Content Area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오른쪽 중괄호 64"/>
          <p:cNvSpPr/>
          <p:nvPr/>
        </p:nvSpPr>
        <p:spPr bwMode="auto">
          <a:xfrm rot="16200000">
            <a:off x="9395984" y="3867153"/>
            <a:ext cx="151957" cy="1136828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grpSp>
        <p:nvGrpSpPr>
          <p:cNvPr id="26" name="Group 29"/>
          <p:cNvGrpSpPr/>
          <p:nvPr/>
        </p:nvGrpSpPr>
        <p:grpSpPr>
          <a:xfrm>
            <a:off x="2053323" y="3884834"/>
            <a:ext cx="2357830" cy="626051"/>
            <a:chOff x="2084914" y="727637"/>
            <a:chExt cx="3463851" cy="763602"/>
          </a:xfrm>
        </p:grpSpPr>
        <p:cxnSp>
          <p:nvCxnSpPr>
            <p:cNvPr id="27" name="Straight Connector 19"/>
            <p:cNvCxnSpPr>
              <a:cxnSpLocks/>
              <a:endCxn id="29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105"/>
            <p:cNvCxnSpPr>
              <a:cxnSpLocks/>
              <a:endCxn id="29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37" name="직사각형 36"/>
          <p:cNvSpPr/>
          <p:nvPr/>
        </p:nvSpPr>
        <p:spPr bwMode="auto">
          <a:xfrm>
            <a:off x="8904132" y="4544424"/>
            <a:ext cx="1130004" cy="299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= 30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124122" y="4854026"/>
            <a:ext cx="4800920" cy="628767"/>
            <a:chOff x="2987849" y="4789453"/>
            <a:chExt cx="3099391" cy="411058"/>
          </a:xfrm>
        </p:grpSpPr>
        <p:cxnSp>
          <p:nvCxnSpPr>
            <p:cNvPr id="40" name="직선 연결선 39"/>
            <p:cNvCxnSpPr>
              <a:cxnSpLocks/>
            </p:cNvCxnSpPr>
            <p:nvPr/>
          </p:nvCxnSpPr>
          <p:spPr bwMode="auto">
            <a:xfrm>
              <a:off x="6081547" y="4903980"/>
              <a:ext cx="0" cy="290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>
              <a:cxnSpLocks/>
            </p:cNvCxnSpPr>
            <p:nvPr/>
          </p:nvCxnSpPr>
          <p:spPr bwMode="auto">
            <a:xfrm flipH="1">
              <a:off x="2987849" y="520051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>
              <a:cxnSpLocks/>
            </p:cNvCxnSpPr>
            <p:nvPr/>
          </p:nvCxnSpPr>
          <p:spPr bwMode="auto">
            <a:xfrm>
              <a:off x="2991937" y="4789453"/>
              <a:ext cx="0" cy="4110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9" name="오른쪽 중괄호 64"/>
          <p:cNvSpPr/>
          <p:nvPr/>
        </p:nvSpPr>
        <p:spPr bwMode="auto">
          <a:xfrm rot="16200000">
            <a:off x="2877836" y="3537751"/>
            <a:ext cx="146521" cy="1795545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3081" y="4051029"/>
            <a:ext cx="9680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Metadata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54699" y="5105972"/>
            <a:ext cx="21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Number of Records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cxnSpLocks/>
            <a:endCxn id="13" idx="2"/>
          </p:cNvCxnSpPr>
          <p:nvPr/>
        </p:nvCxnSpPr>
        <p:spPr bwMode="auto">
          <a:xfrm flipV="1">
            <a:off x="2952183" y="4844121"/>
            <a:ext cx="0" cy="2932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8627472" y="4769922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1000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73081" y="3592871"/>
            <a:ext cx="1266693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Slot Header 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7" name="Group 29"/>
          <p:cNvGrpSpPr/>
          <p:nvPr/>
        </p:nvGrpSpPr>
        <p:grpSpPr>
          <a:xfrm>
            <a:off x="2053323" y="3884833"/>
            <a:ext cx="1792233" cy="626051"/>
            <a:chOff x="2084914" y="727637"/>
            <a:chExt cx="3463851" cy="763602"/>
          </a:xfrm>
        </p:grpSpPr>
        <p:cxnSp>
          <p:nvCxnSpPr>
            <p:cNvPr id="48" name="Straight Connector 19"/>
            <p:cNvCxnSpPr>
              <a:cxnSpLocks/>
              <a:endCxn id="50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105"/>
            <p:cNvCxnSpPr>
              <a:cxnSpLocks/>
              <a:endCxn id="50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0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오른쪽 중괄호 64"/>
          <p:cNvSpPr/>
          <p:nvPr/>
        </p:nvSpPr>
        <p:spPr bwMode="auto">
          <a:xfrm rot="16200000">
            <a:off x="2877836" y="3537750"/>
            <a:ext cx="146521" cy="1795545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73081" y="4051028"/>
            <a:ext cx="9680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Metadata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663659" y="4785916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1024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4044527" y="3167948"/>
            <a:ext cx="358638" cy="3205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4403165" y="3167948"/>
            <a:ext cx="358638" cy="3205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56" name="직사각형 55"/>
          <p:cNvSpPr/>
          <p:nvPr/>
        </p:nvSpPr>
        <p:spPr bwMode="auto">
          <a:xfrm>
            <a:off x="4761803" y="3166402"/>
            <a:ext cx="358638" cy="32206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9314" y="3147214"/>
            <a:ext cx="146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030A0"/>
                </a:solidFill>
              </a:rPr>
              <a:t>Sorted Keys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58" name="직사각형 57"/>
          <p:cNvSpPr/>
          <p:nvPr/>
        </p:nvSpPr>
        <p:spPr bwMode="auto">
          <a:xfrm>
            <a:off x="4044527" y="3166353"/>
            <a:ext cx="358638" cy="320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Arial" charset="0"/>
              </a:rPr>
              <a:t>30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16" name="화살표: 오른쪽 15"/>
          <p:cNvSpPr/>
          <p:nvPr/>
        </p:nvSpPr>
        <p:spPr bwMode="auto">
          <a:xfrm flipH="1">
            <a:off x="5456850" y="3176882"/>
            <a:ext cx="715776" cy="299458"/>
          </a:xfrm>
          <a:prstGeom prst="rightArrow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latin typeface="Arial" charset="0"/>
            </a:endParaRPr>
          </a:p>
        </p:txBody>
      </p:sp>
      <p:sp>
        <p:nvSpPr>
          <p:cNvPr id="62" name="내용 개체 틀 2"/>
          <p:cNvSpPr txBox="1">
            <a:spLocks/>
          </p:cNvSpPr>
          <p:nvPr/>
        </p:nvSpPr>
        <p:spPr>
          <a:xfrm>
            <a:off x="838200" y="1061046"/>
            <a:ext cx="1051560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>
                <a:solidFill>
                  <a:srgbClr val="002060"/>
                </a:solidFill>
              </a:rPr>
              <a:t>Slotted page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header contains:</a:t>
            </a:r>
          </a:p>
          <a:p>
            <a:pPr lvl="1"/>
            <a:r>
              <a:rPr lang="en-US" altLang="en-US" dirty="0" smtClean="0"/>
              <a:t>number of record entries</a:t>
            </a:r>
          </a:p>
          <a:p>
            <a:pPr lvl="1"/>
            <a:r>
              <a:rPr lang="en-US" altLang="en-US" dirty="0" smtClean="0"/>
              <a:t>end of free space in the block</a:t>
            </a:r>
          </a:p>
          <a:p>
            <a:pPr lvl="1"/>
            <a:r>
              <a:rPr lang="en-US" altLang="en-US" dirty="0" smtClean="0"/>
              <a:t>location and size of each record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1355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" grpId="0"/>
      <p:bldP spid="8" grpId="0" animBg="1"/>
      <p:bldP spid="9" grpId="0"/>
      <p:bldP spid="13" grpId="0" animBg="1"/>
      <p:bldP spid="15" grpId="0" animBg="1"/>
      <p:bldP spid="18" grpId="0" animBg="1"/>
      <p:bldP spid="20" grpId="0"/>
      <p:bldP spid="21" grpId="0" animBg="1"/>
      <p:bldP spid="37" grpId="0" animBg="1"/>
      <p:bldP spid="39" grpId="0"/>
      <p:bldP spid="46" grpId="0"/>
      <p:bldP spid="51" grpId="0" animBg="1"/>
      <p:bldP spid="52" grpId="0"/>
      <p:bldP spid="53" grpId="0" animBg="1"/>
      <p:bldP spid="54" grpId="0" animBg="1"/>
      <p:bldP spid="56" grpId="0" animBg="1"/>
      <p:bldP spid="6" grpId="0"/>
      <p:bldP spid="58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직사각형 15"/>
          <p:cNvSpPr/>
          <p:nvPr/>
        </p:nvSpPr>
        <p:spPr bwMode="auto">
          <a:xfrm>
            <a:off x="4408135" y="4544427"/>
            <a:ext cx="4495412" cy="29932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3844284" y="4546336"/>
            <a:ext cx="561393" cy="297466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Slotted Page 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1046"/>
            <a:ext cx="10515600" cy="524827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Slotted page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header contains:</a:t>
            </a:r>
          </a:p>
          <a:p>
            <a:pPr lvl="1"/>
            <a:r>
              <a:rPr lang="en-US" altLang="en-US" dirty="0"/>
              <a:t>number of record entries</a:t>
            </a:r>
          </a:p>
          <a:p>
            <a:pPr lvl="1"/>
            <a:r>
              <a:rPr lang="en-US" altLang="en-US" dirty="0"/>
              <a:t>end of free space in the block</a:t>
            </a:r>
          </a:p>
          <a:p>
            <a:pPr lvl="1"/>
            <a:r>
              <a:rPr lang="en-US" altLang="en-US" dirty="0"/>
              <a:t>location and size of each record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1687" y="3597982"/>
            <a:ext cx="1266693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Slot Header 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오른쪽 중괄호 64"/>
          <p:cNvSpPr/>
          <p:nvPr/>
        </p:nvSpPr>
        <p:spPr bwMode="auto">
          <a:xfrm rot="16200000">
            <a:off x="4314531" y="3858081"/>
            <a:ext cx="189436" cy="1118973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45922" y="4061267"/>
            <a:ext cx="26267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Offset Array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15"/>
          <p:cNvSpPr/>
          <p:nvPr/>
        </p:nvSpPr>
        <p:spPr bwMode="auto">
          <a:xfrm>
            <a:off x="2053324" y="4546335"/>
            <a:ext cx="360000" cy="298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93"/>
          <p:cNvSpPr/>
          <p:nvPr/>
        </p:nvSpPr>
        <p:spPr bwMode="auto">
          <a:xfrm>
            <a:off x="3487301" y="4546336"/>
            <a:ext cx="360000" cy="2974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5"/>
          <p:cNvSpPr/>
          <p:nvPr/>
        </p:nvSpPr>
        <p:spPr bwMode="auto">
          <a:xfrm>
            <a:off x="2412183" y="4546335"/>
            <a:ext cx="360000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5"/>
          <p:cNvSpPr/>
          <p:nvPr/>
        </p:nvSpPr>
        <p:spPr bwMode="auto">
          <a:xfrm>
            <a:off x="2772183" y="4546335"/>
            <a:ext cx="360000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5"/>
          <p:cNvSpPr/>
          <p:nvPr/>
        </p:nvSpPr>
        <p:spPr bwMode="auto">
          <a:xfrm>
            <a:off x="3128869" y="4546336"/>
            <a:ext cx="360000" cy="297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392389" y="4546901"/>
            <a:ext cx="561393" cy="296848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8" name="직사각형 15"/>
          <p:cNvSpPr/>
          <p:nvPr/>
        </p:nvSpPr>
        <p:spPr bwMode="auto">
          <a:xfrm>
            <a:off x="4948637" y="4546805"/>
            <a:ext cx="2824614" cy="2969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39530" y="4043106"/>
            <a:ext cx="192803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Content Area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오른쪽 중괄호 64"/>
          <p:cNvSpPr/>
          <p:nvPr/>
        </p:nvSpPr>
        <p:spPr bwMode="auto">
          <a:xfrm rot="16200000">
            <a:off x="8843996" y="3315165"/>
            <a:ext cx="125345" cy="2267416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grpSp>
        <p:nvGrpSpPr>
          <p:cNvPr id="26" name="Group 29"/>
          <p:cNvGrpSpPr/>
          <p:nvPr/>
        </p:nvGrpSpPr>
        <p:grpSpPr>
          <a:xfrm>
            <a:off x="2053323" y="3884834"/>
            <a:ext cx="2915411" cy="626051"/>
            <a:chOff x="2084914" y="727637"/>
            <a:chExt cx="3463851" cy="763602"/>
          </a:xfrm>
        </p:grpSpPr>
        <p:cxnSp>
          <p:nvCxnSpPr>
            <p:cNvPr id="27" name="Straight Connector 19"/>
            <p:cNvCxnSpPr>
              <a:cxnSpLocks/>
              <a:endCxn id="29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105"/>
            <p:cNvCxnSpPr>
              <a:cxnSpLocks/>
              <a:endCxn id="29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7773543" y="4544424"/>
            <a:ext cx="1130004" cy="299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= 50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8904132" y="4544424"/>
            <a:ext cx="1130004" cy="299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= 30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오른쪽 중괄호 64"/>
          <p:cNvSpPr/>
          <p:nvPr/>
        </p:nvSpPr>
        <p:spPr bwMode="auto">
          <a:xfrm rot="16200000">
            <a:off x="2877836" y="3537751"/>
            <a:ext cx="146521" cy="1795545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3081" y="4051029"/>
            <a:ext cx="9680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Metadata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695866" y="4834636"/>
            <a:ext cx="3064743" cy="508928"/>
            <a:chOff x="2991938" y="4782293"/>
            <a:chExt cx="3100121" cy="434160"/>
          </a:xfrm>
        </p:grpSpPr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6092059" y="4948276"/>
              <a:ext cx="0" cy="2681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>
              <a:cxnSpLocks/>
            </p:cNvCxnSpPr>
            <p:nvPr/>
          </p:nvCxnSpPr>
          <p:spPr bwMode="auto">
            <a:xfrm flipH="1">
              <a:off x="2992668" y="520539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>
              <a:cxnSpLocks/>
            </p:cNvCxnSpPr>
            <p:nvPr/>
          </p:nvCxnSpPr>
          <p:spPr bwMode="auto">
            <a:xfrm>
              <a:off x="2991938" y="4782293"/>
              <a:ext cx="730" cy="428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2154699" y="5105972"/>
            <a:ext cx="21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Number of Records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cxnSpLocks/>
            <a:endCxn id="13" idx="2"/>
          </p:cNvCxnSpPr>
          <p:nvPr/>
        </p:nvCxnSpPr>
        <p:spPr bwMode="auto">
          <a:xfrm flipV="1">
            <a:off x="2952183" y="4844121"/>
            <a:ext cx="0" cy="2932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629977" y="4768584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1000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9065" y="4751513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900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15"/>
          <p:cNvSpPr/>
          <p:nvPr/>
        </p:nvSpPr>
        <p:spPr bwMode="auto">
          <a:xfrm>
            <a:off x="2772800" y="4546334"/>
            <a:ext cx="360000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124122" y="4854026"/>
            <a:ext cx="4800920" cy="628767"/>
            <a:chOff x="2987849" y="4789453"/>
            <a:chExt cx="3099391" cy="411058"/>
          </a:xfrm>
        </p:grpSpPr>
        <p:cxnSp>
          <p:nvCxnSpPr>
            <p:cNvPr id="45" name="직선 연결선 44"/>
            <p:cNvCxnSpPr>
              <a:cxnSpLocks/>
            </p:cNvCxnSpPr>
            <p:nvPr/>
          </p:nvCxnSpPr>
          <p:spPr bwMode="auto">
            <a:xfrm>
              <a:off x="6081547" y="4903980"/>
              <a:ext cx="0" cy="290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46" name="직선 연결선 45"/>
            <p:cNvCxnSpPr>
              <a:cxnSpLocks/>
            </p:cNvCxnSpPr>
            <p:nvPr/>
          </p:nvCxnSpPr>
          <p:spPr bwMode="auto">
            <a:xfrm flipH="1">
              <a:off x="2987849" y="520051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직선 연결선 46"/>
            <p:cNvCxnSpPr>
              <a:cxnSpLocks/>
            </p:cNvCxnSpPr>
            <p:nvPr/>
          </p:nvCxnSpPr>
          <p:spPr bwMode="auto">
            <a:xfrm>
              <a:off x="2991937" y="4789453"/>
              <a:ext cx="0" cy="4110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1" name="TextBox 40"/>
          <p:cNvSpPr txBox="1"/>
          <p:nvPr/>
        </p:nvSpPr>
        <p:spPr>
          <a:xfrm>
            <a:off x="8505117" y="4051028"/>
            <a:ext cx="192803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Content Area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2" name="오른쪽 중괄호 64"/>
          <p:cNvSpPr/>
          <p:nvPr/>
        </p:nvSpPr>
        <p:spPr bwMode="auto">
          <a:xfrm rot="16200000">
            <a:off x="9395984" y="3867153"/>
            <a:ext cx="151957" cy="1136828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48" name="오른쪽 중괄호 64"/>
          <p:cNvSpPr/>
          <p:nvPr/>
        </p:nvSpPr>
        <p:spPr bwMode="auto">
          <a:xfrm rot="16200000">
            <a:off x="4054111" y="4155241"/>
            <a:ext cx="152697" cy="561391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45922" y="4061267"/>
            <a:ext cx="26267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Offset Array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54" name="Group 29"/>
          <p:cNvGrpSpPr/>
          <p:nvPr/>
        </p:nvGrpSpPr>
        <p:grpSpPr>
          <a:xfrm>
            <a:off x="2053323" y="3884834"/>
            <a:ext cx="2357830" cy="626051"/>
            <a:chOff x="2084914" y="727637"/>
            <a:chExt cx="3463851" cy="763602"/>
          </a:xfrm>
        </p:grpSpPr>
        <p:cxnSp>
          <p:nvCxnSpPr>
            <p:cNvPr id="55" name="Straight Connector 19"/>
            <p:cNvCxnSpPr>
              <a:cxnSpLocks/>
              <a:endCxn id="58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105"/>
            <p:cNvCxnSpPr>
              <a:cxnSpLocks/>
              <a:endCxn id="58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9663659" y="4785916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1024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54373" y="3598286"/>
            <a:ext cx="1266693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Slot Header 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044527" y="3167948"/>
            <a:ext cx="358638" cy="3205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4403165" y="3167948"/>
            <a:ext cx="358638" cy="3205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4761803" y="3169046"/>
            <a:ext cx="358638" cy="3194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619314" y="3147214"/>
            <a:ext cx="146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030A0"/>
                </a:solidFill>
              </a:rPr>
              <a:t>Sorted Keys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4401183" y="3166548"/>
            <a:ext cx="358638" cy="320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Arial" charset="0"/>
              </a:rPr>
              <a:t>50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74" name="직사각형 73"/>
          <p:cNvSpPr/>
          <p:nvPr/>
        </p:nvSpPr>
        <p:spPr bwMode="auto">
          <a:xfrm>
            <a:off x="4044527" y="3166353"/>
            <a:ext cx="358638" cy="320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Arial" charset="0"/>
              </a:rPr>
              <a:t>30</a:t>
            </a:r>
            <a:endParaRPr lang="ko-KR" altLang="en-US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98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6" grpId="0" animBg="1"/>
      <p:bldP spid="18" grpId="0" animBg="1"/>
      <p:bldP spid="20" grpId="0"/>
      <p:bldP spid="21" grpId="0" animBg="1"/>
      <p:bldP spid="34" grpId="0" animBg="1"/>
      <p:bldP spid="50" grpId="0"/>
      <p:bldP spid="56" grpId="0" animBg="1"/>
      <p:bldP spid="41" grpId="0"/>
      <p:bldP spid="42" grpId="0" animBg="1"/>
      <p:bldP spid="48" grpId="0" animBg="1"/>
      <p:bldP spid="52" grpId="0"/>
      <p:bldP spid="67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 bwMode="auto">
          <a:xfrm>
            <a:off x="3844284" y="4546336"/>
            <a:ext cx="561393" cy="297466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51" name="직사각형 15"/>
          <p:cNvSpPr/>
          <p:nvPr/>
        </p:nvSpPr>
        <p:spPr bwMode="auto">
          <a:xfrm>
            <a:off x="4407633" y="4546591"/>
            <a:ext cx="3365618" cy="2971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477" y="426517"/>
            <a:ext cx="4775761" cy="50206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Slotted Page Structure</a:t>
            </a:r>
            <a:endParaRPr lang="ko-KR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266395" y="3603751"/>
            <a:ext cx="1266693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Slot Header 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오른쪽 중괄호 64"/>
          <p:cNvSpPr/>
          <p:nvPr/>
        </p:nvSpPr>
        <p:spPr bwMode="auto">
          <a:xfrm rot="16200000">
            <a:off x="4581107" y="3591506"/>
            <a:ext cx="189436" cy="1652122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39585" y="4057648"/>
            <a:ext cx="26267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Offset Array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15"/>
          <p:cNvSpPr/>
          <p:nvPr/>
        </p:nvSpPr>
        <p:spPr bwMode="auto">
          <a:xfrm>
            <a:off x="2053324" y="4546335"/>
            <a:ext cx="360000" cy="298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93"/>
          <p:cNvSpPr/>
          <p:nvPr/>
        </p:nvSpPr>
        <p:spPr bwMode="auto">
          <a:xfrm>
            <a:off x="3486652" y="4546776"/>
            <a:ext cx="365007" cy="2974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5"/>
          <p:cNvSpPr/>
          <p:nvPr/>
        </p:nvSpPr>
        <p:spPr bwMode="auto">
          <a:xfrm>
            <a:off x="2412183" y="4546335"/>
            <a:ext cx="360000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5"/>
          <p:cNvSpPr/>
          <p:nvPr/>
        </p:nvSpPr>
        <p:spPr bwMode="auto">
          <a:xfrm>
            <a:off x="2772183" y="4546335"/>
            <a:ext cx="360000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5"/>
          <p:cNvSpPr/>
          <p:nvPr/>
        </p:nvSpPr>
        <p:spPr bwMode="auto">
          <a:xfrm>
            <a:off x="3133385" y="4546336"/>
            <a:ext cx="355484" cy="2977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3849721" y="4548106"/>
            <a:ext cx="561393" cy="294663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5" name="직사각형 15"/>
          <p:cNvSpPr/>
          <p:nvPr/>
        </p:nvSpPr>
        <p:spPr bwMode="auto">
          <a:xfrm>
            <a:off x="3849428" y="4546735"/>
            <a:ext cx="561393" cy="297547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392389" y="4546901"/>
            <a:ext cx="561393" cy="296848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18" name="직사각형 15"/>
          <p:cNvSpPr/>
          <p:nvPr/>
        </p:nvSpPr>
        <p:spPr bwMode="auto">
          <a:xfrm>
            <a:off x="4948344" y="4546806"/>
            <a:ext cx="2824614" cy="2969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4528" y="4043437"/>
            <a:ext cx="192803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Content Area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1" name="오른쪽 중괄호 64"/>
          <p:cNvSpPr/>
          <p:nvPr/>
        </p:nvSpPr>
        <p:spPr bwMode="auto">
          <a:xfrm rot="16200000">
            <a:off x="8266478" y="2737647"/>
            <a:ext cx="152627" cy="3395170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grpSp>
        <p:nvGrpSpPr>
          <p:cNvPr id="26" name="Group 29"/>
          <p:cNvGrpSpPr/>
          <p:nvPr/>
        </p:nvGrpSpPr>
        <p:grpSpPr>
          <a:xfrm>
            <a:off x="2053322" y="3884834"/>
            <a:ext cx="3448562" cy="626051"/>
            <a:chOff x="2084914" y="727637"/>
            <a:chExt cx="3463851" cy="763602"/>
          </a:xfrm>
        </p:grpSpPr>
        <p:cxnSp>
          <p:nvCxnSpPr>
            <p:cNvPr id="27" name="Straight Connector 19"/>
            <p:cNvCxnSpPr>
              <a:cxnSpLocks/>
              <a:endCxn id="29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105"/>
            <p:cNvCxnSpPr>
              <a:cxnSpLocks/>
              <a:endCxn id="29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 bwMode="auto">
          <a:xfrm>
            <a:off x="7773543" y="4544424"/>
            <a:ext cx="1130004" cy="299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= 50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8904132" y="4544424"/>
            <a:ext cx="1130004" cy="299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= 30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오른쪽 중괄호 64"/>
          <p:cNvSpPr/>
          <p:nvPr/>
        </p:nvSpPr>
        <p:spPr bwMode="auto">
          <a:xfrm rot="16200000">
            <a:off x="2877836" y="3537751"/>
            <a:ext cx="146521" cy="1795545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473081" y="4051029"/>
            <a:ext cx="96803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Metadata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695866" y="4834636"/>
            <a:ext cx="3064743" cy="508928"/>
            <a:chOff x="2991938" y="4782293"/>
            <a:chExt cx="3100121" cy="434160"/>
          </a:xfrm>
        </p:grpSpPr>
        <p:cxnSp>
          <p:nvCxnSpPr>
            <p:cNvPr id="64" name="직선 연결선 63"/>
            <p:cNvCxnSpPr>
              <a:cxnSpLocks/>
            </p:cNvCxnSpPr>
            <p:nvPr/>
          </p:nvCxnSpPr>
          <p:spPr bwMode="auto">
            <a:xfrm>
              <a:off x="6092059" y="4948276"/>
              <a:ext cx="0" cy="2681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>
              <a:cxnSpLocks/>
            </p:cNvCxnSpPr>
            <p:nvPr/>
          </p:nvCxnSpPr>
          <p:spPr bwMode="auto">
            <a:xfrm flipH="1">
              <a:off x="2992668" y="520539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>
              <a:cxnSpLocks/>
            </p:cNvCxnSpPr>
            <p:nvPr/>
          </p:nvCxnSpPr>
          <p:spPr bwMode="auto">
            <a:xfrm>
              <a:off x="2991938" y="4782293"/>
              <a:ext cx="730" cy="428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2154699" y="5105972"/>
            <a:ext cx="2103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Number of Records</a:t>
            </a:r>
            <a:endParaRPr lang="ko-KR" altLang="en-US" sz="1400" dirty="0"/>
          </a:p>
        </p:txBody>
      </p:sp>
      <p:cxnSp>
        <p:nvCxnSpPr>
          <p:cNvPr id="30" name="직선 화살표 연결선 29"/>
          <p:cNvCxnSpPr>
            <a:cxnSpLocks/>
            <a:endCxn id="13" idx="2"/>
          </p:cNvCxnSpPr>
          <p:nvPr/>
        </p:nvCxnSpPr>
        <p:spPr bwMode="auto">
          <a:xfrm flipV="1">
            <a:off x="2952183" y="4844121"/>
            <a:ext cx="0" cy="2932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8627472" y="4769922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1000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9065" y="4751513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900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6" name="직사각형 15"/>
          <p:cNvSpPr/>
          <p:nvPr/>
        </p:nvSpPr>
        <p:spPr bwMode="auto">
          <a:xfrm>
            <a:off x="2772800" y="4546334"/>
            <a:ext cx="360000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6645204" y="4544372"/>
            <a:ext cx="1130004" cy="299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Key = 40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15"/>
          <p:cNvSpPr/>
          <p:nvPr/>
        </p:nvSpPr>
        <p:spPr bwMode="auto">
          <a:xfrm>
            <a:off x="4948345" y="4545536"/>
            <a:ext cx="1700047" cy="2969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40269" y="4751513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800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4392388" y="4546275"/>
            <a:ext cx="561393" cy="296848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900</a:t>
            </a:r>
          </a:p>
        </p:txBody>
      </p:sp>
      <p:sp>
        <p:nvSpPr>
          <p:cNvPr id="48" name="직사각형 47"/>
          <p:cNvSpPr/>
          <p:nvPr/>
        </p:nvSpPr>
        <p:spPr bwMode="auto">
          <a:xfrm>
            <a:off x="4392681" y="4545584"/>
            <a:ext cx="561393" cy="296848"/>
          </a:xfrm>
          <a:prstGeom prst="rect">
            <a:avLst/>
          </a:prstGeom>
          <a:solidFill>
            <a:srgbClr val="9C5BCD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</a:p>
        </p:txBody>
      </p:sp>
      <p:sp>
        <p:nvSpPr>
          <p:cNvPr id="54" name="직사각형 15"/>
          <p:cNvSpPr/>
          <p:nvPr/>
        </p:nvSpPr>
        <p:spPr bwMode="auto">
          <a:xfrm>
            <a:off x="5501885" y="4545536"/>
            <a:ext cx="1145895" cy="29694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Free space</a:t>
            </a:r>
          </a:p>
        </p:txBody>
      </p:sp>
      <p:grpSp>
        <p:nvGrpSpPr>
          <p:cNvPr id="58" name="그룹 57"/>
          <p:cNvGrpSpPr/>
          <p:nvPr/>
        </p:nvGrpSpPr>
        <p:grpSpPr>
          <a:xfrm>
            <a:off x="5220698" y="4839374"/>
            <a:ext cx="2539911" cy="508928"/>
            <a:chOff x="2991938" y="4782293"/>
            <a:chExt cx="3100121" cy="434160"/>
          </a:xfrm>
        </p:grpSpPr>
        <p:cxnSp>
          <p:nvCxnSpPr>
            <p:cNvPr id="60" name="직선 연결선 59"/>
            <p:cNvCxnSpPr>
              <a:cxnSpLocks/>
            </p:cNvCxnSpPr>
            <p:nvPr/>
          </p:nvCxnSpPr>
          <p:spPr bwMode="auto">
            <a:xfrm>
              <a:off x="6092059" y="4948276"/>
              <a:ext cx="0" cy="26817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62" name="직선 연결선 61"/>
            <p:cNvCxnSpPr>
              <a:cxnSpLocks/>
            </p:cNvCxnSpPr>
            <p:nvPr/>
          </p:nvCxnSpPr>
          <p:spPr bwMode="auto">
            <a:xfrm flipH="1">
              <a:off x="2992668" y="520539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직선 연결선 66"/>
            <p:cNvCxnSpPr>
              <a:cxnSpLocks/>
            </p:cNvCxnSpPr>
            <p:nvPr/>
          </p:nvCxnSpPr>
          <p:spPr bwMode="auto">
            <a:xfrm>
              <a:off x="2991938" y="4782293"/>
              <a:ext cx="730" cy="428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그룹 67"/>
          <p:cNvGrpSpPr/>
          <p:nvPr/>
        </p:nvGrpSpPr>
        <p:grpSpPr>
          <a:xfrm>
            <a:off x="4689519" y="4839375"/>
            <a:ext cx="1958261" cy="342705"/>
            <a:chOff x="2991938" y="4782293"/>
            <a:chExt cx="3100121" cy="434160"/>
          </a:xfrm>
        </p:grpSpPr>
        <p:cxnSp>
          <p:nvCxnSpPr>
            <p:cNvPr id="69" name="직선 연결선 68"/>
            <p:cNvCxnSpPr>
              <a:cxnSpLocks/>
            </p:cNvCxnSpPr>
            <p:nvPr/>
          </p:nvCxnSpPr>
          <p:spPr bwMode="auto">
            <a:xfrm>
              <a:off x="6092059" y="5028783"/>
              <a:ext cx="0" cy="18767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0" name="직선 연결선 69"/>
            <p:cNvCxnSpPr>
              <a:cxnSpLocks/>
            </p:cNvCxnSpPr>
            <p:nvPr/>
          </p:nvCxnSpPr>
          <p:spPr bwMode="auto">
            <a:xfrm flipH="1">
              <a:off x="2992668" y="520539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직선 연결선 70"/>
            <p:cNvCxnSpPr>
              <a:cxnSpLocks/>
            </p:cNvCxnSpPr>
            <p:nvPr/>
          </p:nvCxnSpPr>
          <p:spPr bwMode="auto">
            <a:xfrm>
              <a:off x="2991938" y="4782293"/>
              <a:ext cx="730" cy="428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직사각형 15"/>
          <p:cNvSpPr/>
          <p:nvPr/>
        </p:nvSpPr>
        <p:spPr bwMode="auto">
          <a:xfrm>
            <a:off x="2770953" y="4546449"/>
            <a:ext cx="358999" cy="2977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ko-KR" alt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39530" y="4043106"/>
            <a:ext cx="1928035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Content Area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4" name="오른쪽 중괄호 64"/>
          <p:cNvSpPr/>
          <p:nvPr/>
        </p:nvSpPr>
        <p:spPr bwMode="auto">
          <a:xfrm rot="16200000">
            <a:off x="8843996" y="3315165"/>
            <a:ext cx="125345" cy="2267416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sp>
        <p:nvSpPr>
          <p:cNvPr id="76" name="오른쪽 중괄호 64"/>
          <p:cNvSpPr/>
          <p:nvPr/>
        </p:nvSpPr>
        <p:spPr bwMode="auto">
          <a:xfrm rot="16200000">
            <a:off x="4314531" y="3858081"/>
            <a:ext cx="189436" cy="1118973"/>
          </a:xfrm>
          <a:prstGeom prst="rightBrace">
            <a:avLst>
              <a:gd name="adj1" fmla="val 342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400">
              <a:solidFill>
                <a:prstClr val="black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grpSp>
        <p:nvGrpSpPr>
          <p:cNvPr id="77" name="Group 29"/>
          <p:cNvGrpSpPr/>
          <p:nvPr/>
        </p:nvGrpSpPr>
        <p:grpSpPr>
          <a:xfrm>
            <a:off x="2053323" y="3884834"/>
            <a:ext cx="2915411" cy="626051"/>
            <a:chOff x="2084914" y="727637"/>
            <a:chExt cx="3463851" cy="763602"/>
          </a:xfrm>
        </p:grpSpPr>
        <p:cxnSp>
          <p:nvCxnSpPr>
            <p:cNvPr id="78" name="Straight Connector 19"/>
            <p:cNvCxnSpPr>
              <a:cxnSpLocks/>
              <a:endCxn id="80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105"/>
            <p:cNvCxnSpPr>
              <a:cxnSpLocks/>
              <a:endCxn id="80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0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545922" y="4061267"/>
            <a:ext cx="2626704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Record Offset Array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4124122" y="4854026"/>
            <a:ext cx="4800920" cy="628767"/>
            <a:chOff x="2987849" y="4789453"/>
            <a:chExt cx="3099391" cy="411058"/>
          </a:xfrm>
        </p:grpSpPr>
        <p:cxnSp>
          <p:nvCxnSpPr>
            <p:cNvPr id="85" name="직선 연결선 84"/>
            <p:cNvCxnSpPr>
              <a:cxnSpLocks/>
            </p:cNvCxnSpPr>
            <p:nvPr/>
          </p:nvCxnSpPr>
          <p:spPr bwMode="auto">
            <a:xfrm>
              <a:off x="6081547" y="4903980"/>
              <a:ext cx="0" cy="2909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직선 연결선 85"/>
            <p:cNvCxnSpPr>
              <a:cxnSpLocks/>
            </p:cNvCxnSpPr>
            <p:nvPr/>
          </p:nvCxnSpPr>
          <p:spPr bwMode="auto">
            <a:xfrm flipH="1">
              <a:off x="2987849" y="5200511"/>
              <a:ext cx="309939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직선 연결선 86"/>
            <p:cNvCxnSpPr>
              <a:cxnSpLocks/>
            </p:cNvCxnSpPr>
            <p:nvPr/>
          </p:nvCxnSpPr>
          <p:spPr bwMode="auto">
            <a:xfrm>
              <a:off x="2991937" y="4789453"/>
              <a:ext cx="0" cy="41105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Box 80"/>
          <p:cNvSpPr txBox="1"/>
          <p:nvPr/>
        </p:nvSpPr>
        <p:spPr>
          <a:xfrm>
            <a:off x="9663659" y="4785916"/>
            <a:ext cx="60710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1024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991687" y="3597982"/>
            <a:ext cx="1266693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ts val="2200"/>
              </a:lnSpc>
              <a:spcBef>
                <a:spcPct val="20000"/>
              </a:spcBef>
              <a:spcAft>
                <a:spcPct val="0"/>
              </a:spcAft>
              <a:buClr>
                <a:srgbClr val="44546A"/>
              </a:buClr>
            </a:pPr>
            <a:r>
              <a:rPr lang="en-US" altLang="ko-KR" sz="1400" dirty="0">
                <a:solidFill>
                  <a:prstClr val="black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Slot Header </a:t>
            </a:r>
            <a:endParaRPr lang="ko-KR" altLang="en-US" sz="1400" dirty="0">
              <a:solidFill>
                <a:prstClr val="black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4044527" y="3167948"/>
            <a:ext cx="358638" cy="3205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403165" y="3167948"/>
            <a:ext cx="358638" cy="32051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4761803" y="3169046"/>
            <a:ext cx="358638" cy="31941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rgbClr val="7030A0"/>
              </a:solidFill>
              <a:latin typeface="Arial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19314" y="3147214"/>
            <a:ext cx="146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030A0"/>
                </a:solidFill>
              </a:rPr>
              <a:t>Sorted Keys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4401183" y="3166548"/>
            <a:ext cx="358638" cy="320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Arial" charset="0"/>
              </a:rPr>
              <a:t>50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92" name="직사각형 91"/>
          <p:cNvSpPr/>
          <p:nvPr/>
        </p:nvSpPr>
        <p:spPr bwMode="auto">
          <a:xfrm>
            <a:off x="4044527" y="3166353"/>
            <a:ext cx="358638" cy="320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Arial" charset="0"/>
              </a:rPr>
              <a:t>30</a:t>
            </a:r>
            <a:endParaRPr lang="ko-KR" altLang="en-US" sz="1200" b="1" dirty="0">
              <a:latin typeface="Arial" charset="0"/>
            </a:endParaRPr>
          </a:p>
        </p:txBody>
      </p:sp>
      <p:sp>
        <p:nvSpPr>
          <p:cNvPr id="93" name="직사각형 92"/>
          <p:cNvSpPr/>
          <p:nvPr/>
        </p:nvSpPr>
        <p:spPr bwMode="auto">
          <a:xfrm>
            <a:off x="4228314" y="2682695"/>
            <a:ext cx="358638" cy="320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>
                <a:latin typeface="Arial" charset="0"/>
              </a:rPr>
              <a:t>40</a:t>
            </a:r>
            <a:endParaRPr lang="ko-KR" altLang="en-US" sz="1200" b="1" dirty="0">
              <a:latin typeface="Arial" charset="0"/>
            </a:endParaRPr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4080509" y="2972467"/>
            <a:ext cx="320675" cy="193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직선 연결선 18"/>
          <p:cNvCxnSpPr/>
          <p:nvPr/>
        </p:nvCxnSpPr>
        <p:spPr bwMode="auto">
          <a:xfrm flipV="1">
            <a:off x="4401184" y="2979742"/>
            <a:ext cx="324639" cy="18930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내용 개체 틀 2"/>
          <p:cNvSpPr txBox="1">
            <a:spLocks/>
          </p:cNvSpPr>
          <p:nvPr/>
        </p:nvSpPr>
        <p:spPr>
          <a:xfrm>
            <a:off x="838200" y="1061046"/>
            <a:ext cx="1051560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>
                <a:solidFill>
                  <a:srgbClr val="002060"/>
                </a:solidFill>
              </a:rPr>
              <a:t>Slotted page</a:t>
            </a:r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dirty="0" smtClean="0"/>
              <a:t>header contains:</a:t>
            </a:r>
          </a:p>
          <a:p>
            <a:pPr lvl="1"/>
            <a:r>
              <a:rPr lang="en-US" altLang="en-US" dirty="0" smtClean="0"/>
              <a:t>number of record entries</a:t>
            </a:r>
          </a:p>
          <a:p>
            <a:pPr lvl="1"/>
            <a:r>
              <a:rPr lang="en-US" altLang="en-US" dirty="0" smtClean="0"/>
              <a:t>end of free space in the block</a:t>
            </a:r>
          </a:p>
          <a:p>
            <a:pPr lvl="1"/>
            <a:r>
              <a:rPr lang="en-US" altLang="en-US" dirty="0" smtClean="0"/>
              <a:t>location and size of each record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420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46 L 0.0461 -7.40741E-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047 L 0.03021 -0.0009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0047 L 0.01484 0.07014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361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20" grpId="0"/>
      <p:bldP spid="21" grpId="0" animBg="1"/>
      <p:bldP spid="44" grpId="0" animBg="1"/>
      <p:bldP spid="45" grpId="0" animBg="1"/>
      <p:bldP spid="46" grpId="0"/>
      <p:bldP spid="47" grpId="0" animBg="1"/>
      <p:bldP spid="48" grpId="0" animBg="1"/>
      <p:bldP spid="54" grpId="0" animBg="1"/>
      <p:bldP spid="72" grpId="0" animBg="1"/>
      <p:bldP spid="73" grpId="0"/>
      <p:bldP spid="74" grpId="0" animBg="1"/>
      <p:bldP spid="76" grpId="0" animBg="1"/>
      <p:bldP spid="83" grpId="0"/>
      <p:bldP spid="82" grpId="0"/>
      <p:bldP spid="91" grpId="0" animBg="1"/>
      <p:bldP spid="93" grpId="0" animBg="1"/>
      <p:bldP spid="9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6477" y="426517"/>
            <a:ext cx="4775761" cy="502069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Slotted Page Structure</a:t>
            </a:r>
            <a:endParaRPr lang="ko-KR" altLang="en-US" sz="3200" dirty="0"/>
          </a:p>
        </p:txBody>
      </p:sp>
      <p:sp>
        <p:nvSpPr>
          <p:cNvPr id="95" name="내용 개체 틀 2"/>
          <p:cNvSpPr txBox="1">
            <a:spLocks/>
          </p:cNvSpPr>
          <p:nvPr/>
        </p:nvSpPr>
        <p:spPr>
          <a:xfrm>
            <a:off x="838200" y="1061046"/>
            <a:ext cx="10534650" cy="5248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smtClean="0">
                <a:solidFill>
                  <a:srgbClr val="002060"/>
                </a:solidFill>
              </a:rPr>
              <a:t>Each record </a:t>
            </a:r>
            <a:r>
              <a:rPr lang="en-US" altLang="en-US" dirty="0" smtClean="0"/>
              <a:t>contains:</a:t>
            </a:r>
          </a:p>
          <a:p>
            <a:pPr lvl="1"/>
            <a:r>
              <a:rPr lang="en-US" altLang="en-US" dirty="0" smtClean="0"/>
              <a:t>Size of the record</a:t>
            </a:r>
          </a:p>
          <a:p>
            <a:pPr lvl="1"/>
            <a:r>
              <a:rPr lang="en-US" altLang="en-US" dirty="0" smtClean="0"/>
              <a:t>Key of the record</a:t>
            </a:r>
          </a:p>
          <a:p>
            <a:pPr lvl="1"/>
            <a:r>
              <a:rPr lang="en-US" altLang="en-US" dirty="0" smtClean="0"/>
              <a:t>Value, other attributes, etc.</a:t>
            </a:r>
            <a:endParaRPr lang="en-US" altLang="en-US" dirty="0"/>
          </a:p>
        </p:txBody>
      </p:sp>
      <p:sp>
        <p:nvSpPr>
          <p:cNvPr id="94" name="직사각형 93"/>
          <p:cNvSpPr/>
          <p:nvPr/>
        </p:nvSpPr>
        <p:spPr bwMode="auto">
          <a:xfrm>
            <a:off x="3355739" y="3685183"/>
            <a:ext cx="5075742" cy="542433"/>
          </a:xfrm>
          <a:prstGeom prst="rect">
            <a:avLst/>
          </a:prstGeom>
          <a:noFill/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6" name="Group 29"/>
          <p:cNvGrpSpPr/>
          <p:nvPr/>
        </p:nvGrpSpPr>
        <p:grpSpPr>
          <a:xfrm rot="10800000">
            <a:off x="3355739" y="4360075"/>
            <a:ext cx="5075742" cy="626051"/>
            <a:chOff x="2084914" y="727637"/>
            <a:chExt cx="3463851" cy="763602"/>
          </a:xfrm>
        </p:grpSpPr>
        <p:cxnSp>
          <p:nvCxnSpPr>
            <p:cNvPr id="97" name="Straight Connector 19"/>
            <p:cNvCxnSpPr>
              <a:cxnSpLocks/>
              <a:endCxn id="99" idx="2"/>
            </p:cNvCxnSpPr>
            <p:nvPr/>
          </p:nvCxnSpPr>
          <p:spPr bwMode="auto">
            <a:xfrm flipV="1">
              <a:off x="5548765" y="1077353"/>
              <a:ext cx="0" cy="38726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105"/>
            <p:cNvCxnSpPr>
              <a:cxnSpLocks/>
              <a:endCxn id="99" idx="0"/>
            </p:cNvCxnSpPr>
            <p:nvPr/>
          </p:nvCxnSpPr>
          <p:spPr bwMode="auto">
            <a:xfrm flipV="1">
              <a:off x="2084914" y="1077352"/>
              <a:ext cx="6550" cy="413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오른쪽 중괄호 64"/>
            <p:cNvSpPr/>
            <p:nvPr/>
          </p:nvSpPr>
          <p:spPr bwMode="auto">
            <a:xfrm rot="16200000">
              <a:off x="3645257" y="-826156"/>
              <a:ext cx="349715" cy="3457301"/>
            </a:xfrm>
            <a:prstGeom prst="rightBrace">
              <a:avLst>
                <a:gd name="adj1" fmla="val 34241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 latinLnBrk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>
                <a:solidFill>
                  <a:prstClr val="black"/>
                </a:solidFill>
                <a:latin typeface="Arial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158213" y="5134356"/>
            <a:ext cx="1461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Record</a:t>
            </a:r>
            <a:endParaRPr lang="ko-KR" altLang="en-US" sz="2800" dirty="0"/>
          </a:p>
        </p:txBody>
      </p:sp>
      <p:sp>
        <p:nvSpPr>
          <p:cNvPr id="101" name="직사각형 15"/>
          <p:cNvSpPr/>
          <p:nvPr/>
        </p:nvSpPr>
        <p:spPr bwMode="auto">
          <a:xfrm>
            <a:off x="3355737" y="3685183"/>
            <a:ext cx="990631" cy="5424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Size =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100 Bytes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직사각형 15"/>
          <p:cNvSpPr/>
          <p:nvPr/>
        </p:nvSpPr>
        <p:spPr bwMode="auto">
          <a:xfrm>
            <a:off x="4346369" y="3685182"/>
            <a:ext cx="1255870" cy="54243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직사각형 15"/>
          <p:cNvSpPr/>
          <p:nvPr/>
        </p:nvSpPr>
        <p:spPr bwMode="auto">
          <a:xfrm>
            <a:off x="5602237" y="3685181"/>
            <a:ext cx="2819645" cy="54243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4572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37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Value or Other data </a:t>
            </a:r>
            <a:b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9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10433</TotalTime>
  <Words>247</Words>
  <Application>Microsoft Office PowerPoint</Application>
  <PresentationFormat>와이드스크린</PresentationFormat>
  <Paragraphs>102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Slotted Page Structure</vt:lpstr>
      <vt:lpstr>Slotted Page Structure</vt:lpstr>
      <vt:lpstr>Slotted Page Structure</vt:lpstr>
      <vt:lpstr>Slotted Page Structure</vt:lpstr>
      <vt:lpstr>Slotted Page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김욱희</dc:creator>
  <cp:lastModifiedBy>김욱희</cp:lastModifiedBy>
  <cp:revision>342</cp:revision>
  <dcterms:created xsi:type="dcterms:W3CDTF">2022-02-27T02:29:49Z</dcterms:created>
  <dcterms:modified xsi:type="dcterms:W3CDTF">2022-05-11T05:40:44Z</dcterms:modified>
</cp:coreProperties>
</file>