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0" r:id="rId3"/>
    <p:sldId id="274" r:id="rId4"/>
    <p:sldId id="276" r:id="rId5"/>
    <p:sldId id="275" r:id="rId6"/>
    <p:sldId id="277" r:id="rId7"/>
    <p:sldId id="278" r:id="rId8"/>
    <p:sldId id="279" r:id="rId9"/>
    <p:sldId id="280" r:id="rId10"/>
    <p:sldId id="272" r:id="rId1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B5BB1"/>
    <a:srgbClr val="398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98" autoAdjust="0"/>
  </p:normalViewPr>
  <p:slideViewPr>
    <p:cSldViewPr snapToGrid="0">
      <p:cViewPr varScale="1">
        <p:scale>
          <a:sx n="70" d="100"/>
          <a:sy n="70" d="100"/>
        </p:scale>
        <p:origin x="113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52CB7-0E52-452B-A930-7A53DE938444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60AEA-481C-485D-9383-43495796C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655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60AEA-481C-485D-9383-43495796C64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780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60AEA-481C-485D-9383-43495796C64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513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1. </a:t>
            </a:r>
            <a:r>
              <a:rPr lang="zh-CN" altLang="en-US" dirty="0"/>
              <a:t>如果老师不问 </a:t>
            </a:r>
            <a:r>
              <a:rPr lang="en-US" altLang="zh-CN" dirty="0"/>
              <a:t>meltdown </a:t>
            </a:r>
            <a:r>
              <a:rPr lang="zh-CN" altLang="en-US" dirty="0"/>
              <a:t>测的怎么样，就不主动说 因为没有 </a:t>
            </a:r>
            <a:r>
              <a:rPr lang="en-US" altLang="zh-CN" dirty="0"/>
              <a:t>cache </a:t>
            </a:r>
            <a:r>
              <a:rPr lang="zh-CN" altLang="en-US" dirty="0"/>
              <a:t>所以没做。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2. </a:t>
            </a:r>
            <a:r>
              <a:rPr lang="zh-CN" altLang="en-US" dirty="0"/>
              <a:t>如果老师问了，告诉他 因为我们突然发现没有 </a:t>
            </a:r>
            <a:r>
              <a:rPr lang="en-US" altLang="zh-CN" dirty="0"/>
              <a:t>cache</a:t>
            </a:r>
            <a:r>
              <a:rPr lang="zh-CN" altLang="en-US" dirty="0"/>
              <a:t>，拓展 </a:t>
            </a:r>
            <a:r>
              <a:rPr lang="en-US" altLang="zh-CN" dirty="0"/>
              <a:t>cache </a:t>
            </a:r>
            <a:r>
              <a:rPr lang="zh-CN" altLang="en-US" dirty="0"/>
              <a:t>是可行的 不过太难了。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所以，本来打算 </a:t>
            </a:r>
            <a:r>
              <a:rPr lang="en-US" altLang="zh-CN" dirty="0"/>
              <a:t>15 16 </a:t>
            </a:r>
            <a:r>
              <a:rPr lang="zh-CN" altLang="en-US" dirty="0"/>
              <a:t>周测 </a:t>
            </a:r>
            <a:r>
              <a:rPr lang="en-US" altLang="zh-CN" dirty="0"/>
              <a:t>meltdown </a:t>
            </a:r>
            <a:r>
              <a:rPr lang="zh-CN" altLang="en-US" dirty="0"/>
              <a:t>的，但现在感觉来不及加 </a:t>
            </a:r>
            <a:r>
              <a:rPr lang="en-US" altLang="zh-CN" dirty="0"/>
              <a:t>cache + </a:t>
            </a:r>
            <a:r>
              <a:rPr lang="zh-CN" altLang="en-US" dirty="0"/>
              <a:t>测 </a:t>
            </a:r>
            <a:r>
              <a:rPr lang="en-US" altLang="zh-CN" dirty="0"/>
              <a:t>meltdown</a:t>
            </a:r>
            <a:r>
              <a:rPr lang="zh-CN" altLang="en-US" dirty="0"/>
              <a:t>，就直接提前验收了。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60AEA-481C-485D-9383-43495796C64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415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全屏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3956BCB0-11EA-42F8-A137-77CC8242CAE3}"/>
              </a:ext>
            </a:extLst>
          </p:cNvPr>
          <p:cNvGrpSpPr/>
          <p:nvPr userDrawn="1"/>
        </p:nvGrpSpPr>
        <p:grpSpPr>
          <a:xfrm>
            <a:off x="0" y="752354"/>
            <a:ext cx="12192000" cy="3109212"/>
            <a:chOff x="0" y="5290271"/>
            <a:chExt cx="12192000" cy="1567729"/>
          </a:xfrm>
        </p:grpSpPr>
        <p:pic>
          <p:nvPicPr>
            <p:cNvPr id="7" name="图片 1">
              <a:extLst>
                <a:ext uri="{FF2B5EF4-FFF2-40B4-BE49-F238E27FC236}">
                  <a16:creationId xmlns:a16="http://schemas.microsoft.com/office/drawing/2014/main" id="{99D39282-7BAE-42E3-8BCB-4B7A30F024E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2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t="47618" b="1295"/>
            <a:stretch/>
          </p:blipFill>
          <p:spPr bwMode="auto">
            <a:xfrm>
              <a:off x="6736466" y="5290271"/>
              <a:ext cx="5455534" cy="1567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0593B7F-561B-4ABF-A8E9-FFEC6C38A50F}"/>
                </a:ext>
              </a:extLst>
            </p:cNvPr>
            <p:cNvSpPr/>
            <p:nvPr userDrawn="1"/>
          </p:nvSpPr>
          <p:spPr bwMode="auto">
            <a:xfrm>
              <a:off x="0" y="5729591"/>
              <a:ext cx="10851266" cy="1128409"/>
            </a:xfrm>
            <a:prstGeom prst="rect">
              <a:avLst/>
            </a:prstGeom>
            <a:gradFill flip="none" rotWithShape="1">
              <a:gsLst>
                <a:gs pos="0">
                  <a:srgbClr val="398BE0"/>
                </a:gs>
                <a:gs pos="100000">
                  <a:srgbClr val="0B5BB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767567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BAF81-2E54-4996-8A27-F4D63864124E}" type="datetime1">
              <a:rPr lang="zh-CN" altLang="en-US"/>
              <a:pPr>
                <a:defRPr/>
              </a:pPr>
              <a:t>2023/2/20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8C301-9365-49E5-9C42-6F7A474DBCA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820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6E6A9-4ED5-4D6A-8166-33B57056236F}" type="datetime1">
              <a:rPr lang="zh-CN" altLang="en-US"/>
              <a:pPr>
                <a:defRPr/>
              </a:pPr>
              <a:t>2023/2/20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B6490-5923-4A72-936D-2F1AB5D2102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990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60558-AAAE-44AC-BF7C-98E38AFDC8A9}" type="datetime1">
              <a:rPr lang="zh-CN" altLang="en-US"/>
              <a:pPr>
                <a:defRPr/>
              </a:pPr>
              <a:t>2023/2/20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4DA8C-564C-458B-9B05-E5BA9D9971E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714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6ABC7-A051-42B9-977E-464165565ADA}" type="datetime1">
              <a:rPr lang="zh-CN" altLang="en-US"/>
              <a:pPr>
                <a:defRPr/>
              </a:pPr>
              <a:t>2023/2/20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90986-6D78-4437-BD50-C2E964DDA69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13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上半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>
            <a:extLst>
              <a:ext uri="{FF2B5EF4-FFF2-40B4-BE49-F238E27FC236}">
                <a16:creationId xmlns:a16="http://schemas.microsoft.com/office/drawing/2014/main" id="{99D39282-7BAE-42E3-8BCB-4B7A30F024E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7618" b="1295"/>
          <a:stretch/>
        </p:blipFill>
        <p:spPr bwMode="auto">
          <a:xfrm>
            <a:off x="0" y="3354448"/>
            <a:ext cx="12192000" cy="3503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976E3-3042-4E70-8F1D-AEFC8D5F08D2}" type="datetime1">
              <a:rPr lang="zh-CN" altLang="en-US"/>
              <a:pPr>
                <a:defRPr/>
              </a:pPr>
              <a:t>2023/2/20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A4A58-2CEB-4A70-9104-DB462D79A30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18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普通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1">
            <a:extLst>
              <a:ext uri="{FF2B5EF4-FFF2-40B4-BE49-F238E27FC236}">
                <a16:creationId xmlns:a16="http://schemas.microsoft.com/office/drawing/2014/main" id="{922F92D4-9FBD-405A-804B-6BB182BBDB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C0FD7-E08B-41F2-B480-6BA907759326}" type="datetime1">
              <a:rPr lang="zh-CN" altLang="en-US"/>
              <a:pPr>
                <a:defRPr/>
              </a:pPr>
              <a:t>2023/2/20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79B5B-893E-43A9-9CFE-DB85C650C1C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04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9438D-669F-423D-9083-EAFCC989F17F}" type="datetime1">
              <a:rPr lang="zh-CN" altLang="en-US"/>
              <a:pPr>
                <a:defRPr/>
              </a:pPr>
              <a:t>2023/2/20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7920E-810D-4FCE-8D60-A9F61B76976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20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F14A3-4770-4F1F-A3D7-B1AAA668FB75}" type="datetime1">
              <a:rPr lang="zh-CN" altLang="en-US"/>
              <a:pPr>
                <a:defRPr/>
              </a:pPr>
              <a:t>2023/2/20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AAF23-B947-4B6D-AA48-B82015F86FB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40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BBA20-E785-437F-8FDA-35A5B0370639}" type="datetime1">
              <a:rPr lang="zh-CN" altLang="en-US"/>
              <a:pPr>
                <a:defRPr/>
              </a:pPr>
              <a:t>2023/2/20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62DEE-45C3-41E9-85AA-94A9A756CAD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16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1424E-E83E-4EDB-A1EF-812676DF6086}" type="datetime1">
              <a:rPr lang="zh-CN" altLang="en-US"/>
              <a:pPr>
                <a:defRPr/>
              </a:pPr>
              <a:t>2023/2/20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CD473-1FB7-4F20-B26B-A858C51204D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7937660" y="613721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9690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8942B6-BFFB-40AB-86C6-4C839F4838BD}" type="datetime1">
              <a:rPr lang="zh-CN" altLang="en-US"/>
              <a:pPr>
                <a:defRPr/>
              </a:pPr>
              <a:t>2023/2/20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EA84B-4C03-41F1-AC8E-C01CD61D347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85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368F8-640A-4931-A991-86BC71CB805F}" type="datetime1">
              <a:rPr lang="zh-CN" altLang="en-US"/>
              <a:pPr>
                <a:defRPr/>
              </a:pPr>
              <a:t>2023/2/20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57A4F-4D0F-4BF7-9F25-28205DC0AF8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7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 Light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216B820-9709-4A04-9753-75DFC9DF2D46}" type="datetime1">
              <a:rPr lang="zh-CN" altLang="en-US"/>
              <a:pPr>
                <a:defRPr/>
              </a:pPr>
              <a:t>2023/2/20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FE1DC929-DBBE-4EFC-A801-22EB6E6FBA3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文本框 6"/>
          <p:cNvSpPr>
            <a:spLocks noChangeArrowheads="1"/>
          </p:cNvSpPr>
          <p:nvPr/>
        </p:nvSpPr>
        <p:spPr bwMode="auto">
          <a:xfrm>
            <a:off x="2216101" y="2105450"/>
            <a:ext cx="7759777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基于 </a:t>
            </a:r>
            <a:r>
              <a:rPr lang="en-US" altLang="zh-CN" sz="4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MIPSFpga </a:t>
            </a:r>
            <a:r>
              <a: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的操作系统</a:t>
            </a:r>
            <a:endParaRPr lang="en-US" altLang="zh-CN" sz="4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/>
            <a:r>
              <a:rPr lang="en-US" altLang="zh-CN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—— </a:t>
            </a:r>
            <a:r>
              <a: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模块化设计与实现</a:t>
            </a:r>
          </a:p>
        </p:txBody>
      </p:sp>
      <p:sp>
        <p:nvSpPr>
          <p:cNvPr id="2055" name="文本框 9"/>
          <p:cNvSpPr>
            <a:spLocks noChangeArrowheads="1"/>
          </p:cNvSpPr>
          <p:nvPr/>
        </p:nvSpPr>
        <p:spPr bwMode="auto">
          <a:xfrm>
            <a:off x="2216102" y="4278273"/>
            <a:ext cx="7759776" cy="1718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spc="2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小组成员</a:t>
            </a:r>
            <a:r>
              <a:rPr lang="zh-CN" altLang="en-US" sz="2000" spc="2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（按学号顺序）</a:t>
            </a:r>
            <a:r>
              <a:rPr lang="zh-CN" altLang="en-US" sz="2200" spc="2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</a:t>
            </a:r>
            <a:endParaRPr lang="en-US" altLang="zh-CN" sz="2200" spc="2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540000" lvl="1" indent="-342900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spc="2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09019 </a:t>
            </a:r>
          </a:p>
          <a:p>
            <a:pPr marL="540000" lvl="1" indent="-342900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spc="2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09019</a:t>
            </a:r>
          </a:p>
          <a:p>
            <a:pPr lvl="0" algn="ctr" eaLnBrk="1" hangingPunct="1">
              <a:lnSpc>
                <a:spcPct val="110000"/>
              </a:lnSpc>
              <a:spcBef>
                <a:spcPts val="1200"/>
              </a:spcBef>
            </a:pPr>
            <a:r>
              <a:rPr lang="zh-CN" altLang="en-US" sz="2200" spc="2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指导老师：杨全胜老师</a:t>
            </a:r>
            <a:endParaRPr lang="zh-CN" altLang="en-US" sz="2200" spc="2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文本框 6"/>
          <p:cNvSpPr>
            <a:spLocks noChangeArrowheads="1"/>
          </p:cNvSpPr>
          <p:nvPr/>
        </p:nvSpPr>
        <p:spPr bwMode="auto">
          <a:xfrm>
            <a:off x="1030449" y="1796013"/>
            <a:ext cx="884275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6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感谢老师的建议与指正！</a:t>
            </a:r>
          </a:p>
        </p:txBody>
      </p:sp>
      <p:sp>
        <p:nvSpPr>
          <p:cNvPr id="18436" name="矩形 7"/>
          <p:cNvSpPr>
            <a:spLocks noChangeArrowheads="1"/>
          </p:cNvSpPr>
          <p:nvPr/>
        </p:nvSpPr>
        <p:spPr bwMode="auto">
          <a:xfrm>
            <a:off x="1134621" y="2905780"/>
            <a:ext cx="66667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sym typeface="Calibri" pitchFamily="34" charset="0"/>
              </a:rPr>
              <a:t>Thanks For Your Advice And Opinion!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sym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文本框 4"/>
          <p:cNvSpPr>
            <a:spLocks noChangeArrowheads="1"/>
          </p:cNvSpPr>
          <p:nvPr/>
        </p:nvSpPr>
        <p:spPr bwMode="auto">
          <a:xfrm>
            <a:off x="4302661" y="1253853"/>
            <a:ext cx="75478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1300" spc="4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zh-CN" altLang="en-US" sz="2400" kern="1300" spc="4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</a:t>
            </a:r>
            <a:endParaRPr lang="en-US" altLang="zh-CN" sz="2400" kern="1300" spc="4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/>
            <a:r>
              <a:rPr lang="zh-CN" altLang="en-US" sz="2400" kern="1300" spc="4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硬件搭建、编译 </a:t>
            </a:r>
            <a:r>
              <a:rPr lang="en-US" altLang="zh-CN" sz="2400" kern="1300" spc="4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+ </a:t>
            </a:r>
            <a:r>
              <a:rPr lang="zh-CN" altLang="en-US" sz="2400" kern="1300" spc="4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altLang="en-US" sz="2400" kern="1300" spc="40" dirty="0"/>
          </a:p>
        </p:txBody>
      </p:sp>
      <p:sp>
        <p:nvSpPr>
          <p:cNvPr id="3077" name="文本框 5"/>
          <p:cNvSpPr>
            <a:spLocks noChangeArrowheads="1"/>
          </p:cNvSpPr>
          <p:nvPr/>
        </p:nvSpPr>
        <p:spPr bwMode="auto">
          <a:xfrm>
            <a:off x="4302661" y="2240506"/>
            <a:ext cx="736028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1300" spc="4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zh-CN" altLang="en-US" sz="2400" kern="1300" spc="4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kern="1300" spc="4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2400" kern="1300" spc="4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硬件控制 </a:t>
            </a:r>
            <a:r>
              <a:rPr lang="en-US" altLang="zh-CN" sz="2400" kern="1300" spc="4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400" kern="1300" spc="4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驱动、</a:t>
            </a:r>
            <a:r>
              <a:rPr lang="en-US" altLang="zh-CN" sz="2400" kern="1300" spc="4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boot loader</a:t>
            </a:r>
            <a:r>
              <a:rPr lang="zh-CN" altLang="en-US" sz="2400" kern="1300" spc="4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kern="1300" spc="4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meltdown </a:t>
            </a:r>
            <a:r>
              <a:rPr lang="zh-CN" altLang="en-US" sz="2400" kern="1300" spc="4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探索</a:t>
            </a:r>
            <a:endParaRPr lang="zh-CN" altLang="en-US" sz="2400" kern="1300" spc="40" dirty="0"/>
          </a:p>
        </p:txBody>
      </p:sp>
      <p:sp>
        <p:nvSpPr>
          <p:cNvPr id="3078" name="文本框 6"/>
          <p:cNvSpPr>
            <a:spLocks noChangeArrowheads="1"/>
          </p:cNvSpPr>
          <p:nvPr/>
        </p:nvSpPr>
        <p:spPr bwMode="auto">
          <a:xfrm>
            <a:off x="4302662" y="3227159"/>
            <a:ext cx="48717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1300" spc="4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zh-CN" altLang="en-US" sz="2400" kern="1300" spc="4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kern="1300" spc="4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2400" kern="1300" spc="4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异常处理模块、</a:t>
            </a:r>
            <a:r>
              <a:rPr lang="en-US" altLang="zh-CN" sz="2400" kern="1300" spc="4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meltdown </a:t>
            </a:r>
            <a:r>
              <a:rPr lang="zh-CN" altLang="en-US" sz="2400" kern="1300" spc="4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探索</a:t>
            </a:r>
            <a:endParaRPr lang="zh-CN" altLang="en-US" sz="2400" kern="1300" spc="40" dirty="0"/>
          </a:p>
        </p:txBody>
      </p:sp>
      <p:sp>
        <p:nvSpPr>
          <p:cNvPr id="3079" name="文本框 7"/>
          <p:cNvSpPr>
            <a:spLocks noChangeArrowheads="1"/>
          </p:cNvSpPr>
          <p:nvPr/>
        </p:nvSpPr>
        <p:spPr bwMode="auto">
          <a:xfrm>
            <a:off x="4302661" y="4213812"/>
            <a:ext cx="66944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1300" spc="4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zh-CN" altLang="en-US" sz="2400" kern="1300" spc="4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kern="1300" spc="4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2400" kern="1300" spc="4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存储管理模块、</a:t>
            </a:r>
            <a:r>
              <a:rPr lang="en-US" altLang="zh-CN" sz="2400" kern="1300" spc="4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meltdown </a:t>
            </a:r>
            <a:r>
              <a:rPr lang="zh-CN" altLang="en-US" sz="2400" kern="1300" spc="4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探索</a:t>
            </a:r>
            <a:endParaRPr lang="zh-CN" altLang="en-US" sz="2400" kern="1300" spc="40" dirty="0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3246487" y="3227820"/>
            <a:ext cx="845332" cy="845332"/>
            <a:chOff x="0" y="0"/>
            <a:chExt cx="1368425" cy="1368425"/>
          </a:xfrm>
        </p:grpSpPr>
        <p:sp>
          <p:nvSpPr>
            <p:cNvPr id="3107" name="Freeform 34"/>
            <p:cNvSpPr>
              <a:spLocks noChangeArrowheads="1"/>
            </p:cNvSpPr>
            <p:nvPr/>
          </p:nvSpPr>
          <p:spPr bwMode="auto">
            <a:xfrm flipH="1">
              <a:off x="0" y="0"/>
              <a:ext cx="1368425" cy="1368425"/>
            </a:xfrm>
            <a:custGeom>
              <a:avLst/>
              <a:gdLst>
                <a:gd name="T0" fmla="*/ 2147483647 w 528"/>
                <a:gd name="T1" fmla="*/ 2147483647 h 528"/>
                <a:gd name="T2" fmla="*/ 2147483647 w 528"/>
                <a:gd name="T3" fmla="*/ 2147483647 h 528"/>
                <a:gd name="T4" fmla="*/ 268680400 w 528"/>
                <a:gd name="T5" fmla="*/ 2147483647 h 528"/>
                <a:gd name="T6" fmla="*/ 0 w 528"/>
                <a:gd name="T7" fmla="*/ 2147483647 h 528"/>
                <a:gd name="T8" fmla="*/ 0 w 528"/>
                <a:gd name="T9" fmla="*/ 268680400 h 528"/>
                <a:gd name="T10" fmla="*/ 268680400 w 528"/>
                <a:gd name="T11" fmla="*/ 0 h 528"/>
                <a:gd name="T12" fmla="*/ 2147483647 w 528"/>
                <a:gd name="T13" fmla="*/ 0 h 528"/>
                <a:gd name="T14" fmla="*/ 2147483647 w 528"/>
                <a:gd name="T15" fmla="*/ 268680400 h 528"/>
                <a:gd name="T16" fmla="*/ 2147483647 w 528"/>
                <a:gd name="T17" fmla="*/ 2147483647 h 5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8"/>
                <a:gd name="T28" fmla="*/ 0 h 528"/>
                <a:gd name="T29" fmla="*/ 528 w 528"/>
                <a:gd name="T30" fmla="*/ 528 h 5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kern="1300" spc="40"/>
            </a:p>
          </p:txBody>
        </p:sp>
        <p:sp>
          <p:nvSpPr>
            <p:cNvPr id="3108" name="Freeform 35"/>
            <p:cNvSpPr>
              <a:spLocks noChangeArrowheads="1"/>
            </p:cNvSpPr>
            <p:nvPr/>
          </p:nvSpPr>
          <p:spPr bwMode="auto">
            <a:xfrm flipH="1">
              <a:off x="509587" y="323850"/>
              <a:ext cx="858838" cy="1044575"/>
            </a:xfrm>
            <a:custGeom>
              <a:avLst/>
              <a:gdLst>
                <a:gd name="T0" fmla="*/ 1837931483 w 331"/>
                <a:gd name="T1" fmla="*/ 0 h 403"/>
                <a:gd name="T2" fmla="*/ 1265680718 w 331"/>
                <a:gd name="T3" fmla="*/ 100776864 h 403"/>
                <a:gd name="T4" fmla="*/ 0 w 331"/>
                <a:gd name="T5" fmla="*/ 1363844294 h 403"/>
                <a:gd name="T6" fmla="*/ 0 w 331"/>
                <a:gd name="T7" fmla="*/ 2147483647 h 403"/>
                <a:gd name="T8" fmla="*/ 269293715 w 331"/>
                <a:gd name="T9" fmla="*/ 2147483647 h 403"/>
                <a:gd name="T10" fmla="*/ 915599148 w 331"/>
                <a:gd name="T11" fmla="*/ 2147483647 h 403"/>
                <a:gd name="T12" fmla="*/ 1905255560 w 331"/>
                <a:gd name="T13" fmla="*/ 1726641003 h 403"/>
                <a:gd name="T14" fmla="*/ 1763874219 w 331"/>
                <a:gd name="T15" fmla="*/ 1572116479 h 403"/>
                <a:gd name="T16" fmla="*/ 2006240379 w 331"/>
                <a:gd name="T17" fmla="*/ 1323536141 h 403"/>
                <a:gd name="T18" fmla="*/ 2147483647 w 331"/>
                <a:gd name="T19" fmla="*/ 262019845 h 403"/>
                <a:gd name="T20" fmla="*/ 1837931483 w 331"/>
                <a:gd name="T21" fmla="*/ 0 h 40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31"/>
                <a:gd name="T34" fmla="*/ 0 h 403"/>
                <a:gd name="T35" fmla="*/ 331 w 331"/>
                <a:gd name="T36" fmla="*/ 403 h 40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31" h="403">
                  <a:moveTo>
                    <a:pt x="273" y="0"/>
                  </a:moveTo>
                  <a:cubicBezTo>
                    <a:pt x="188" y="15"/>
                    <a:pt x="188" y="15"/>
                    <a:pt x="188" y="15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363"/>
                    <a:pt x="0" y="363"/>
                    <a:pt x="0" y="363"/>
                  </a:cubicBezTo>
                  <a:cubicBezTo>
                    <a:pt x="0" y="385"/>
                    <a:pt x="18" y="403"/>
                    <a:pt x="40" y="403"/>
                  </a:cubicBezTo>
                  <a:cubicBezTo>
                    <a:pt x="136" y="403"/>
                    <a:pt x="136" y="403"/>
                    <a:pt x="136" y="403"/>
                  </a:cubicBezTo>
                  <a:cubicBezTo>
                    <a:pt x="283" y="257"/>
                    <a:pt x="283" y="257"/>
                    <a:pt x="283" y="257"/>
                  </a:cubicBezTo>
                  <a:cubicBezTo>
                    <a:pt x="262" y="234"/>
                    <a:pt x="262" y="234"/>
                    <a:pt x="262" y="234"/>
                  </a:cubicBezTo>
                  <a:cubicBezTo>
                    <a:pt x="298" y="197"/>
                    <a:pt x="298" y="197"/>
                    <a:pt x="298" y="197"/>
                  </a:cubicBezTo>
                  <a:cubicBezTo>
                    <a:pt x="331" y="39"/>
                    <a:pt x="331" y="39"/>
                    <a:pt x="331" y="39"/>
                  </a:cubicBezTo>
                  <a:cubicBezTo>
                    <a:pt x="273" y="0"/>
                    <a:pt x="273" y="0"/>
                    <a:pt x="273" y="0"/>
                  </a:cubicBezTo>
                </a:path>
              </a:pathLst>
            </a:custGeom>
            <a:solidFill>
              <a:srgbClr val="024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kern="1300" spc="40"/>
            </a:p>
          </p:txBody>
        </p:sp>
        <p:sp>
          <p:nvSpPr>
            <p:cNvPr id="3109" name="Freeform 36"/>
            <p:cNvSpPr>
              <a:spLocks noChangeArrowheads="1"/>
            </p:cNvSpPr>
            <p:nvPr/>
          </p:nvSpPr>
          <p:spPr bwMode="auto">
            <a:xfrm flipH="1">
              <a:off x="601662" y="892175"/>
              <a:ext cx="206375" cy="123825"/>
            </a:xfrm>
            <a:custGeom>
              <a:avLst/>
              <a:gdLst>
                <a:gd name="T0" fmla="*/ 485799011 w 80"/>
                <a:gd name="T1" fmla="*/ 13308608 h 48"/>
                <a:gd name="T2" fmla="*/ 292810009 w 80"/>
                <a:gd name="T3" fmla="*/ 53239591 h 48"/>
                <a:gd name="T4" fmla="*/ 266192794 w 80"/>
                <a:gd name="T5" fmla="*/ 53239591 h 48"/>
                <a:gd name="T6" fmla="*/ 239572998 w 80"/>
                <a:gd name="T7" fmla="*/ 53239591 h 48"/>
                <a:gd name="T8" fmla="*/ 46583997 w 80"/>
                <a:gd name="T9" fmla="*/ 13308608 h 48"/>
                <a:gd name="T10" fmla="*/ 0 w 80"/>
                <a:gd name="T11" fmla="*/ 0 h 48"/>
                <a:gd name="T12" fmla="*/ 0 w 80"/>
                <a:gd name="T13" fmla="*/ 0 h 48"/>
                <a:gd name="T14" fmla="*/ 266192794 w 80"/>
                <a:gd name="T15" fmla="*/ 319429805 h 48"/>
                <a:gd name="T16" fmla="*/ 532383008 w 80"/>
                <a:gd name="T17" fmla="*/ 0 h 48"/>
                <a:gd name="T18" fmla="*/ 532383008 w 80"/>
                <a:gd name="T19" fmla="*/ 0 h 48"/>
                <a:gd name="T20" fmla="*/ 485799011 w 80"/>
                <a:gd name="T21" fmla="*/ 13308608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0"/>
                <a:gd name="T34" fmla="*/ 0 h 48"/>
                <a:gd name="T35" fmla="*/ 80 w 80"/>
                <a:gd name="T36" fmla="*/ 48 h 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0" h="48">
                  <a:moveTo>
                    <a:pt x="73" y="2"/>
                  </a:moveTo>
                  <a:cubicBezTo>
                    <a:pt x="65" y="5"/>
                    <a:pt x="55" y="7"/>
                    <a:pt x="44" y="8"/>
                  </a:cubicBezTo>
                  <a:cubicBezTo>
                    <a:pt x="42" y="8"/>
                    <a:pt x="41" y="8"/>
                    <a:pt x="40" y="8"/>
                  </a:cubicBezTo>
                  <a:cubicBezTo>
                    <a:pt x="39" y="8"/>
                    <a:pt x="38" y="8"/>
                    <a:pt x="36" y="8"/>
                  </a:cubicBezTo>
                  <a:cubicBezTo>
                    <a:pt x="25" y="7"/>
                    <a:pt x="15" y="5"/>
                    <a:pt x="7" y="2"/>
                  </a:cubicBezTo>
                  <a:cubicBezTo>
                    <a:pt x="3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13" y="48"/>
                    <a:pt x="40" y="48"/>
                  </a:cubicBezTo>
                  <a:cubicBezTo>
                    <a:pt x="67" y="48"/>
                    <a:pt x="80" y="27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7" y="1"/>
                    <a:pt x="7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kern="1300" spc="40"/>
            </a:p>
          </p:txBody>
        </p:sp>
        <p:sp>
          <p:nvSpPr>
            <p:cNvPr id="3110" name="Freeform 37"/>
            <p:cNvSpPr>
              <a:spLocks noEditPoints="1" noChangeArrowheads="1"/>
            </p:cNvSpPr>
            <p:nvPr/>
          </p:nvSpPr>
          <p:spPr bwMode="auto">
            <a:xfrm flipH="1">
              <a:off x="455612" y="290512"/>
              <a:ext cx="498475" cy="581025"/>
            </a:xfrm>
            <a:custGeom>
              <a:avLst/>
              <a:gdLst>
                <a:gd name="T0" fmla="*/ 647077667 w 192"/>
                <a:gd name="T1" fmla="*/ 0 h 224"/>
                <a:gd name="T2" fmla="*/ 0 w 192"/>
                <a:gd name="T3" fmla="*/ 645900073 h 224"/>
                <a:gd name="T4" fmla="*/ 323538833 w 192"/>
                <a:gd name="T5" fmla="*/ 1345622774 h 224"/>
                <a:gd name="T6" fmla="*/ 451605369 w 192"/>
                <a:gd name="T7" fmla="*/ 1473458649 h 224"/>
                <a:gd name="T8" fmla="*/ 606633690 w 192"/>
                <a:gd name="T9" fmla="*/ 1507098440 h 224"/>
                <a:gd name="T10" fmla="*/ 647077667 w 192"/>
                <a:gd name="T11" fmla="*/ 1507098440 h 224"/>
                <a:gd name="T12" fmla="*/ 842547369 w 192"/>
                <a:gd name="T13" fmla="*/ 1466730172 h 224"/>
                <a:gd name="T14" fmla="*/ 970613904 w 192"/>
                <a:gd name="T15" fmla="*/ 1345622774 h 224"/>
                <a:gd name="T16" fmla="*/ 1294152738 w 192"/>
                <a:gd name="T17" fmla="*/ 645900073 h 224"/>
                <a:gd name="T18" fmla="*/ 647077667 w 192"/>
                <a:gd name="T19" fmla="*/ 0 h 224"/>
                <a:gd name="T20" fmla="*/ 761662011 w 192"/>
                <a:gd name="T21" fmla="*/ 269123517 h 224"/>
                <a:gd name="T22" fmla="*/ 208951893 w 192"/>
                <a:gd name="T23" fmla="*/ 814101622 h 224"/>
                <a:gd name="T24" fmla="*/ 208951893 w 192"/>
                <a:gd name="T25" fmla="*/ 861198368 h 224"/>
                <a:gd name="T26" fmla="*/ 161768119 w 192"/>
                <a:gd name="T27" fmla="*/ 659354433 h 224"/>
                <a:gd name="T28" fmla="*/ 667297059 w 192"/>
                <a:gd name="T29" fmla="*/ 161475667 h 224"/>
                <a:gd name="T30" fmla="*/ 1078461047 w 192"/>
                <a:gd name="T31" fmla="*/ 363319601 h 224"/>
                <a:gd name="T32" fmla="*/ 761662011 w 192"/>
                <a:gd name="T33" fmla="*/ 269123517 h 22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92"/>
                <a:gd name="T52" fmla="*/ 0 h 224"/>
                <a:gd name="T53" fmla="*/ 192 w 192"/>
                <a:gd name="T54" fmla="*/ 224 h 22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92" h="224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4"/>
                    <a:pt x="48" y="184"/>
                    <a:pt x="48" y="200"/>
                  </a:cubicBezTo>
                  <a:cubicBezTo>
                    <a:pt x="48" y="205"/>
                    <a:pt x="54" y="213"/>
                    <a:pt x="67" y="219"/>
                  </a:cubicBezTo>
                  <a:cubicBezTo>
                    <a:pt x="73" y="220"/>
                    <a:pt x="82" y="223"/>
                    <a:pt x="90" y="224"/>
                  </a:cubicBezTo>
                  <a:cubicBezTo>
                    <a:pt x="92" y="224"/>
                    <a:pt x="94" y="224"/>
                    <a:pt x="96" y="224"/>
                  </a:cubicBezTo>
                  <a:cubicBezTo>
                    <a:pt x="103" y="224"/>
                    <a:pt x="113" y="222"/>
                    <a:pt x="125" y="218"/>
                  </a:cubicBezTo>
                  <a:cubicBezTo>
                    <a:pt x="138" y="213"/>
                    <a:pt x="144" y="205"/>
                    <a:pt x="144" y="200"/>
                  </a:cubicBezTo>
                  <a:cubicBezTo>
                    <a:pt x="144" y="184"/>
                    <a:pt x="192" y="144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113" y="40"/>
                  </a:moveTo>
                  <a:cubicBezTo>
                    <a:pt x="68" y="40"/>
                    <a:pt x="31" y="76"/>
                    <a:pt x="31" y="121"/>
                  </a:cubicBezTo>
                  <a:cubicBezTo>
                    <a:pt x="31" y="123"/>
                    <a:pt x="31" y="126"/>
                    <a:pt x="31" y="128"/>
                  </a:cubicBezTo>
                  <a:cubicBezTo>
                    <a:pt x="27" y="119"/>
                    <a:pt x="24" y="109"/>
                    <a:pt x="24" y="98"/>
                  </a:cubicBezTo>
                  <a:cubicBezTo>
                    <a:pt x="24" y="57"/>
                    <a:pt x="58" y="24"/>
                    <a:pt x="99" y="24"/>
                  </a:cubicBezTo>
                  <a:cubicBezTo>
                    <a:pt x="124" y="24"/>
                    <a:pt x="146" y="36"/>
                    <a:pt x="160" y="54"/>
                  </a:cubicBezTo>
                  <a:cubicBezTo>
                    <a:pt x="147" y="45"/>
                    <a:pt x="131" y="40"/>
                    <a:pt x="11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kern="1300" spc="40"/>
            </a:p>
          </p:txBody>
        </p:sp>
      </p:grpSp>
      <p:grpSp>
        <p:nvGrpSpPr>
          <p:cNvPr id="3081" name="Group 13"/>
          <p:cNvGrpSpPr>
            <a:grpSpLocks/>
          </p:cNvGrpSpPr>
          <p:nvPr/>
        </p:nvGrpSpPr>
        <p:grpSpPr bwMode="auto">
          <a:xfrm>
            <a:off x="3246487" y="1253853"/>
            <a:ext cx="845332" cy="845332"/>
            <a:chOff x="0" y="0"/>
            <a:chExt cx="1368425" cy="1368425"/>
          </a:xfrm>
        </p:grpSpPr>
        <p:sp>
          <p:nvSpPr>
            <p:cNvPr id="3104" name="Freeform 39"/>
            <p:cNvSpPr>
              <a:spLocks noChangeArrowheads="1"/>
            </p:cNvSpPr>
            <p:nvPr/>
          </p:nvSpPr>
          <p:spPr bwMode="auto">
            <a:xfrm flipH="1">
              <a:off x="0" y="0"/>
              <a:ext cx="1368425" cy="1368425"/>
            </a:xfrm>
            <a:custGeom>
              <a:avLst/>
              <a:gdLst>
                <a:gd name="T0" fmla="*/ 2147483647 w 528"/>
                <a:gd name="T1" fmla="*/ 2147483647 h 528"/>
                <a:gd name="T2" fmla="*/ 2147483647 w 528"/>
                <a:gd name="T3" fmla="*/ 2147483647 h 528"/>
                <a:gd name="T4" fmla="*/ 268680400 w 528"/>
                <a:gd name="T5" fmla="*/ 2147483647 h 528"/>
                <a:gd name="T6" fmla="*/ 0 w 528"/>
                <a:gd name="T7" fmla="*/ 2147483647 h 528"/>
                <a:gd name="T8" fmla="*/ 0 w 528"/>
                <a:gd name="T9" fmla="*/ 268680400 h 528"/>
                <a:gd name="T10" fmla="*/ 268680400 w 528"/>
                <a:gd name="T11" fmla="*/ 0 h 528"/>
                <a:gd name="T12" fmla="*/ 2147483647 w 528"/>
                <a:gd name="T13" fmla="*/ 0 h 528"/>
                <a:gd name="T14" fmla="*/ 2147483647 w 528"/>
                <a:gd name="T15" fmla="*/ 268680400 h 528"/>
                <a:gd name="T16" fmla="*/ 2147483647 w 528"/>
                <a:gd name="T17" fmla="*/ 2147483647 h 5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8"/>
                <a:gd name="T28" fmla="*/ 0 h 528"/>
                <a:gd name="T29" fmla="*/ 528 w 528"/>
                <a:gd name="T30" fmla="*/ 528 h 5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kern="1300" spc="40"/>
            </a:p>
          </p:txBody>
        </p:sp>
        <p:sp>
          <p:nvSpPr>
            <p:cNvPr id="3105" name="Freeform 40"/>
            <p:cNvSpPr>
              <a:spLocks noChangeArrowheads="1"/>
            </p:cNvSpPr>
            <p:nvPr/>
          </p:nvSpPr>
          <p:spPr bwMode="auto">
            <a:xfrm flipH="1">
              <a:off x="417512" y="401637"/>
              <a:ext cx="950913" cy="966788"/>
            </a:xfrm>
            <a:custGeom>
              <a:avLst/>
              <a:gdLst>
                <a:gd name="T0" fmla="*/ 1215145035 w 367"/>
                <a:gd name="T1" fmla="*/ 0 h 373"/>
                <a:gd name="T2" fmla="*/ 0 w 367"/>
                <a:gd name="T3" fmla="*/ 1209252210 h 373"/>
                <a:gd name="T4" fmla="*/ 0 w 367"/>
                <a:gd name="T5" fmla="*/ 2147483647 h 373"/>
                <a:gd name="T6" fmla="*/ 268540940 w 367"/>
                <a:gd name="T7" fmla="*/ 2147483647 h 373"/>
                <a:gd name="T8" fmla="*/ 1127868322 w 367"/>
                <a:gd name="T9" fmla="*/ 2147483647 h 373"/>
                <a:gd name="T10" fmla="*/ 2147483647 w 367"/>
                <a:gd name="T11" fmla="*/ 1168945185 h 373"/>
                <a:gd name="T12" fmla="*/ 2147483647 w 367"/>
                <a:gd name="T13" fmla="*/ 107489719 h 373"/>
                <a:gd name="T14" fmla="*/ 1215145035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024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kern="1300" spc="40"/>
            </a:p>
          </p:txBody>
        </p:sp>
        <p:sp>
          <p:nvSpPr>
            <p:cNvPr id="3106" name="Freeform 41"/>
            <p:cNvSpPr>
              <a:spLocks noEditPoints="1" noChangeArrowheads="1"/>
            </p:cNvSpPr>
            <p:nvPr/>
          </p:nvSpPr>
          <p:spPr bwMode="auto">
            <a:xfrm>
              <a:off x="341312" y="311150"/>
              <a:ext cx="663575" cy="663575"/>
            </a:xfrm>
            <a:custGeom>
              <a:avLst/>
              <a:gdLst>
                <a:gd name="T0" fmla="*/ 860024305 w 256"/>
                <a:gd name="T1" fmla="*/ 0 h 256"/>
                <a:gd name="T2" fmla="*/ 0 w 256"/>
                <a:gd name="T3" fmla="*/ 860024305 h 256"/>
                <a:gd name="T4" fmla="*/ 860024305 w 256"/>
                <a:gd name="T5" fmla="*/ 1720046018 h 256"/>
                <a:gd name="T6" fmla="*/ 1720046018 w 256"/>
                <a:gd name="T7" fmla="*/ 860024305 h 256"/>
                <a:gd name="T8" fmla="*/ 860024305 w 256"/>
                <a:gd name="T9" fmla="*/ 0 h 256"/>
                <a:gd name="T10" fmla="*/ 907055183 w 256"/>
                <a:gd name="T11" fmla="*/ 1343786033 h 256"/>
                <a:gd name="T12" fmla="*/ 799553441 w 256"/>
                <a:gd name="T13" fmla="*/ 1343786033 h 256"/>
                <a:gd name="T14" fmla="*/ 752519971 w 256"/>
                <a:gd name="T15" fmla="*/ 1290033866 h 256"/>
                <a:gd name="T16" fmla="*/ 745801274 w 256"/>
                <a:gd name="T17" fmla="*/ 1182532123 h 256"/>
                <a:gd name="T18" fmla="*/ 799553441 w 256"/>
                <a:gd name="T19" fmla="*/ 1128779956 h 256"/>
                <a:gd name="T20" fmla="*/ 907055183 w 256"/>
                <a:gd name="T21" fmla="*/ 1128779956 h 256"/>
                <a:gd name="T22" fmla="*/ 960807350 w 256"/>
                <a:gd name="T23" fmla="*/ 1182532123 h 256"/>
                <a:gd name="T24" fmla="*/ 967526047 w 256"/>
                <a:gd name="T25" fmla="*/ 1290033866 h 256"/>
                <a:gd name="T26" fmla="*/ 907055183 w 256"/>
                <a:gd name="T27" fmla="*/ 1343786033 h 256"/>
                <a:gd name="T28" fmla="*/ 1142217350 w 256"/>
                <a:gd name="T29" fmla="*/ 732363880 h 256"/>
                <a:gd name="T30" fmla="*/ 1034715608 w 256"/>
                <a:gd name="T31" fmla="*/ 839865622 h 256"/>
                <a:gd name="T32" fmla="*/ 974244744 w 256"/>
                <a:gd name="T33" fmla="*/ 886899093 h 256"/>
                <a:gd name="T34" fmla="*/ 967526047 w 256"/>
                <a:gd name="T35" fmla="*/ 907055183 h 256"/>
                <a:gd name="T36" fmla="*/ 960807350 w 256"/>
                <a:gd name="T37" fmla="*/ 967526047 h 256"/>
                <a:gd name="T38" fmla="*/ 907055183 w 256"/>
                <a:gd name="T39" fmla="*/ 1021278214 h 256"/>
                <a:gd name="T40" fmla="*/ 806272138 w 256"/>
                <a:gd name="T41" fmla="*/ 1021278214 h 256"/>
                <a:gd name="T42" fmla="*/ 752519971 w 256"/>
                <a:gd name="T43" fmla="*/ 967526047 h 256"/>
                <a:gd name="T44" fmla="*/ 752519971 w 256"/>
                <a:gd name="T45" fmla="*/ 940651260 h 256"/>
                <a:gd name="T46" fmla="*/ 772676062 w 256"/>
                <a:gd name="T47" fmla="*/ 833146925 h 256"/>
                <a:gd name="T48" fmla="*/ 826428229 w 256"/>
                <a:gd name="T49" fmla="*/ 759238668 h 256"/>
                <a:gd name="T50" fmla="*/ 900336486 w 256"/>
                <a:gd name="T51" fmla="*/ 698767804 h 256"/>
                <a:gd name="T52" fmla="*/ 960807350 w 256"/>
                <a:gd name="T53" fmla="*/ 645018229 h 256"/>
                <a:gd name="T54" fmla="*/ 967526047 w 256"/>
                <a:gd name="T55" fmla="*/ 624859546 h 256"/>
                <a:gd name="T56" fmla="*/ 940651260 w 256"/>
                <a:gd name="T57" fmla="*/ 577828668 h 256"/>
                <a:gd name="T58" fmla="*/ 860024305 w 256"/>
                <a:gd name="T59" fmla="*/ 557669985 h 256"/>
                <a:gd name="T60" fmla="*/ 786116047 w 256"/>
                <a:gd name="T61" fmla="*/ 577828668 h 256"/>
                <a:gd name="T62" fmla="*/ 745801274 w 256"/>
                <a:gd name="T63" fmla="*/ 651736926 h 256"/>
                <a:gd name="T64" fmla="*/ 692049107 w 256"/>
                <a:gd name="T65" fmla="*/ 698767804 h 256"/>
                <a:gd name="T66" fmla="*/ 692049107 w 256"/>
                <a:gd name="T67" fmla="*/ 698767804 h 256"/>
                <a:gd name="T68" fmla="*/ 584547365 w 256"/>
                <a:gd name="T69" fmla="*/ 685330410 h 256"/>
                <a:gd name="T70" fmla="*/ 544232592 w 256"/>
                <a:gd name="T71" fmla="*/ 665174319 h 256"/>
                <a:gd name="T72" fmla="*/ 537513895 w 256"/>
                <a:gd name="T73" fmla="*/ 624859546 h 256"/>
                <a:gd name="T74" fmla="*/ 638299532 w 256"/>
                <a:gd name="T75" fmla="*/ 443449546 h 256"/>
                <a:gd name="T76" fmla="*/ 860024305 w 256"/>
                <a:gd name="T77" fmla="*/ 376259985 h 256"/>
                <a:gd name="T78" fmla="*/ 1088467775 w 256"/>
                <a:gd name="T79" fmla="*/ 443449546 h 256"/>
                <a:gd name="T80" fmla="*/ 1182532123 w 256"/>
                <a:gd name="T81" fmla="*/ 618140849 h 256"/>
                <a:gd name="T82" fmla="*/ 1142217350 w 256"/>
                <a:gd name="T83" fmla="*/ 732363880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kern="1300" spc="40"/>
            </a:p>
          </p:txBody>
        </p:sp>
      </p:grpSp>
      <p:grpSp>
        <p:nvGrpSpPr>
          <p:cNvPr id="3082" name="Group 17"/>
          <p:cNvGrpSpPr>
            <a:grpSpLocks/>
          </p:cNvGrpSpPr>
          <p:nvPr/>
        </p:nvGrpSpPr>
        <p:grpSpPr bwMode="auto">
          <a:xfrm flipH="1">
            <a:off x="3246487" y="4214143"/>
            <a:ext cx="845332" cy="845332"/>
            <a:chOff x="0" y="0"/>
            <a:chExt cx="1979613" cy="1981201"/>
          </a:xfrm>
        </p:grpSpPr>
        <p:sp>
          <p:nvSpPr>
            <p:cNvPr id="3098" name="Freeform 106"/>
            <p:cNvSpPr>
              <a:spLocks noChangeArrowheads="1"/>
            </p:cNvSpPr>
            <p:nvPr/>
          </p:nvSpPr>
          <p:spPr bwMode="auto">
            <a:xfrm>
              <a:off x="0" y="0"/>
              <a:ext cx="1979613" cy="1981201"/>
            </a:xfrm>
            <a:custGeom>
              <a:avLst/>
              <a:gdLst>
                <a:gd name="T0" fmla="*/ 2147483647 w 528"/>
                <a:gd name="T1" fmla="*/ 2147483647 h 528"/>
                <a:gd name="T2" fmla="*/ 2147483647 w 528"/>
                <a:gd name="T3" fmla="*/ 2147483647 h 528"/>
                <a:gd name="T4" fmla="*/ 562281328 w 528"/>
                <a:gd name="T5" fmla="*/ 2147483647 h 528"/>
                <a:gd name="T6" fmla="*/ 0 w 528"/>
                <a:gd name="T7" fmla="*/ 2147483647 h 528"/>
                <a:gd name="T8" fmla="*/ 0 w 528"/>
                <a:gd name="T9" fmla="*/ 563182650 h 528"/>
                <a:gd name="T10" fmla="*/ 562281328 w 528"/>
                <a:gd name="T11" fmla="*/ 0 h 528"/>
                <a:gd name="T12" fmla="*/ 2147483647 w 528"/>
                <a:gd name="T13" fmla="*/ 0 h 528"/>
                <a:gd name="T14" fmla="*/ 2147483647 w 528"/>
                <a:gd name="T15" fmla="*/ 563182650 h 528"/>
                <a:gd name="T16" fmla="*/ 2147483647 w 528"/>
                <a:gd name="T17" fmla="*/ 2147483647 h 5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8"/>
                <a:gd name="T28" fmla="*/ 0 h 528"/>
                <a:gd name="T29" fmla="*/ 528 w 528"/>
                <a:gd name="T30" fmla="*/ 528 h 5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kern="1300" spc="40"/>
            </a:p>
          </p:txBody>
        </p:sp>
        <p:sp>
          <p:nvSpPr>
            <p:cNvPr id="3099" name="Freeform 107"/>
            <p:cNvSpPr>
              <a:spLocks noChangeArrowheads="1"/>
            </p:cNvSpPr>
            <p:nvPr/>
          </p:nvSpPr>
          <p:spPr bwMode="auto">
            <a:xfrm>
              <a:off x="0" y="423863"/>
              <a:ext cx="1409700" cy="1557338"/>
            </a:xfrm>
            <a:custGeom>
              <a:avLst/>
              <a:gdLst>
                <a:gd name="T0" fmla="*/ 2147483647 w 376"/>
                <a:gd name="T1" fmla="*/ 0 h 415"/>
                <a:gd name="T2" fmla="*/ 0 w 376"/>
                <a:gd name="T3" fmla="*/ 2147483647 h 415"/>
                <a:gd name="T4" fmla="*/ 0 w 376"/>
                <a:gd name="T5" fmla="*/ 2147483647 h 415"/>
                <a:gd name="T6" fmla="*/ 562260345 w 376"/>
                <a:gd name="T7" fmla="*/ 2147483647 h 415"/>
                <a:gd name="T8" fmla="*/ 2147483647 w 376"/>
                <a:gd name="T9" fmla="*/ 2147483647 h 415"/>
                <a:gd name="T10" fmla="*/ 2147483647 w 376"/>
                <a:gd name="T11" fmla="*/ 2147483647 h 415"/>
                <a:gd name="T12" fmla="*/ 2147483647 w 376"/>
                <a:gd name="T13" fmla="*/ 2147483647 h 415"/>
                <a:gd name="T14" fmla="*/ 2147483647 w 376"/>
                <a:gd name="T15" fmla="*/ 2147483647 h 415"/>
                <a:gd name="T16" fmla="*/ 2147483647 w 376"/>
                <a:gd name="T17" fmla="*/ 2147483647 h 415"/>
                <a:gd name="T18" fmla="*/ 2147483647 w 376"/>
                <a:gd name="T19" fmla="*/ 2147483647 h 415"/>
                <a:gd name="T20" fmla="*/ 2147483647 w 376"/>
                <a:gd name="T21" fmla="*/ 2147483647 h 415"/>
                <a:gd name="T22" fmla="*/ 2147483647 w 376"/>
                <a:gd name="T23" fmla="*/ 2147483647 h 415"/>
                <a:gd name="T24" fmla="*/ 2147483647 w 376"/>
                <a:gd name="T25" fmla="*/ 2147483647 h 415"/>
                <a:gd name="T26" fmla="*/ 2147483647 w 376"/>
                <a:gd name="T27" fmla="*/ 1957420009 h 415"/>
                <a:gd name="T28" fmla="*/ 2147483647 w 376"/>
                <a:gd name="T29" fmla="*/ 1844762553 h 415"/>
                <a:gd name="T30" fmla="*/ 2147483647 w 376"/>
                <a:gd name="T31" fmla="*/ 154904471 h 415"/>
                <a:gd name="T32" fmla="*/ 2147483647 w 376"/>
                <a:gd name="T33" fmla="*/ 0 h 4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76"/>
                <a:gd name="T52" fmla="*/ 0 h 415"/>
                <a:gd name="T53" fmla="*/ 376 w 376"/>
                <a:gd name="T54" fmla="*/ 415 h 4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76" h="415">
                  <a:moveTo>
                    <a:pt x="157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375"/>
                    <a:pt x="0" y="375"/>
                    <a:pt x="0" y="375"/>
                  </a:cubicBezTo>
                  <a:cubicBezTo>
                    <a:pt x="0" y="397"/>
                    <a:pt x="18" y="415"/>
                    <a:pt x="40" y="415"/>
                  </a:cubicBezTo>
                  <a:cubicBezTo>
                    <a:pt x="234" y="415"/>
                    <a:pt x="234" y="415"/>
                    <a:pt x="234" y="415"/>
                  </a:cubicBezTo>
                  <a:cubicBezTo>
                    <a:pt x="372" y="278"/>
                    <a:pt x="372" y="278"/>
                    <a:pt x="372" y="278"/>
                  </a:cubicBezTo>
                  <a:cubicBezTo>
                    <a:pt x="369" y="254"/>
                    <a:pt x="369" y="254"/>
                    <a:pt x="369" y="254"/>
                  </a:cubicBezTo>
                  <a:cubicBezTo>
                    <a:pt x="350" y="261"/>
                    <a:pt x="350" y="261"/>
                    <a:pt x="350" y="261"/>
                  </a:cubicBezTo>
                  <a:cubicBezTo>
                    <a:pt x="376" y="235"/>
                    <a:pt x="376" y="235"/>
                    <a:pt x="376" y="235"/>
                  </a:cubicBezTo>
                  <a:cubicBezTo>
                    <a:pt x="371" y="224"/>
                    <a:pt x="371" y="224"/>
                    <a:pt x="371" y="224"/>
                  </a:cubicBezTo>
                  <a:cubicBezTo>
                    <a:pt x="351" y="212"/>
                    <a:pt x="351" y="212"/>
                    <a:pt x="351" y="212"/>
                  </a:cubicBezTo>
                  <a:cubicBezTo>
                    <a:pt x="376" y="187"/>
                    <a:pt x="376" y="187"/>
                    <a:pt x="376" y="187"/>
                  </a:cubicBezTo>
                  <a:cubicBezTo>
                    <a:pt x="345" y="170"/>
                    <a:pt x="345" y="170"/>
                    <a:pt x="345" y="170"/>
                  </a:cubicBezTo>
                  <a:cubicBezTo>
                    <a:pt x="376" y="139"/>
                    <a:pt x="376" y="139"/>
                    <a:pt x="376" y="139"/>
                  </a:cubicBezTo>
                  <a:cubicBezTo>
                    <a:pt x="368" y="131"/>
                    <a:pt x="368" y="131"/>
                    <a:pt x="368" y="131"/>
                  </a:cubicBezTo>
                  <a:cubicBezTo>
                    <a:pt x="351" y="11"/>
                    <a:pt x="351" y="11"/>
                    <a:pt x="351" y="11"/>
                  </a:cubicBezTo>
                  <a:cubicBezTo>
                    <a:pt x="157" y="0"/>
                    <a:pt x="157" y="0"/>
                    <a:pt x="157" y="0"/>
                  </a:cubicBezTo>
                </a:path>
              </a:pathLst>
            </a:custGeom>
            <a:solidFill>
              <a:srgbClr val="024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kern="1300" spc="40"/>
            </a:p>
          </p:txBody>
        </p:sp>
        <p:sp>
          <p:nvSpPr>
            <p:cNvPr id="3100" name="Freeform 108"/>
            <p:cNvSpPr>
              <a:spLocks noChangeArrowheads="1"/>
            </p:cNvSpPr>
            <p:nvPr/>
          </p:nvSpPr>
          <p:spPr bwMode="auto">
            <a:xfrm>
              <a:off x="1290638" y="1365251"/>
              <a:ext cx="119063" cy="120650"/>
            </a:xfrm>
            <a:custGeom>
              <a:avLst/>
              <a:gdLst>
                <a:gd name="T0" fmla="*/ 0 w 32"/>
                <a:gd name="T1" fmla="*/ 454888203 h 32"/>
                <a:gd name="T2" fmla="*/ 221501829 w 32"/>
                <a:gd name="T3" fmla="*/ 454888203 h 32"/>
                <a:gd name="T4" fmla="*/ 442999937 w 32"/>
                <a:gd name="T5" fmla="*/ 227444102 h 32"/>
                <a:gd name="T6" fmla="*/ 442999937 w 32"/>
                <a:gd name="T7" fmla="*/ 0 h 32"/>
                <a:gd name="T8" fmla="*/ 0 w 32"/>
                <a:gd name="T9" fmla="*/ 0 h 32"/>
                <a:gd name="T10" fmla="*/ 0 w 32"/>
                <a:gd name="T11" fmla="*/ 454888203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32"/>
                <a:gd name="T20" fmla="*/ 32 w 32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32">
                  <a:moveTo>
                    <a:pt x="0" y="32"/>
                  </a:moveTo>
                  <a:cubicBezTo>
                    <a:pt x="16" y="32"/>
                    <a:pt x="16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kern="1300" spc="40"/>
            </a:p>
          </p:txBody>
        </p:sp>
        <p:sp>
          <p:nvSpPr>
            <p:cNvPr id="3101" name="Freeform 109"/>
            <p:cNvSpPr>
              <a:spLocks noEditPoints="1" noChangeArrowheads="1"/>
            </p:cNvSpPr>
            <p:nvPr/>
          </p:nvSpPr>
          <p:spPr bwMode="auto">
            <a:xfrm>
              <a:off x="569913" y="406400"/>
              <a:ext cx="839788" cy="1079501"/>
            </a:xfrm>
            <a:custGeom>
              <a:avLst/>
              <a:gdLst>
                <a:gd name="T0" fmla="*/ 2147483647 w 224"/>
                <a:gd name="T1" fmla="*/ 0 h 288"/>
                <a:gd name="T2" fmla="*/ 224886978 w 224"/>
                <a:gd name="T3" fmla="*/ 0 h 288"/>
                <a:gd name="T4" fmla="*/ 0 w 224"/>
                <a:gd name="T5" fmla="*/ 224791090 h 288"/>
                <a:gd name="T6" fmla="*/ 0 w 224"/>
                <a:gd name="T7" fmla="*/ 2147483647 h 288"/>
                <a:gd name="T8" fmla="*/ 224886978 w 224"/>
                <a:gd name="T9" fmla="*/ 2147483647 h 288"/>
                <a:gd name="T10" fmla="*/ 2147483647 w 224"/>
                <a:gd name="T11" fmla="*/ 2147483647 h 288"/>
                <a:gd name="T12" fmla="*/ 2147483647 w 224"/>
                <a:gd name="T13" fmla="*/ 2023131056 h 288"/>
                <a:gd name="T14" fmla="*/ 2147483647 w 224"/>
                <a:gd name="T15" fmla="*/ 2023131056 h 288"/>
                <a:gd name="T16" fmla="*/ 2147483647 w 224"/>
                <a:gd name="T17" fmla="*/ 224791090 h 288"/>
                <a:gd name="T18" fmla="*/ 2147483647 w 224"/>
                <a:gd name="T19" fmla="*/ 0 h 288"/>
                <a:gd name="T20" fmla="*/ 2147483647 w 224"/>
                <a:gd name="T21" fmla="*/ 1461149583 h 288"/>
                <a:gd name="T22" fmla="*/ 787102550 w 224"/>
                <a:gd name="T23" fmla="*/ 1461149583 h 288"/>
                <a:gd name="T24" fmla="*/ 787102550 w 224"/>
                <a:gd name="T25" fmla="*/ 1236358493 h 288"/>
                <a:gd name="T26" fmla="*/ 2147483647 w 224"/>
                <a:gd name="T27" fmla="*/ 1236358493 h 288"/>
                <a:gd name="T28" fmla="*/ 2147483647 w 224"/>
                <a:gd name="T29" fmla="*/ 1461149583 h 288"/>
                <a:gd name="T30" fmla="*/ 2147483647 w 224"/>
                <a:gd name="T31" fmla="*/ 1011563654 h 288"/>
                <a:gd name="T32" fmla="*/ 787102550 w 224"/>
                <a:gd name="T33" fmla="*/ 1011563654 h 288"/>
                <a:gd name="T34" fmla="*/ 787102550 w 224"/>
                <a:gd name="T35" fmla="*/ 786772564 h 288"/>
                <a:gd name="T36" fmla="*/ 2147483647 w 224"/>
                <a:gd name="T37" fmla="*/ 786772564 h 288"/>
                <a:gd name="T38" fmla="*/ 2147483647 w 224"/>
                <a:gd name="T39" fmla="*/ 1011563654 h 28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24"/>
                <a:gd name="T61" fmla="*/ 0 h 288"/>
                <a:gd name="T62" fmla="*/ 224 w 224"/>
                <a:gd name="T63" fmla="*/ 288 h 28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24" h="288">
                  <a:moveTo>
                    <a:pt x="20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1"/>
                    <a:pt x="7" y="288"/>
                    <a:pt x="16" y="288"/>
                  </a:cubicBezTo>
                  <a:cubicBezTo>
                    <a:pt x="176" y="288"/>
                    <a:pt x="176" y="288"/>
                    <a:pt x="176" y="288"/>
                  </a:cubicBezTo>
                  <a:cubicBezTo>
                    <a:pt x="176" y="144"/>
                    <a:pt x="176" y="144"/>
                    <a:pt x="176" y="144"/>
                  </a:cubicBezTo>
                  <a:cubicBezTo>
                    <a:pt x="224" y="144"/>
                    <a:pt x="224" y="144"/>
                    <a:pt x="224" y="144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  <a:close/>
                  <a:moveTo>
                    <a:pt x="168" y="104"/>
                  </a:moveTo>
                  <a:cubicBezTo>
                    <a:pt x="56" y="104"/>
                    <a:pt x="56" y="104"/>
                    <a:pt x="56" y="104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168" y="88"/>
                    <a:pt x="168" y="88"/>
                    <a:pt x="168" y="88"/>
                  </a:cubicBezTo>
                  <a:lnTo>
                    <a:pt x="168" y="104"/>
                  </a:lnTo>
                  <a:close/>
                  <a:moveTo>
                    <a:pt x="168" y="72"/>
                  </a:moveTo>
                  <a:cubicBezTo>
                    <a:pt x="56" y="72"/>
                    <a:pt x="56" y="72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168" y="56"/>
                    <a:pt x="168" y="56"/>
                    <a:pt x="168" y="56"/>
                  </a:cubicBezTo>
                  <a:lnTo>
                    <a:pt x="168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kern="1300" spc="40"/>
            </a:p>
          </p:txBody>
        </p:sp>
        <p:sp>
          <p:nvSpPr>
            <p:cNvPr id="3102" name="Rectangle 110"/>
            <p:cNvSpPr>
              <a:spLocks noChangeArrowheads="1"/>
            </p:cNvSpPr>
            <p:nvPr/>
          </p:nvSpPr>
          <p:spPr bwMode="auto">
            <a:xfrm>
              <a:off x="1290638" y="1006476"/>
              <a:ext cx="119063" cy="1190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 kern="1300" spc="40">
                <a:solidFill>
                  <a:srgbClr val="000000"/>
                </a:solidFill>
                <a:latin typeface="Calibri" pitchFamily="34" charset="0"/>
                <a:sym typeface="Calibri" pitchFamily="34" charset="0"/>
              </a:endParaRPr>
            </a:p>
          </p:txBody>
        </p:sp>
        <p:sp>
          <p:nvSpPr>
            <p:cNvPr id="3103" name="Rectangle 111"/>
            <p:cNvSpPr>
              <a:spLocks noChangeArrowheads="1"/>
            </p:cNvSpPr>
            <p:nvPr/>
          </p:nvSpPr>
          <p:spPr bwMode="auto">
            <a:xfrm>
              <a:off x="1290638" y="1185863"/>
              <a:ext cx="119063" cy="1206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 kern="1300" spc="40">
                <a:solidFill>
                  <a:srgbClr val="000000"/>
                </a:solidFill>
                <a:latin typeface="Calibri" pitchFamily="34" charset="0"/>
                <a:sym typeface="Calibri" pitchFamily="34" charset="0"/>
              </a:endParaRPr>
            </a:p>
          </p:txBody>
        </p:sp>
      </p:grpSp>
      <p:grpSp>
        <p:nvGrpSpPr>
          <p:cNvPr id="3083" name="Group 24"/>
          <p:cNvGrpSpPr>
            <a:grpSpLocks/>
          </p:cNvGrpSpPr>
          <p:nvPr/>
        </p:nvGrpSpPr>
        <p:grpSpPr bwMode="auto">
          <a:xfrm flipH="1">
            <a:off x="3246487" y="2240176"/>
            <a:ext cx="845332" cy="846885"/>
            <a:chOff x="0" y="0"/>
            <a:chExt cx="1979613" cy="1981201"/>
          </a:xfrm>
        </p:grpSpPr>
        <p:sp>
          <p:nvSpPr>
            <p:cNvPr id="3095" name="Freeform 117"/>
            <p:cNvSpPr>
              <a:spLocks noChangeArrowheads="1"/>
            </p:cNvSpPr>
            <p:nvPr/>
          </p:nvSpPr>
          <p:spPr bwMode="auto">
            <a:xfrm>
              <a:off x="0" y="0"/>
              <a:ext cx="1979613" cy="1981201"/>
            </a:xfrm>
            <a:custGeom>
              <a:avLst/>
              <a:gdLst>
                <a:gd name="T0" fmla="*/ 2147483647 w 528"/>
                <a:gd name="T1" fmla="*/ 2147483647 h 528"/>
                <a:gd name="T2" fmla="*/ 2147483647 w 528"/>
                <a:gd name="T3" fmla="*/ 2147483647 h 528"/>
                <a:gd name="T4" fmla="*/ 562281328 w 528"/>
                <a:gd name="T5" fmla="*/ 2147483647 h 528"/>
                <a:gd name="T6" fmla="*/ 0 w 528"/>
                <a:gd name="T7" fmla="*/ 2147483647 h 528"/>
                <a:gd name="T8" fmla="*/ 0 w 528"/>
                <a:gd name="T9" fmla="*/ 563182650 h 528"/>
                <a:gd name="T10" fmla="*/ 562281328 w 528"/>
                <a:gd name="T11" fmla="*/ 0 h 528"/>
                <a:gd name="T12" fmla="*/ 2147483647 w 528"/>
                <a:gd name="T13" fmla="*/ 0 h 528"/>
                <a:gd name="T14" fmla="*/ 2147483647 w 528"/>
                <a:gd name="T15" fmla="*/ 563182650 h 528"/>
                <a:gd name="T16" fmla="*/ 2147483647 w 528"/>
                <a:gd name="T17" fmla="*/ 2147483647 h 5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8"/>
                <a:gd name="T28" fmla="*/ 0 h 528"/>
                <a:gd name="T29" fmla="*/ 528 w 528"/>
                <a:gd name="T30" fmla="*/ 528 h 5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kern="1300" spc="40"/>
            </a:p>
          </p:txBody>
        </p:sp>
        <p:sp>
          <p:nvSpPr>
            <p:cNvPr id="3096" name="Freeform 118"/>
            <p:cNvSpPr>
              <a:spLocks noChangeArrowheads="1"/>
            </p:cNvSpPr>
            <p:nvPr/>
          </p:nvSpPr>
          <p:spPr bwMode="auto">
            <a:xfrm>
              <a:off x="0" y="503238"/>
              <a:ext cx="1435100" cy="1477963"/>
            </a:xfrm>
            <a:custGeom>
              <a:avLst/>
              <a:gdLst>
                <a:gd name="T0" fmla="*/ 2147483647 w 383"/>
                <a:gd name="T1" fmla="*/ 0 h 394"/>
                <a:gd name="T2" fmla="*/ 2147483647 w 383"/>
                <a:gd name="T3" fmla="*/ 1210132847 h 394"/>
                <a:gd name="T4" fmla="*/ 0 w 383"/>
                <a:gd name="T5" fmla="*/ 2147483647 h 394"/>
                <a:gd name="T6" fmla="*/ 0 w 383"/>
                <a:gd name="T7" fmla="*/ 2147483647 h 394"/>
                <a:gd name="T8" fmla="*/ 561599969 w 383"/>
                <a:gd name="T9" fmla="*/ 2147483647 h 394"/>
                <a:gd name="T10" fmla="*/ 1319759926 w 383"/>
                <a:gd name="T11" fmla="*/ 2147483647 h 394"/>
                <a:gd name="T12" fmla="*/ 2147483647 w 383"/>
                <a:gd name="T13" fmla="*/ 2147483647 h 394"/>
                <a:gd name="T14" fmla="*/ 2147483647 w 383"/>
                <a:gd name="T15" fmla="*/ 1097563833 h 394"/>
                <a:gd name="T16" fmla="*/ 2147483647 w 383"/>
                <a:gd name="T17" fmla="*/ 323640136 h 394"/>
                <a:gd name="T18" fmla="*/ 2147483647 w 383"/>
                <a:gd name="T19" fmla="*/ 0 h 3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3"/>
                <a:gd name="T31" fmla="*/ 0 h 394"/>
                <a:gd name="T32" fmla="*/ 383 w 383"/>
                <a:gd name="T33" fmla="*/ 394 h 39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3" h="394">
                  <a:moveTo>
                    <a:pt x="307" y="0"/>
                  </a:moveTo>
                  <a:cubicBezTo>
                    <a:pt x="199" y="86"/>
                    <a:pt x="199" y="86"/>
                    <a:pt x="199" y="86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376"/>
                    <a:pt x="18" y="394"/>
                    <a:pt x="40" y="394"/>
                  </a:cubicBezTo>
                  <a:cubicBezTo>
                    <a:pt x="94" y="394"/>
                    <a:pt x="94" y="394"/>
                    <a:pt x="94" y="394"/>
                  </a:cubicBezTo>
                  <a:cubicBezTo>
                    <a:pt x="313" y="175"/>
                    <a:pt x="313" y="175"/>
                    <a:pt x="313" y="175"/>
                  </a:cubicBezTo>
                  <a:cubicBezTo>
                    <a:pt x="383" y="78"/>
                    <a:pt x="383" y="78"/>
                    <a:pt x="383" y="78"/>
                  </a:cubicBezTo>
                  <a:cubicBezTo>
                    <a:pt x="368" y="23"/>
                    <a:pt x="368" y="23"/>
                    <a:pt x="368" y="23"/>
                  </a:cubicBezTo>
                  <a:cubicBezTo>
                    <a:pt x="307" y="0"/>
                    <a:pt x="307" y="0"/>
                    <a:pt x="307" y="0"/>
                  </a:cubicBezTo>
                </a:path>
              </a:pathLst>
            </a:custGeom>
            <a:solidFill>
              <a:srgbClr val="024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kern="1300" spc="40"/>
            </a:p>
          </p:txBody>
        </p:sp>
        <p:sp>
          <p:nvSpPr>
            <p:cNvPr id="3097" name="Freeform 119"/>
            <p:cNvSpPr>
              <a:spLocks noChangeArrowheads="1"/>
            </p:cNvSpPr>
            <p:nvPr/>
          </p:nvSpPr>
          <p:spPr bwMode="auto">
            <a:xfrm>
              <a:off x="460375" y="469900"/>
              <a:ext cx="1009650" cy="925513"/>
            </a:xfrm>
            <a:custGeom>
              <a:avLst/>
              <a:gdLst>
                <a:gd name="T0" fmla="*/ 2147483647 w 269"/>
                <a:gd name="T1" fmla="*/ 0 h 247"/>
                <a:gd name="T2" fmla="*/ 2147483647 w 269"/>
                <a:gd name="T3" fmla="*/ 0 h 247"/>
                <a:gd name="T4" fmla="*/ 2028615804 w 269"/>
                <a:gd name="T5" fmla="*/ 336961672 h 247"/>
                <a:gd name="T6" fmla="*/ 295838710 w 269"/>
                <a:gd name="T7" fmla="*/ 2106017946 h 247"/>
                <a:gd name="T8" fmla="*/ 295838710 w 269"/>
                <a:gd name="T9" fmla="*/ 2147483647 h 247"/>
                <a:gd name="T10" fmla="*/ 845257211 w 269"/>
                <a:gd name="T11" fmla="*/ 2147483647 h 247"/>
                <a:gd name="T12" fmla="*/ 1394671958 w 269"/>
                <a:gd name="T13" fmla="*/ 2147483647 h 247"/>
                <a:gd name="T14" fmla="*/ 2147483647 w 269"/>
                <a:gd name="T15" fmla="*/ 1558455229 h 247"/>
                <a:gd name="T16" fmla="*/ 2147483647 w 269"/>
                <a:gd name="T17" fmla="*/ 659887022 h 247"/>
                <a:gd name="T18" fmla="*/ 2147483647 w 269"/>
                <a:gd name="T19" fmla="*/ 519486325 h 247"/>
                <a:gd name="T20" fmla="*/ 2147483647 w 269"/>
                <a:gd name="T21" fmla="*/ 744127440 h 247"/>
                <a:gd name="T22" fmla="*/ 648030153 w 269"/>
                <a:gd name="T23" fmla="*/ 2147483647 h 247"/>
                <a:gd name="T24" fmla="*/ 648030153 w 269"/>
                <a:gd name="T25" fmla="*/ 2147483647 h 247"/>
                <a:gd name="T26" fmla="*/ 732555499 w 269"/>
                <a:gd name="T27" fmla="*/ 2147483647 h 247"/>
                <a:gd name="T28" fmla="*/ 802994538 w 269"/>
                <a:gd name="T29" fmla="*/ 2147483647 h 247"/>
                <a:gd name="T30" fmla="*/ 2147483647 w 269"/>
                <a:gd name="T31" fmla="*/ 912608276 h 247"/>
                <a:gd name="T32" fmla="*/ 2147483647 w 269"/>
                <a:gd name="T33" fmla="*/ 744127440 h 247"/>
                <a:gd name="T34" fmla="*/ 2147483647 w 269"/>
                <a:gd name="T35" fmla="*/ 828367858 h 247"/>
                <a:gd name="T36" fmla="*/ 2147483647 w 269"/>
                <a:gd name="T37" fmla="*/ 1389974392 h 247"/>
                <a:gd name="T38" fmla="*/ 1239707573 w 269"/>
                <a:gd name="T39" fmla="*/ 2147483647 h 247"/>
                <a:gd name="T40" fmla="*/ 845257211 w 269"/>
                <a:gd name="T41" fmla="*/ 2147483647 h 247"/>
                <a:gd name="T42" fmla="*/ 450803095 w 269"/>
                <a:gd name="T43" fmla="*/ 2147483647 h 247"/>
                <a:gd name="T44" fmla="*/ 450803095 w 269"/>
                <a:gd name="T45" fmla="*/ 2147483647 h 247"/>
                <a:gd name="T46" fmla="*/ 2147483647 w 269"/>
                <a:gd name="T47" fmla="*/ 491406186 h 247"/>
                <a:gd name="T48" fmla="*/ 2147483647 w 269"/>
                <a:gd name="T49" fmla="*/ 224641115 h 247"/>
                <a:gd name="T50" fmla="*/ 2147483647 w 269"/>
                <a:gd name="T51" fmla="*/ 224641115 h 247"/>
                <a:gd name="T52" fmla="*/ 2147483647 w 269"/>
                <a:gd name="T53" fmla="*/ 505446256 h 247"/>
                <a:gd name="T54" fmla="*/ 2147483647 w 269"/>
                <a:gd name="T55" fmla="*/ 1081089112 h 247"/>
                <a:gd name="T56" fmla="*/ 2147483647 w 269"/>
                <a:gd name="T57" fmla="*/ 1628655577 h 247"/>
                <a:gd name="T58" fmla="*/ 2147483647 w 269"/>
                <a:gd name="T59" fmla="*/ 2147483647 h 247"/>
                <a:gd name="T60" fmla="*/ 2147483647 w 269"/>
                <a:gd name="T61" fmla="*/ 2147483647 h 247"/>
                <a:gd name="T62" fmla="*/ 2147483647 w 269"/>
                <a:gd name="T63" fmla="*/ 2147483647 h 247"/>
                <a:gd name="T64" fmla="*/ 2147483647 w 269"/>
                <a:gd name="T65" fmla="*/ 2147483647 h 247"/>
                <a:gd name="T66" fmla="*/ 2147483647 w 269"/>
                <a:gd name="T67" fmla="*/ 1797136413 h 247"/>
                <a:gd name="T68" fmla="*/ 2147483647 w 269"/>
                <a:gd name="T69" fmla="*/ 1095129182 h 247"/>
                <a:gd name="T70" fmla="*/ 2147483647 w 269"/>
                <a:gd name="T71" fmla="*/ 336961672 h 247"/>
                <a:gd name="T72" fmla="*/ 2147483647 w 269"/>
                <a:gd name="T73" fmla="*/ 0 h 24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9"/>
                <a:gd name="T112" fmla="*/ 0 h 247"/>
                <a:gd name="T113" fmla="*/ 269 w 269"/>
                <a:gd name="T114" fmla="*/ 247 h 24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9" h="247">
                  <a:moveTo>
                    <a:pt x="195" y="0"/>
                  </a:moveTo>
                  <a:cubicBezTo>
                    <a:pt x="194" y="0"/>
                    <a:pt x="193" y="0"/>
                    <a:pt x="192" y="0"/>
                  </a:cubicBezTo>
                  <a:cubicBezTo>
                    <a:pt x="164" y="1"/>
                    <a:pt x="145" y="24"/>
                    <a:pt x="144" y="24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0" y="172"/>
                    <a:pt x="0" y="208"/>
                    <a:pt x="21" y="230"/>
                  </a:cubicBezTo>
                  <a:cubicBezTo>
                    <a:pt x="32" y="241"/>
                    <a:pt x="46" y="247"/>
                    <a:pt x="60" y="247"/>
                  </a:cubicBezTo>
                  <a:cubicBezTo>
                    <a:pt x="75" y="247"/>
                    <a:pt x="89" y="241"/>
                    <a:pt x="99" y="230"/>
                  </a:cubicBezTo>
                  <a:cubicBezTo>
                    <a:pt x="217" y="111"/>
                    <a:pt x="217" y="111"/>
                    <a:pt x="217" y="111"/>
                  </a:cubicBezTo>
                  <a:cubicBezTo>
                    <a:pt x="235" y="91"/>
                    <a:pt x="238" y="63"/>
                    <a:pt x="223" y="47"/>
                  </a:cubicBezTo>
                  <a:cubicBezTo>
                    <a:pt x="216" y="40"/>
                    <a:pt x="207" y="37"/>
                    <a:pt x="197" y="37"/>
                  </a:cubicBezTo>
                  <a:cubicBezTo>
                    <a:pt x="185" y="37"/>
                    <a:pt x="171" y="42"/>
                    <a:pt x="161" y="53"/>
                  </a:cubicBezTo>
                  <a:cubicBezTo>
                    <a:pt x="46" y="170"/>
                    <a:pt x="46" y="170"/>
                    <a:pt x="46" y="170"/>
                  </a:cubicBezTo>
                  <a:cubicBezTo>
                    <a:pt x="43" y="174"/>
                    <a:pt x="43" y="179"/>
                    <a:pt x="46" y="182"/>
                  </a:cubicBezTo>
                  <a:cubicBezTo>
                    <a:pt x="48" y="183"/>
                    <a:pt x="50" y="184"/>
                    <a:pt x="52" y="184"/>
                  </a:cubicBezTo>
                  <a:cubicBezTo>
                    <a:pt x="54" y="184"/>
                    <a:pt x="56" y="183"/>
                    <a:pt x="57" y="182"/>
                  </a:cubicBezTo>
                  <a:cubicBezTo>
                    <a:pt x="172" y="65"/>
                    <a:pt x="172" y="65"/>
                    <a:pt x="172" y="65"/>
                  </a:cubicBezTo>
                  <a:cubicBezTo>
                    <a:pt x="179" y="57"/>
                    <a:pt x="189" y="53"/>
                    <a:pt x="197" y="53"/>
                  </a:cubicBezTo>
                  <a:cubicBezTo>
                    <a:pt x="203" y="53"/>
                    <a:pt x="208" y="55"/>
                    <a:pt x="211" y="59"/>
                  </a:cubicBezTo>
                  <a:cubicBezTo>
                    <a:pt x="221" y="68"/>
                    <a:pt x="218" y="86"/>
                    <a:pt x="205" y="99"/>
                  </a:cubicBezTo>
                  <a:cubicBezTo>
                    <a:pt x="88" y="219"/>
                    <a:pt x="88" y="219"/>
                    <a:pt x="88" y="219"/>
                  </a:cubicBezTo>
                  <a:cubicBezTo>
                    <a:pt x="81" y="227"/>
                    <a:pt x="70" y="231"/>
                    <a:pt x="60" y="231"/>
                  </a:cubicBezTo>
                  <a:cubicBezTo>
                    <a:pt x="50" y="231"/>
                    <a:pt x="40" y="227"/>
                    <a:pt x="32" y="219"/>
                  </a:cubicBezTo>
                  <a:cubicBezTo>
                    <a:pt x="17" y="203"/>
                    <a:pt x="17" y="177"/>
                    <a:pt x="32" y="162"/>
                  </a:cubicBezTo>
                  <a:cubicBezTo>
                    <a:pt x="156" y="35"/>
                    <a:pt x="156" y="35"/>
                    <a:pt x="156" y="35"/>
                  </a:cubicBezTo>
                  <a:cubicBezTo>
                    <a:pt x="156" y="35"/>
                    <a:pt x="171" y="17"/>
                    <a:pt x="193" y="16"/>
                  </a:cubicBezTo>
                  <a:cubicBezTo>
                    <a:pt x="194" y="16"/>
                    <a:pt x="194" y="16"/>
                    <a:pt x="195" y="16"/>
                  </a:cubicBezTo>
                  <a:cubicBezTo>
                    <a:pt x="208" y="16"/>
                    <a:pt x="221" y="23"/>
                    <a:pt x="234" y="36"/>
                  </a:cubicBezTo>
                  <a:cubicBezTo>
                    <a:pt x="247" y="49"/>
                    <a:pt x="253" y="63"/>
                    <a:pt x="253" y="77"/>
                  </a:cubicBezTo>
                  <a:cubicBezTo>
                    <a:pt x="252" y="99"/>
                    <a:pt x="234" y="115"/>
                    <a:pt x="234" y="116"/>
                  </a:cubicBezTo>
                  <a:cubicBezTo>
                    <a:pt x="165" y="186"/>
                    <a:pt x="165" y="186"/>
                    <a:pt x="165" y="186"/>
                  </a:cubicBezTo>
                  <a:cubicBezTo>
                    <a:pt x="162" y="189"/>
                    <a:pt x="162" y="194"/>
                    <a:pt x="165" y="198"/>
                  </a:cubicBezTo>
                  <a:cubicBezTo>
                    <a:pt x="167" y="199"/>
                    <a:pt x="169" y="200"/>
                    <a:pt x="171" y="200"/>
                  </a:cubicBezTo>
                  <a:cubicBezTo>
                    <a:pt x="173" y="200"/>
                    <a:pt x="175" y="199"/>
                    <a:pt x="176" y="198"/>
                  </a:cubicBezTo>
                  <a:cubicBezTo>
                    <a:pt x="244" y="128"/>
                    <a:pt x="244" y="128"/>
                    <a:pt x="244" y="128"/>
                  </a:cubicBezTo>
                  <a:cubicBezTo>
                    <a:pt x="245" y="127"/>
                    <a:pt x="267" y="107"/>
                    <a:pt x="269" y="78"/>
                  </a:cubicBezTo>
                  <a:cubicBezTo>
                    <a:pt x="269" y="59"/>
                    <a:pt x="261" y="41"/>
                    <a:pt x="245" y="24"/>
                  </a:cubicBezTo>
                  <a:cubicBezTo>
                    <a:pt x="229" y="8"/>
                    <a:pt x="212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kern="1300" spc="40"/>
            </a:p>
          </p:txBody>
        </p:sp>
      </p:grpSp>
      <p:grpSp>
        <p:nvGrpSpPr>
          <p:cNvPr id="34" name="Group 24">
            <a:extLst>
              <a:ext uri="{FF2B5EF4-FFF2-40B4-BE49-F238E27FC236}">
                <a16:creationId xmlns:a16="http://schemas.microsoft.com/office/drawing/2014/main" id="{4D969383-A722-4A45-95D5-92379A6B900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246487" y="5200466"/>
            <a:ext cx="845332" cy="846885"/>
            <a:chOff x="0" y="0"/>
            <a:chExt cx="1979613" cy="1981201"/>
          </a:xfrm>
        </p:grpSpPr>
        <p:sp>
          <p:nvSpPr>
            <p:cNvPr id="35" name="Freeform 117">
              <a:extLst>
                <a:ext uri="{FF2B5EF4-FFF2-40B4-BE49-F238E27FC236}">
                  <a16:creationId xmlns:a16="http://schemas.microsoft.com/office/drawing/2014/main" id="{D5E71CF6-378C-4300-8064-FE49C6352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79613" cy="1981201"/>
            </a:xfrm>
            <a:custGeom>
              <a:avLst/>
              <a:gdLst>
                <a:gd name="T0" fmla="*/ 2147483647 w 528"/>
                <a:gd name="T1" fmla="*/ 2147483647 h 528"/>
                <a:gd name="T2" fmla="*/ 2147483647 w 528"/>
                <a:gd name="T3" fmla="*/ 2147483647 h 528"/>
                <a:gd name="T4" fmla="*/ 562281328 w 528"/>
                <a:gd name="T5" fmla="*/ 2147483647 h 528"/>
                <a:gd name="T6" fmla="*/ 0 w 528"/>
                <a:gd name="T7" fmla="*/ 2147483647 h 528"/>
                <a:gd name="T8" fmla="*/ 0 w 528"/>
                <a:gd name="T9" fmla="*/ 563182650 h 528"/>
                <a:gd name="T10" fmla="*/ 562281328 w 528"/>
                <a:gd name="T11" fmla="*/ 0 h 528"/>
                <a:gd name="T12" fmla="*/ 2147483647 w 528"/>
                <a:gd name="T13" fmla="*/ 0 h 528"/>
                <a:gd name="T14" fmla="*/ 2147483647 w 528"/>
                <a:gd name="T15" fmla="*/ 563182650 h 528"/>
                <a:gd name="T16" fmla="*/ 2147483647 w 528"/>
                <a:gd name="T17" fmla="*/ 2147483647 h 5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8"/>
                <a:gd name="T28" fmla="*/ 0 h 528"/>
                <a:gd name="T29" fmla="*/ 528 w 528"/>
                <a:gd name="T30" fmla="*/ 528 h 5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8" h="528">
                  <a:moveTo>
                    <a:pt x="528" y="488"/>
                  </a:moveTo>
                  <a:cubicBezTo>
                    <a:pt x="528" y="510"/>
                    <a:pt x="510" y="528"/>
                    <a:pt x="488" y="528"/>
                  </a:cubicBezTo>
                  <a:cubicBezTo>
                    <a:pt x="40" y="528"/>
                    <a:pt x="40" y="528"/>
                    <a:pt x="40" y="528"/>
                  </a:cubicBezTo>
                  <a:cubicBezTo>
                    <a:pt x="18" y="528"/>
                    <a:pt x="0" y="510"/>
                    <a:pt x="0" y="48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0" y="0"/>
                    <a:pt x="528" y="18"/>
                    <a:pt x="528" y="40"/>
                  </a:cubicBezTo>
                  <a:cubicBezTo>
                    <a:pt x="528" y="488"/>
                    <a:pt x="528" y="488"/>
                    <a:pt x="528" y="488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kern="1300" spc="40"/>
            </a:p>
          </p:txBody>
        </p:sp>
        <p:sp>
          <p:nvSpPr>
            <p:cNvPr id="36" name="Freeform 118">
              <a:extLst>
                <a:ext uri="{FF2B5EF4-FFF2-40B4-BE49-F238E27FC236}">
                  <a16:creationId xmlns:a16="http://schemas.microsoft.com/office/drawing/2014/main" id="{F1C8B69E-F603-4C42-AFA9-45FEF3B76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03238"/>
              <a:ext cx="1435100" cy="1477963"/>
            </a:xfrm>
            <a:custGeom>
              <a:avLst/>
              <a:gdLst>
                <a:gd name="T0" fmla="*/ 2147483647 w 383"/>
                <a:gd name="T1" fmla="*/ 0 h 394"/>
                <a:gd name="T2" fmla="*/ 2147483647 w 383"/>
                <a:gd name="T3" fmla="*/ 1210132847 h 394"/>
                <a:gd name="T4" fmla="*/ 0 w 383"/>
                <a:gd name="T5" fmla="*/ 2147483647 h 394"/>
                <a:gd name="T6" fmla="*/ 0 w 383"/>
                <a:gd name="T7" fmla="*/ 2147483647 h 394"/>
                <a:gd name="T8" fmla="*/ 561599969 w 383"/>
                <a:gd name="T9" fmla="*/ 2147483647 h 394"/>
                <a:gd name="T10" fmla="*/ 1319759926 w 383"/>
                <a:gd name="T11" fmla="*/ 2147483647 h 394"/>
                <a:gd name="T12" fmla="*/ 2147483647 w 383"/>
                <a:gd name="T13" fmla="*/ 2147483647 h 394"/>
                <a:gd name="T14" fmla="*/ 2147483647 w 383"/>
                <a:gd name="T15" fmla="*/ 1097563833 h 394"/>
                <a:gd name="T16" fmla="*/ 2147483647 w 383"/>
                <a:gd name="T17" fmla="*/ 323640136 h 394"/>
                <a:gd name="T18" fmla="*/ 2147483647 w 383"/>
                <a:gd name="T19" fmla="*/ 0 h 3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3"/>
                <a:gd name="T31" fmla="*/ 0 h 394"/>
                <a:gd name="T32" fmla="*/ 383 w 383"/>
                <a:gd name="T33" fmla="*/ 394 h 39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3" h="394">
                  <a:moveTo>
                    <a:pt x="307" y="0"/>
                  </a:moveTo>
                  <a:cubicBezTo>
                    <a:pt x="199" y="86"/>
                    <a:pt x="199" y="86"/>
                    <a:pt x="199" y="86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376"/>
                    <a:pt x="18" y="394"/>
                    <a:pt x="40" y="394"/>
                  </a:cubicBezTo>
                  <a:cubicBezTo>
                    <a:pt x="94" y="394"/>
                    <a:pt x="94" y="394"/>
                    <a:pt x="94" y="394"/>
                  </a:cubicBezTo>
                  <a:cubicBezTo>
                    <a:pt x="313" y="175"/>
                    <a:pt x="313" y="175"/>
                    <a:pt x="313" y="175"/>
                  </a:cubicBezTo>
                  <a:cubicBezTo>
                    <a:pt x="383" y="78"/>
                    <a:pt x="383" y="78"/>
                    <a:pt x="383" y="78"/>
                  </a:cubicBezTo>
                  <a:cubicBezTo>
                    <a:pt x="368" y="23"/>
                    <a:pt x="368" y="23"/>
                    <a:pt x="368" y="23"/>
                  </a:cubicBezTo>
                  <a:cubicBezTo>
                    <a:pt x="307" y="0"/>
                    <a:pt x="307" y="0"/>
                    <a:pt x="307" y="0"/>
                  </a:cubicBezTo>
                </a:path>
              </a:pathLst>
            </a:custGeom>
            <a:solidFill>
              <a:srgbClr val="024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kern="1300" spc="40"/>
            </a:p>
          </p:txBody>
        </p:sp>
        <p:sp>
          <p:nvSpPr>
            <p:cNvPr id="37" name="Freeform 119">
              <a:extLst>
                <a:ext uri="{FF2B5EF4-FFF2-40B4-BE49-F238E27FC236}">
                  <a16:creationId xmlns:a16="http://schemas.microsoft.com/office/drawing/2014/main" id="{3780B0C6-FC39-4CB7-8E91-DA101052F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75" y="469900"/>
              <a:ext cx="1009650" cy="925513"/>
            </a:xfrm>
            <a:custGeom>
              <a:avLst/>
              <a:gdLst>
                <a:gd name="T0" fmla="*/ 2147483647 w 269"/>
                <a:gd name="T1" fmla="*/ 0 h 247"/>
                <a:gd name="T2" fmla="*/ 2147483647 w 269"/>
                <a:gd name="T3" fmla="*/ 0 h 247"/>
                <a:gd name="T4" fmla="*/ 2028615804 w 269"/>
                <a:gd name="T5" fmla="*/ 336961672 h 247"/>
                <a:gd name="T6" fmla="*/ 295838710 w 269"/>
                <a:gd name="T7" fmla="*/ 2106017946 h 247"/>
                <a:gd name="T8" fmla="*/ 295838710 w 269"/>
                <a:gd name="T9" fmla="*/ 2147483647 h 247"/>
                <a:gd name="T10" fmla="*/ 845257211 w 269"/>
                <a:gd name="T11" fmla="*/ 2147483647 h 247"/>
                <a:gd name="T12" fmla="*/ 1394671958 w 269"/>
                <a:gd name="T13" fmla="*/ 2147483647 h 247"/>
                <a:gd name="T14" fmla="*/ 2147483647 w 269"/>
                <a:gd name="T15" fmla="*/ 1558455229 h 247"/>
                <a:gd name="T16" fmla="*/ 2147483647 w 269"/>
                <a:gd name="T17" fmla="*/ 659887022 h 247"/>
                <a:gd name="T18" fmla="*/ 2147483647 w 269"/>
                <a:gd name="T19" fmla="*/ 519486325 h 247"/>
                <a:gd name="T20" fmla="*/ 2147483647 w 269"/>
                <a:gd name="T21" fmla="*/ 744127440 h 247"/>
                <a:gd name="T22" fmla="*/ 648030153 w 269"/>
                <a:gd name="T23" fmla="*/ 2147483647 h 247"/>
                <a:gd name="T24" fmla="*/ 648030153 w 269"/>
                <a:gd name="T25" fmla="*/ 2147483647 h 247"/>
                <a:gd name="T26" fmla="*/ 732555499 w 269"/>
                <a:gd name="T27" fmla="*/ 2147483647 h 247"/>
                <a:gd name="T28" fmla="*/ 802994538 w 269"/>
                <a:gd name="T29" fmla="*/ 2147483647 h 247"/>
                <a:gd name="T30" fmla="*/ 2147483647 w 269"/>
                <a:gd name="T31" fmla="*/ 912608276 h 247"/>
                <a:gd name="T32" fmla="*/ 2147483647 w 269"/>
                <a:gd name="T33" fmla="*/ 744127440 h 247"/>
                <a:gd name="T34" fmla="*/ 2147483647 w 269"/>
                <a:gd name="T35" fmla="*/ 828367858 h 247"/>
                <a:gd name="T36" fmla="*/ 2147483647 w 269"/>
                <a:gd name="T37" fmla="*/ 1389974392 h 247"/>
                <a:gd name="T38" fmla="*/ 1239707573 w 269"/>
                <a:gd name="T39" fmla="*/ 2147483647 h 247"/>
                <a:gd name="T40" fmla="*/ 845257211 w 269"/>
                <a:gd name="T41" fmla="*/ 2147483647 h 247"/>
                <a:gd name="T42" fmla="*/ 450803095 w 269"/>
                <a:gd name="T43" fmla="*/ 2147483647 h 247"/>
                <a:gd name="T44" fmla="*/ 450803095 w 269"/>
                <a:gd name="T45" fmla="*/ 2147483647 h 247"/>
                <a:gd name="T46" fmla="*/ 2147483647 w 269"/>
                <a:gd name="T47" fmla="*/ 491406186 h 247"/>
                <a:gd name="T48" fmla="*/ 2147483647 w 269"/>
                <a:gd name="T49" fmla="*/ 224641115 h 247"/>
                <a:gd name="T50" fmla="*/ 2147483647 w 269"/>
                <a:gd name="T51" fmla="*/ 224641115 h 247"/>
                <a:gd name="T52" fmla="*/ 2147483647 w 269"/>
                <a:gd name="T53" fmla="*/ 505446256 h 247"/>
                <a:gd name="T54" fmla="*/ 2147483647 w 269"/>
                <a:gd name="T55" fmla="*/ 1081089112 h 247"/>
                <a:gd name="T56" fmla="*/ 2147483647 w 269"/>
                <a:gd name="T57" fmla="*/ 1628655577 h 247"/>
                <a:gd name="T58" fmla="*/ 2147483647 w 269"/>
                <a:gd name="T59" fmla="*/ 2147483647 h 247"/>
                <a:gd name="T60" fmla="*/ 2147483647 w 269"/>
                <a:gd name="T61" fmla="*/ 2147483647 h 247"/>
                <a:gd name="T62" fmla="*/ 2147483647 w 269"/>
                <a:gd name="T63" fmla="*/ 2147483647 h 247"/>
                <a:gd name="T64" fmla="*/ 2147483647 w 269"/>
                <a:gd name="T65" fmla="*/ 2147483647 h 247"/>
                <a:gd name="T66" fmla="*/ 2147483647 w 269"/>
                <a:gd name="T67" fmla="*/ 1797136413 h 247"/>
                <a:gd name="T68" fmla="*/ 2147483647 w 269"/>
                <a:gd name="T69" fmla="*/ 1095129182 h 247"/>
                <a:gd name="T70" fmla="*/ 2147483647 w 269"/>
                <a:gd name="T71" fmla="*/ 336961672 h 247"/>
                <a:gd name="T72" fmla="*/ 2147483647 w 269"/>
                <a:gd name="T73" fmla="*/ 0 h 24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9"/>
                <a:gd name="T112" fmla="*/ 0 h 247"/>
                <a:gd name="T113" fmla="*/ 269 w 269"/>
                <a:gd name="T114" fmla="*/ 247 h 24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9" h="247">
                  <a:moveTo>
                    <a:pt x="195" y="0"/>
                  </a:moveTo>
                  <a:cubicBezTo>
                    <a:pt x="194" y="0"/>
                    <a:pt x="193" y="0"/>
                    <a:pt x="192" y="0"/>
                  </a:cubicBezTo>
                  <a:cubicBezTo>
                    <a:pt x="164" y="1"/>
                    <a:pt x="145" y="24"/>
                    <a:pt x="144" y="24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0" y="172"/>
                    <a:pt x="0" y="208"/>
                    <a:pt x="21" y="230"/>
                  </a:cubicBezTo>
                  <a:cubicBezTo>
                    <a:pt x="32" y="241"/>
                    <a:pt x="46" y="247"/>
                    <a:pt x="60" y="247"/>
                  </a:cubicBezTo>
                  <a:cubicBezTo>
                    <a:pt x="75" y="247"/>
                    <a:pt x="89" y="241"/>
                    <a:pt x="99" y="230"/>
                  </a:cubicBezTo>
                  <a:cubicBezTo>
                    <a:pt x="217" y="111"/>
                    <a:pt x="217" y="111"/>
                    <a:pt x="217" y="111"/>
                  </a:cubicBezTo>
                  <a:cubicBezTo>
                    <a:pt x="235" y="91"/>
                    <a:pt x="238" y="63"/>
                    <a:pt x="223" y="47"/>
                  </a:cubicBezTo>
                  <a:cubicBezTo>
                    <a:pt x="216" y="40"/>
                    <a:pt x="207" y="37"/>
                    <a:pt x="197" y="37"/>
                  </a:cubicBezTo>
                  <a:cubicBezTo>
                    <a:pt x="185" y="37"/>
                    <a:pt x="171" y="42"/>
                    <a:pt x="161" y="53"/>
                  </a:cubicBezTo>
                  <a:cubicBezTo>
                    <a:pt x="46" y="170"/>
                    <a:pt x="46" y="170"/>
                    <a:pt x="46" y="170"/>
                  </a:cubicBezTo>
                  <a:cubicBezTo>
                    <a:pt x="43" y="174"/>
                    <a:pt x="43" y="179"/>
                    <a:pt x="46" y="182"/>
                  </a:cubicBezTo>
                  <a:cubicBezTo>
                    <a:pt x="48" y="183"/>
                    <a:pt x="50" y="184"/>
                    <a:pt x="52" y="184"/>
                  </a:cubicBezTo>
                  <a:cubicBezTo>
                    <a:pt x="54" y="184"/>
                    <a:pt x="56" y="183"/>
                    <a:pt x="57" y="182"/>
                  </a:cubicBezTo>
                  <a:cubicBezTo>
                    <a:pt x="172" y="65"/>
                    <a:pt x="172" y="65"/>
                    <a:pt x="172" y="65"/>
                  </a:cubicBezTo>
                  <a:cubicBezTo>
                    <a:pt x="179" y="57"/>
                    <a:pt x="189" y="53"/>
                    <a:pt x="197" y="53"/>
                  </a:cubicBezTo>
                  <a:cubicBezTo>
                    <a:pt x="203" y="53"/>
                    <a:pt x="208" y="55"/>
                    <a:pt x="211" y="59"/>
                  </a:cubicBezTo>
                  <a:cubicBezTo>
                    <a:pt x="221" y="68"/>
                    <a:pt x="218" y="86"/>
                    <a:pt x="205" y="99"/>
                  </a:cubicBezTo>
                  <a:cubicBezTo>
                    <a:pt x="88" y="219"/>
                    <a:pt x="88" y="219"/>
                    <a:pt x="88" y="219"/>
                  </a:cubicBezTo>
                  <a:cubicBezTo>
                    <a:pt x="81" y="227"/>
                    <a:pt x="70" y="231"/>
                    <a:pt x="60" y="231"/>
                  </a:cubicBezTo>
                  <a:cubicBezTo>
                    <a:pt x="50" y="231"/>
                    <a:pt x="40" y="227"/>
                    <a:pt x="32" y="219"/>
                  </a:cubicBezTo>
                  <a:cubicBezTo>
                    <a:pt x="17" y="203"/>
                    <a:pt x="17" y="177"/>
                    <a:pt x="32" y="162"/>
                  </a:cubicBezTo>
                  <a:cubicBezTo>
                    <a:pt x="156" y="35"/>
                    <a:pt x="156" y="35"/>
                    <a:pt x="156" y="35"/>
                  </a:cubicBezTo>
                  <a:cubicBezTo>
                    <a:pt x="156" y="35"/>
                    <a:pt x="171" y="17"/>
                    <a:pt x="193" y="16"/>
                  </a:cubicBezTo>
                  <a:cubicBezTo>
                    <a:pt x="194" y="16"/>
                    <a:pt x="194" y="16"/>
                    <a:pt x="195" y="16"/>
                  </a:cubicBezTo>
                  <a:cubicBezTo>
                    <a:pt x="208" y="16"/>
                    <a:pt x="221" y="23"/>
                    <a:pt x="234" y="36"/>
                  </a:cubicBezTo>
                  <a:cubicBezTo>
                    <a:pt x="247" y="49"/>
                    <a:pt x="253" y="63"/>
                    <a:pt x="253" y="77"/>
                  </a:cubicBezTo>
                  <a:cubicBezTo>
                    <a:pt x="252" y="99"/>
                    <a:pt x="234" y="115"/>
                    <a:pt x="234" y="116"/>
                  </a:cubicBezTo>
                  <a:cubicBezTo>
                    <a:pt x="165" y="186"/>
                    <a:pt x="165" y="186"/>
                    <a:pt x="165" y="186"/>
                  </a:cubicBezTo>
                  <a:cubicBezTo>
                    <a:pt x="162" y="189"/>
                    <a:pt x="162" y="194"/>
                    <a:pt x="165" y="198"/>
                  </a:cubicBezTo>
                  <a:cubicBezTo>
                    <a:pt x="167" y="199"/>
                    <a:pt x="169" y="200"/>
                    <a:pt x="171" y="200"/>
                  </a:cubicBezTo>
                  <a:cubicBezTo>
                    <a:pt x="173" y="200"/>
                    <a:pt x="175" y="199"/>
                    <a:pt x="176" y="198"/>
                  </a:cubicBezTo>
                  <a:cubicBezTo>
                    <a:pt x="244" y="128"/>
                    <a:pt x="244" y="128"/>
                    <a:pt x="244" y="128"/>
                  </a:cubicBezTo>
                  <a:cubicBezTo>
                    <a:pt x="245" y="127"/>
                    <a:pt x="267" y="107"/>
                    <a:pt x="269" y="78"/>
                  </a:cubicBezTo>
                  <a:cubicBezTo>
                    <a:pt x="269" y="59"/>
                    <a:pt x="261" y="41"/>
                    <a:pt x="245" y="24"/>
                  </a:cubicBezTo>
                  <a:cubicBezTo>
                    <a:pt x="229" y="8"/>
                    <a:pt x="212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kern="1300" spc="40"/>
            </a:p>
          </p:txBody>
        </p:sp>
      </p:grpSp>
      <p:grpSp>
        <p:nvGrpSpPr>
          <p:cNvPr id="38" name="Group 11">
            <a:extLst>
              <a:ext uri="{FF2B5EF4-FFF2-40B4-BE49-F238E27FC236}">
                <a16:creationId xmlns:a16="http://schemas.microsoft.com/office/drawing/2014/main" id="{3910F5B8-F4D5-4E88-8AFD-1A3173135BA0}"/>
              </a:ext>
            </a:extLst>
          </p:cNvPr>
          <p:cNvGrpSpPr>
            <a:grpSpLocks/>
          </p:cNvGrpSpPr>
          <p:nvPr/>
        </p:nvGrpSpPr>
        <p:grpSpPr bwMode="auto">
          <a:xfrm>
            <a:off x="8207374" y="0"/>
            <a:ext cx="3021014" cy="780815"/>
            <a:chOff x="-1" y="0"/>
            <a:chExt cx="3021021" cy="780216"/>
          </a:xfrm>
        </p:grpSpPr>
        <p:sp>
          <p:nvSpPr>
            <p:cNvPr id="39" name="文本框 21">
              <a:extLst>
                <a:ext uri="{FF2B5EF4-FFF2-40B4-BE49-F238E27FC236}">
                  <a16:creationId xmlns:a16="http://schemas.microsoft.com/office/drawing/2014/main" id="{8DEA6EA6-00CF-4E3F-AFA6-7522382F8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19" y="0"/>
              <a:ext cx="289890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分工情况</a:t>
              </a:r>
              <a:endParaRPr lang="zh-CN" altLang="en-US" dirty="0"/>
            </a:p>
          </p:txBody>
        </p:sp>
        <p:sp>
          <p:nvSpPr>
            <p:cNvPr id="40" name="矩形 22">
              <a:extLst>
                <a:ext uri="{FF2B5EF4-FFF2-40B4-BE49-F238E27FC236}">
                  <a16:creationId xmlns:a16="http://schemas.microsoft.com/office/drawing/2014/main" id="{998047FA-7557-4F0C-BCD3-831C893F5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" y="472675"/>
              <a:ext cx="3021016" cy="307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en-US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Task Assignment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41" name="Group 14">
            <a:extLst>
              <a:ext uri="{FF2B5EF4-FFF2-40B4-BE49-F238E27FC236}">
                <a16:creationId xmlns:a16="http://schemas.microsoft.com/office/drawing/2014/main" id="{F4BA48D1-885E-4521-8487-5B2C7C85C82F}"/>
              </a:ext>
            </a:extLst>
          </p:cNvPr>
          <p:cNvGrpSpPr>
            <a:grpSpLocks/>
          </p:cNvGrpSpPr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724B6E2F-24D2-4B10-9CB5-F960C630C8C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1215145035 w 367"/>
                <a:gd name="T1" fmla="*/ 0 h 373"/>
                <a:gd name="T2" fmla="*/ 0 w 367"/>
                <a:gd name="T3" fmla="*/ 1209252210 h 373"/>
                <a:gd name="T4" fmla="*/ 0 w 367"/>
                <a:gd name="T5" fmla="*/ 2147483647 h 373"/>
                <a:gd name="T6" fmla="*/ 268540940 w 367"/>
                <a:gd name="T7" fmla="*/ 2147483647 h 373"/>
                <a:gd name="T8" fmla="*/ 1127868322 w 367"/>
                <a:gd name="T9" fmla="*/ 2147483647 h 373"/>
                <a:gd name="T10" fmla="*/ 2147483647 w 367"/>
                <a:gd name="T11" fmla="*/ 1168945185 h 373"/>
                <a:gd name="T12" fmla="*/ 2147483647 w 367"/>
                <a:gd name="T13" fmla="*/ 107489719 h 373"/>
                <a:gd name="T14" fmla="*/ 1215145035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541671BA-08EC-46E5-9DAC-64553FB9403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860024305 w 256"/>
                <a:gd name="T1" fmla="*/ 0 h 256"/>
                <a:gd name="T2" fmla="*/ 0 w 256"/>
                <a:gd name="T3" fmla="*/ 860024305 h 256"/>
                <a:gd name="T4" fmla="*/ 860024305 w 256"/>
                <a:gd name="T5" fmla="*/ 1720046018 h 256"/>
                <a:gd name="T6" fmla="*/ 1720046018 w 256"/>
                <a:gd name="T7" fmla="*/ 860024305 h 256"/>
                <a:gd name="T8" fmla="*/ 860024305 w 256"/>
                <a:gd name="T9" fmla="*/ 0 h 256"/>
                <a:gd name="T10" fmla="*/ 907055183 w 256"/>
                <a:gd name="T11" fmla="*/ 1343786033 h 256"/>
                <a:gd name="T12" fmla="*/ 799553441 w 256"/>
                <a:gd name="T13" fmla="*/ 1343786033 h 256"/>
                <a:gd name="T14" fmla="*/ 752519971 w 256"/>
                <a:gd name="T15" fmla="*/ 1290033866 h 256"/>
                <a:gd name="T16" fmla="*/ 745801274 w 256"/>
                <a:gd name="T17" fmla="*/ 1182532123 h 256"/>
                <a:gd name="T18" fmla="*/ 799553441 w 256"/>
                <a:gd name="T19" fmla="*/ 1128779956 h 256"/>
                <a:gd name="T20" fmla="*/ 907055183 w 256"/>
                <a:gd name="T21" fmla="*/ 1128779956 h 256"/>
                <a:gd name="T22" fmla="*/ 960807350 w 256"/>
                <a:gd name="T23" fmla="*/ 1182532123 h 256"/>
                <a:gd name="T24" fmla="*/ 967526047 w 256"/>
                <a:gd name="T25" fmla="*/ 1290033866 h 256"/>
                <a:gd name="T26" fmla="*/ 907055183 w 256"/>
                <a:gd name="T27" fmla="*/ 1343786033 h 256"/>
                <a:gd name="T28" fmla="*/ 1142217350 w 256"/>
                <a:gd name="T29" fmla="*/ 732363880 h 256"/>
                <a:gd name="T30" fmla="*/ 1034715608 w 256"/>
                <a:gd name="T31" fmla="*/ 839865622 h 256"/>
                <a:gd name="T32" fmla="*/ 974244744 w 256"/>
                <a:gd name="T33" fmla="*/ 886899093 h 256"/>
                <a:gd name="T34" fmla="*/ 967526047 w 256"/>
                <a:gd name="T35" fmla="*/ 907055183 h 256"/>
                <a:gd name="T36" fmla="*/ 960807350 w 256"/>
                <a:gd name="T37" fmla="*/ 967526047 h 256"/>
                <a:gd name="T38" fmla="*/ 907055183 w 256"/>
                <a:gd name="T39" fmla="*/ 1021278214 h 256"/>
                <a:gd name="T40" fmla="*/ 806272138 w 256"/>
                <a:gd name="T41" fmla="*/ 1021278214 h 256"/>
                <a:gd name="T42" fmla="*/ 752519971 w 256"/>
                <a:gd name="T43" fmla="*/ 967526047 h 256"/>
                <a:gd name="T44" fmla="*/ 752519971 w 256"/>
                <a:gd name="T45" fmla="*/ 940651260 h 256"/>
                <a:gd name="T46" fmla="*/ 772676062 w 256"/>
                <a:gd name="T47" fmla="*/ 833146925 h 256"/>
                <a:gd name="T48" fmla="*/ 826428229 w 256"/>
                <a:gd name="T49" fmla="*/ 759238668 h 256"/>
                <a:gd name="T50" fmla="*/ 900336486 w 256"/>
                <a:gd name="T51" fmla="*/ 698767804 h 256"/>
                <a:gd name="T52" fmla="*/ 960807350 w 256"/>
                <a:gd name="T53" fmla="*/ 645018229 h 256"/>
                <a:gd name="T54" fmla="*/ 967526047 w 256"/>
                <a:gd name="T55" fmla="*/ 624859546 h 256"/>
                <a:gd name="T56" fmla="*/ 940651260 w 256"/>
                <a:gd name="T57" fmla="*/ 577828668 h 256"/>
                <a:gd name="T58" fmla="*/ 860024305 w 256"/>
                <a:gd name="T59" fmla="*/ 557669985 h 256"/>
                <a:gd name="T60" fmla="*/ 786116047 w 256"/>
                <a:gd name="T61" fmla="*/ 577828668 h 256"/>
                <a:gd name="T62" fmla="*/ 745801274 w 256"/>
                <a:gd name="T63" fmla="*/ 651736926 h 256"/>
                <a:gd name="T64" fmla="*/ 692049107 w 256"/>
                <a:gd name="T65" fmla="*/ 698767804 h 256"/>
                <a:gd name="T66" fmla="*/ 692049107 w 256"/>
                <a:gd name="T67" fmla="*/ 698767804 h 256"/>
                <a:gd name="T68" fmla="*/ 584547365 w 256"/>
                <a:gd name="T69" fmla="*/ 685330410 h 256"/>
                <a:gd name="T70" fmla="*/ 544232592 w 256"/>
                <a:gd name="T71" fmla="*/ 665174319 h 256"/>
                <a:gd name="T72" fmla="*/ 537513895 w 256"/>
                <a:gd name="T73" fmla="*/ 624859546 h 256"/>
                <a:gd name="T74" fmla="*/ 638299532 w 256"/>
                <a:gd name="T75" fmla="*/ 443449546 h 256"/>
                <a:gd name="T76" fmla="*/ 860024305 w 256"/>
                <a:gd name="T77" fmla="*/ 376259985 h 256"/>
                <a:gd name="T78" fmla="*/ 1088467775 w 256"/>
                <a:gd name="T79" fmla="*/ 443449546 h 256"/>
                <a:gd name="T80" fmla="*/ 1182532123 w 256"/>
                <a:gd name="T81" fmla="*/ 618140849 h 256"/>
                <a:gd name="T82" fmla="*/ 1142217350 w 256"/>
                <a:gd name="T83" fmla="*/ 732363880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" name="直接连接符 26">
            <a:extLst>
              <a:ext uri="{FF2B5EF4-FFF2-40B4-BE49-F238E27FC236}">
                <a16:creationId xmlns:a16="http://schemas.microsoft.com/office/drawing/2014/main" id="{D0EE2DBA-39D3-4247-9301-A801554BEA5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文本框 7">
            <a:extLst>
              <a:ext uri="{FF2B5EF4-FFF2-40B4-BE49-F238E27FC236}">
                <a16:creationId xmlns:a16="http://schemas.microsoft.com/office/drawing/2014/main" id="{259346C5-76B0-4948-91AC-7FFBC2762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661" y="5200466"/>
            <a:ext cx="616926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kern="1300" spc="4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zh-CN" altLang="en-US" sz="2400" kern="1300" spc="4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kern="1300" spc="4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2400" kern="1300" spc="4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进程管理模块、</a:t>
            </a:r>
            <a:r>
              <a:rPr lang="zh-CN" altLang="en-US" sz="2400" kern="1300" spc="4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编译 </a:t>
            </a:r>
            <a:r>
              <a:rPr lang="en-US" altLang="zh-CN" sz="2400" kern="1300" spc="4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+ </a:t>
            </a:r>
            <a:r>
              <a:rPr lang="zh-CN" altLang="en-US" sz="2400" kern="1300" spc="4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调试</a:t>
            </a:r>
            <a:endParaRPr lang="zh-CN" altLang="en-US" sz="2400" kern="1300" spc="4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2661CAF-82DC-42F6-ADF2-45C81EEB15BE}"/>
              </a:ext>
            </a:extLst>
          </p:cNvPr>
          <p:cNvSpPr/>
          <p:nvPr/>
        </p:nvSpPr>
        <p:spPr>
          <a:xfrm>
            <a:off x="1276029" y="4758404"/>
            <a:ext cx="103265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软</a:t>
            </a: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292239D2-9C6C-486A-86A6-86FF97C002F7}"/>
              </a:ext>
            </a:extLst>
          </p:cNvPr>
          <p:cNvSpPr/>
          <p:nvPr/>
        </p:nvSpPr>
        <p:spPr bwMode="auto">
          <a:xfrm>
            <a:off x="1395958" y="2866901"/>
            <a:ext cx="792796" cy="1639858"/>
          </a:xfrm>
          <a:prstGeom prst="downArrow">
            <a:avLst>
              <a:gd name="adj1" fmla="val 35462"/>
              <a:gd name="adj2" fmla="val 42384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C093A6E-1941-4B55-9CF9-3D63C622B445}"/>
              </a:ext>
            </a:extLst>
          </p:cNvPr>
          <p:cNvSpPr/>
          <p:nvPr/>
        </p:nvSpPr>
        <p:spPr>
          <a:xfrm>
            <a:off x="1276030" y="1507260"/>
            <a:ext cx="103265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硬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1" name="Group 11"/>
          <p:cNvGrpSpPr>
            <a:grpSpLocks/>
          </p:cNvGrpSpPr>
          <p:nvPr/>
        </p:nvGrpSpPr>
        <p:grpSpPr bwMode="auto">
          <a:xfrm>
            <a:off x="6042661" y="38756"/>
            <a:ext cx="5185728" cy="746074"/>
            <a:chOff x="-31397" y="38727"/>
            <a:chExt cx="3052417" cy="745501"/>
          </a:xfrm>
        </p:grpSpPr>
        <p:sp>
          <p:nvSpPr>
            <p:cNvPr id="6156" name="文本框 21"/>
            <p:cNvSpPr>
              <a:spLocks noChangeArrowheads="1"/>
            </p:cNvSpPr>
            <p:nvPr/>
          </p:nvSpPr>
          <p:spPr bwMode="auto">
            <a:xfrm>
              <a:off x="-31397" y="38727"/>
              <a:ext cx="3052417" cy="522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硬件搭建：</a:t>
              </a:r>
              <a:r>
                <a:rPr lang="en-US" altLang="zh-CN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MIPS 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软核的扩展</a:t>
              </a:r>
              <a:endParaRPr lang="zh-CN" altLang="en-US" dirty="0"/>
            </a:p>
          </p:txBody>
        </p:sp>
        <p:sp>
          <p:nvSpPr>
            <p:cNvPr id="6157" name="矩形 22"/>
            <p:cNvSpPr>
              <a:spLocks noChangeArrowheads="1"/>
            </p:cNvSpPr>
            <p:nvPr/>
          </p:nvSpPr>
          <p:spPr bwMode="auto">
            <a:xfrm>
              <a:off x="1886108" y="476687"/>
              <a:ext cx="1134912" cy="307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en-US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Hardware in Vivado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6152" name="Group 14"/>
          <p:cNvGrpSpPr>
            <a:grpSpLocks/>
          </p:cNvGrpSpPr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6154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1215145035 w 367"/>
                <a:gd name="T1" fmla="*/ 0 h 373"/>
                <a:gd name="T2" fmla="*/ 0 w 367"/>
                <a:gd name="T3" fmla="*/ 1209252210 h 373"/>
                <a:gd name="T4" fmla="*/ 0 w 367"/>
                <a:gd name="T5" fmla="*/ 2147483647 h 373"/>
                <a:gd name="T6" fmla="*/ 268540940 w 367"/>
                <a:gd name="T7" fmla="*/ 2147483647 h 373"/>
                <a:gd name="T8" fmla="*/ 1127868322 w 367"/>
                <a:gd name="T9" fmla="*/ 2147483647 h 373"/>
                <a:gd name="T10" fmla="*/ 2147483647 w 367"/>
                <a:gd name="T11" fmla="*/ 1168945185 h 373"/>
                <a:gd name="T12" fmla="*/ 2147483647 w 367"/>
                <a:gd name="T13" fmla="*/ 107489719 h 373"/>
                <a:gd name="T14" fmla="*/ 1215145035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860024305 w 256"/>
                <a:gd name="T1" fmla="*/ 0 h 256"/>
                <a:gd name="T2" fmla="*/ 0 w 256"/>
                <a:gd name="T3" fmla="*/ 860024305 h 256"/>
                <a:gd name="T4" fmla="*/ 860024305 w 256"/>
                <a:gd name="T5" fmla="*/ 1720046018 h 256"/>
                <a:gd name="T6" fmla="*/ 1720046018 w 256"/>
                <a:gd name="T7" fmla="*/ 860024305 h 256"/>
                <a:gd name="T8" fmla="*/ 860024305 w 256"/>
                <a:gd name="T9" fmla="*/ 0 h 256"/>
                <a:gd name="T10" fmla="*/ 907055183 w 256"/>
                <a:gd name="T11" fmla="*/ 1343786033 h 256"/>
                <a:gd name="T12" fmla="*/ 799553441 w 256"/>
                <a:gd name="T13" fmla="*/ 1343786033 h 256"/>
                <a:gd name="T14" fmla="*/ 752519971 w 256"/>
                <a:gd name="T15" fmla="*/ 1290033866 h 256"/>
                <a:gd name="T16" fmla="*/ 745801274 w 256"/>
                <a:gd name="T17" fmla="*/ 1182532123 h 256"/>
                <a:gd name="T18" fmla="*/ 799553441 w 256"/>
                <a:gd name="T19" fmla="*/ 1128779956 h 256"/>
                <a:gd name="T20" fmla="*/ 907055183 w 256"/>
                <a:gd name="T21" fmla="*/ 1128779956 h 256"/>
                <a:gd name="T22" fmla="*/ 960807350 w 256"/>
                <a:gd name="T23" fmla="*/ 1182532123 h 256"/>
                <a:gd name="T24" fmla="*/ 967526047 w 256"/>
                <a:gd name="T25" fmla="*/ 1290033866 h 256"/>
                <a:gd name="T26" fmla="*/ 907055183 w 256"/>
                <a:gd name="T27" fmla="*/ 1343786033 h 256"/>
                <a:gd name="T28" fmla="*/ 1142217350 w 256"/>
                <a:gd name="T29" fmla="*/ 732363880 h 256"/>
                <a:gd name="T30" fmla="*/ 1034715608 w 256"/>
                <a:gd name="T31" fmla="*/ 839865622 h 256"/>
                <a:gd name="T32" fmla="*/ 974244744 w 256"/>
                <a:gd name="T33" fmla="*/ 886899093 h 256"/>
                <a:gd name="T34" fmla="*/ 967526047 w 256"/>
                <a:gd name="T35" fmla="*/ 907055183 h 256"/>
                <a:gd name="T36" fmla="*/ 960807350 w 256"/>
                <a:gd name="T37" fmla="*/ 967526047 h 256"/>
                <a:gd name="T38" fmla="*/ 907055183 w 256"/>
                <a:gd name="T39" fmla="*/ 1021278214 h 256"/>
                <a:gd name="T40" fmla="*/ 806272138 w 256"/>
                <a:gd name="T41" fmla="*/ 1021278214 h 256"/>
                <a:gd name="T42" fmla="*/ 752519971 w 256"/>
                <a:gd name="T43" fmla="*/ 967526047 h 256"/>
                <a:gd name="T44" fmla="*/ 752519971 w 256"/>
                <a:gd name="T45" fmla="*/ 940651260 h 256"/>
                <a:gd name="T46" fmla="*/ 772676062 w 256"/>
                <a:gd name="T47" fmla="*/ 833146925 h 256"/>
                <a:gd name="T48" fmla="*/ 826428229 w 256"/>
                <a:gd name="T49" fmla="*/ 759238668 h 256"/>
                <a:gd name="T50" fmla="*/ 900336486 w 256"/>
                <a:gd name="T51" fmla="*/ 698767804 h 256"/>
                <a:gd name="T52" fmla="*/ 960807350 w 256"/>
                <a:gd name="T53" fmla="*/ 645018229 h 256"/>
                <a:gd name="T54" fmla="*/ 967526047 w 256"/>
                <a:gd name="T55" fmla="*/ 624859546 h 256"/>
                <a:gd name="T56" fmla="*/ 940651260 w 256"/>
                <a:gd name="T57" fmla="*/ 577828668 h 256"/>
                <a:gd name="T58" fmla="*/ 860024305 w 256"/>
                <a:gd name="T59" fmla="*/ 557669985 h 256"/>
                <a:gd name="T60" fmla="*/ 786116047 w 256"/>
                <a:gd name="T61" fmla="*/ 577828668 h 256"/>
                <a:gd name="T62" fmla="*/ 745801274 w 256"/>
                <a:gd name="T63" fmla="*/ 651736926 h 256"/>
                <a:gd name="T64" fmla="*/ 692049107 w 256"/>
                <a:gd name="T65" fmla="*/ 698767804 h 256"/>
                <a:gd name="T66" fmla="*/ 692049107 w 256"/>
                <a:gd name="T67" fmla="*/ 698767804 h 256"/>
                <a:gd name="T68" fmla="*/ 584547365 w 256"/>
                <a:gd name="T69" fmla="*/ 685330410 h 256"/>
                <a:gd name="T70" fmla="*/ 544232592 w 256"/>
                <a:gd name="T71" fmla="*/ 665174319 h 256"/>
                <a:gd name="T72" fmla="*/ 537513895 w 256"/>
                <a:gd name="T73" fmla="*/ 624859546 h 256"/>
                <a:gd name="T74" fmla="*/ 638299532 w 256"/>
                <a:gd name="T75" fmla="*/ 443449546 h 256"/>
                <a:gd name="T76" fmla="*/ 860024305 w 256"/>
                <a:gd name="T77" fmla="*/ 376259985 h 256"/>
                <a:gd name="T78" fmla="*/ 1088467775 w 256"/>
                <a:gd name="T79" fmla="*/ 443449546 h 256"/>
                <a:gd name="T80" fmla="*/ 1182532123 w 256"/>
                <a:gd name="T81" fmla="*/ 618140849 h 256"/>
                <a:gd name="T82" fmla="*/ 1142217350 w 256"/>
                <a:gd name="T83" fmla="*/ 732363880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53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2D3782-AD5B-40BE-A654-00C83ABCA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552" y="1990610"/>
            <a:ext cx="5208076" cy="301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ea typeface="+mn-ea"/>
              </a:rPr>
              <a:t>MIPS CPU：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ea typeface="+mn-ea"/>
              </a:rPr>
              <a:t>配置时钟信号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ea typeface="+mn-ea"/>
              </a:rPr>
              <a:t>（</a:t>
            </a:r>
            <a:r>
              <a:rPr lang="zh-CN" altLang="zh-CN" sz="2000" dirty="0">
                <a:solidFill>
                  <a:srgbClr val="333333"/>
                </a:solidFill>
                <a:latin typeface="+mn-ea"/>
                <a:ea typeface="+mn-ea"/>
              </a:rPr>
              <a:t>50Hz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ea typeface="+mn-ea"/>
              </a:rPr>
              <a:t>总线协议转换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ea typeface="+mn-ea"/>
              </a:rPr>
              <a:t>（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ea typeface="+mn-ea"/>
              </a:rPr>
              <a:t>AHB-Lite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ea typeface="+mn-ea"/>
              </a:rPr>
              <a:t>→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ea typeface="+mn-ea"/>
              </a:rPr>
              <a:t>AXI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ea typeface="+mn-ea"/>
              </a:rPr>
              <a:t>配置存储系统：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  <a:ea typeface="+mn-ea"/>
            </a:endParaRP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ea typeface="+mn-ea"/>
              </a:rPr>
              <a:t>128KB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ea typeface="+mn-ea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ea typeface="+mn-ea"/>
              </a:rPr>
              <a:t>BRAM（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ea typeface="+mn-ea"/>
              </a:rPr>
              <a:t>存放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ea typeface="+mn-ea"/>
              </a:rPr>
              <a:t> boot loader）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  <a:ea typeface="+mn-ea"/>
            </a:endParaRP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ea typeface="+mn-ea"/>
              </a:rPr>
              <a:t>128MB DDR3 SDRAM（内存）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9AFC5D-B594-4626-AD31-49F5E72F19B3}"/>
              </a:ext>
            </a:extLst>
          </p:cNvPr>
          <p:cNvSpPr/>
          <p:nvPr/>
        </p:nvSpPr>
        <p:spPr>
          <a:xfrm>
            <a:off x="6187818" y="1665236"/>
            <a:ext cx="4663921" cy="373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>
                <a:solidFill>
                  <a:srgbClr val="333333"/>
                </a:solidFill>
                <a:latin typeface="+mn-ea"/>
                <a:ea typeface="+mn-ea"/>
              </a:rPr>
              <a:t>配置外部设备：</a:t>
            </a:r>
            <a:endParaRPr lang="zh-CN" altLang="zh-CN" sz="2400" dirty="0">
              <a:latin typeface="+mn-ea"/>
              <a:ea typeface="+mn-ea"/>
            </a:endParaRPr>
          </a:p>
          <a:p>
            <a:pPr marL="800100" lvl="1" indent="-342900" eaLnBrk="0" hangingPunct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333333"/>
                </a:solidFill>
                <a:latin typeface="+mn-ea"/>
                <a:ea typeface="+mn-ea"/>
              </a:rPr>
              <a:t>2 个 16 位定时/计数器；</a:t>
            </a:r>
            <a:endParaRPr lang="zh-CN" altLang="zh-CN" sz="2000" dirty="0">
              <a:latin typeface="+mn-ea"/>
              <a:ea typeface="+mn-ea"/>
            </a:endParaRPr>
          </a:p>
          <a:p>
            <a:pPr marL="800100" lvl="1" indent="-342900" eaLnBrk="0" hangingPunct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333333"/>
                </a:solidFill>
                <a:latin typeface="+mn-ea"/>
                <a:ea typeface="+mn-ea"/>
              </a:rPr>
              <a:t>16 位 7 段数码管控制器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；</a:t>
            </a:r>
            <a:endParaRPr lang="zh-CN" altLang="zh-CN" sz="2000" dirty="0">
              <a:latin typeface="+mn-ea"/>
              <a:ea typeface="+mn-ea"/>
            </a:endParaRPr>
          </a:p>
          <a:p>
            <a:pPr marL="800100" lvl="1" indent="-342900" eaLnBrk="0" hangingPunct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333333"/>
                </a:solidFill>
                <a:latin typeface="+mn-ea"/>
                <a:ea typeface="+mn-ea"/>
              </a:rPr>
              <a:t>24 位 LED 输出；</a:t>
            </a:r>
            <a:endParaRPr lang="zh-CN" altLang="zh-CN" sz="2000" dirty="0">
              <a:latin typeface="+mn-ea"/>
              <a:ea typeface="+mn-ea"/>
            </a:endParaRPr>
          </a:p>
          <a:p>
            <a:pPr marL="800100" lvl="1" indent="-342900" eaLnBrk="0" hangingPunct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333333"/>
                </a:solidFill>
                <a:latin typeface="+mn-ea"/>
                <a:ea typeface="+mn-ea"/>
              </a:rPr>
              <a:t>16 位拨码开关输入；</a:t>
            </a:r>
            <a:endParaRPr lang="zh-CN" altLang="zh-CN" sz="2000" dirty="0">
              <a:latin typeface="+mn-ea"/>
              <a:ea typeface="+mn-ea"/>
            </a:endParaRPr>
          </a:p>
          <a:p>
            <a:pPr marL="800100" lvl="1" indent="-342900" eaLnBrk="0" hangingPunct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333333"/>
                </a:solidFill>
                <a:latin typeface="+mn-ea"/>
                <a:ea typeface="+mn-ea"/>
              </a:rPr>
              <a:t>蜂鸣器；</a:t>
            </a:r>
            <a:endParaRPr lang="zh-CN" altLang="zh-CN" sz="2000" dirty="0">
              <a:latin typeface="+mn-ea"/>
              <a:ea typeface="+mn-ea"/>
            </a:endParaRPr>
          </a:p>
          <a:p>
            <a:pPr marL="800100" lvl="1" indent="-342900" eaLnBrk="0" hangingPunct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333333"/>
                </a:solidFill>
                <a:latin typeface="+mn-ea"/>
                <a:ea typeface="+mn-ea"/>
              </a:rPr>
              <a:t>SD 卡；</a:t>
            </a:r>
            <a:endParaRPr lang="zh-CN" altLang="zh-CN" sz="2000" dirty="0">
              <a:latin typeface="+mn-ea"/>
              <a:ea typeface="+mn-ea"/>
            </a:endParaRPr>
          </a:p>
          <a:p>
            <a:pPr marL="800100" lvl="1" indent="-342900" eaLnBrk="0" hangingPunct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333333"/>
                </a:solidFill>
                <a:latin typeface="+mn-ea"/>
                <a:ea typeface="+mn-ea"/>
              </a:rPr>
              <a:t>串行接口 UART；</a:t>
            </a:r>
            <a:endParaRPr lang="zh-CN" altLang="zh-CN" sz="2000" dirty="0">
              <a:latin typeface="+mn-ea"/>
              <a:ea typeface="+mn-ea"/>
            </a:endParaRPr>
          </a:p>
          <a:p>
            <a:pPr marL="800100" lvl="1" indent="-342900" eaLnBrk="0" hangingPunct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333333"/>
                </a:solidFill>
                <a:latin typeface="+mn-ea"/>
                <a:ea typeface="+mn-ea"/>
              </a:rPr>
              <a:t>VGA 显示屏。</a:t>
            </a:r>
            <a:endParaRPr lang="zh-CN" altLang="zh-CN" sz="20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1" name="Group 11"/>
          <p:cNvGrpSpPr>
            <a:grpSpLocks/>
          </p:cNvGrpSpPr>
          <p:nvPr/>
        </p:nvGrpSpPr>
        <p:grpSpPr bwMode="auto">
          <a:xfrm>
            <a:off x="5139159" y="38756"/>
            <a:ext cx="6089232" cy="746074"/>
            <a:chOff x="91125" y="38727"/>
            <a:chExt cx="2929896" cy="745501"/>
          </a:xfrm>
        </p:grpSpPr>
        <p:sp>
          <p:nvSpPr>
            <p:cNvPr id="6156" name="文本框 21"/>
            <p:cNvSpPr>
              <a:spLocks noChangeArrowheads="1"/>
            </p:cNvSpPr>
            <p:nvPr/>
          </p:nvSpPr>
          <p:spPr bwMode="auto">
            <a:xfrm>
              <a:off x="91125" y="38727"/>
              <a:ext cx="2929896" cy="522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设备驱动：</a:t>
              </a:r>
              <a:r>
                <a:rPr lang="en-US" altLang="zh-CN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OS 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与硬件设备的接口</a:t>
              </a:r>
              <a:endParaRPr lang="zh-CN" altLang="en-US" dirty="0"/>
            </a:p>
          </p:txBody>
        </p:sp>
        <p:sp>
          <p:nvSpPr>
            <p:cNvPr id="6157" name="矩形 22"/>
            <p:cNvSpPr>
              <a:spLocks noChangeArrowheads="1"/>
            </p:cNvSpPr>
            <p:nvPr/>
          </p:nvSpPr>
          <p:spPr bwMode="auto">
            <a:xfrm>
              <a:off x="1477708" y="476687"/>
              <a:ext cx="1543312" cy="307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en-US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Drivers for Hardware Devices of OS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6152" name="Group 14"/>
          <p:cNvGrpSpPr>
            <a:grpSpLocks/>
          </p:cNvGrpSpPr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6154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1215145035 w 367"/>
                <a:gd name="T1" fmla="*/ 0 h 373"/>
                <a:gd name="T2" fmla="*/ 0 w 367"/>
                <a:gd name="T3" fmla="*/ 1209252210 h 373"/>
                <a:gd name="T4" fmla="*/ 0 w 367"/>
                <a:gd name="T5" fmla="*/ 2147483647 h 373"/>
                <a:gd name="T6" fmla="*/ 268540940 w 367"/>
                <a:gd name="T7" fmla="*/ 2147483647 h 373"/>
                <a:gd name="T8" fmla="*/ 1127868322 w 367"/>
                <a:gd name="T9" fmla="*/ 2147483647 h 373"/>
                <a:gd name="T10" fmla="*/ 2147483647 w 367"/>
                <a:gd name="T11" fmla="*/ 1168945185 h 373"/>
                <a:gd name="T12" fmla="*/ 2147483647 w 367"/>
                <a:gd name="T13" fmla="*/ 107489719 h 373"/>
                <a:gd name="T14" fmla="*/ 1215145035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860024305 w 256"/>
                <a:gd name="T1" fmla="*/ 0 h 256"/>
                <a:gd name="T2" fmla="*/ 0 w 256"/>
                <a:gd name="T3" fmla="*/ 860024305 h 256"/>
                <a:gd name="T4" fmla="*/ 860024305 w 256"/>
                <a:gd name="T5" fmla="*/ 1720046018 h 256"/>
                <a:gd name="T6" fmla="*/ 1720046018 w 256"/>
                <a:gd name="T7" fmla="*/ 860024305 h 256"/>
                <a:gd name="T8" fmla="*/ 860024305 w 256"/>
                <a:gd name="T9" fmla="*/ 0 h 256"/>
                <a:gd name="T10" fmla="*/ 907055183 w 256"/>
                <a:gd name="T11" fmla="*/ 1343786033 h 256"/>
                <a:gd name="T12" fmla="*/ 799553441 w 256"/>
                <a:gd name="T13" fmla="*/ 1343786033 h 256"/>
                <a:gd name="T14" fmla="*/ 752519971 w 256"/>
                <a:gd name="T15" fmla="*/ 1290033866 h 256"/>
                <a:gd name="T16" fmla="*/ 745801274 w 256"/>
                <a:gd name="T17" fmla="*/ 1182532123 h 256"/>
                <a:gd name="T18" fmla="*/ 799553441 w 256"/>
                <a:gd name="T19" fmla="*/ 1128779956 h 256"/>
                <a:gd name="T20" fmla="*/ 907055183 w 256"/>
                <a:gd name="T21" fmla="*/ 1128779956 h 256"/>
                <a:gd name="T22" fmla="*/ 960807350 w 256"/>
                <a:gd name="T23" fmla="*/ 1182532123 h 256"/>
                <a:gd name="T24" fmla="*/ 967526047 w 256"/>
                <a:gd name="T25" fmla="*/ 1290033866 h 256"/>
                <a:gd name="T26" fmla="*/ 907055183 w 256"/>
                <a:gd name="T27" fmla="*/ 1343786033 h 256"/>
                <a:gd name="T28" fmla="*/ 1142217350 w 256"/>
                <a:gd name="T29" fmla="*/ 732363880 h 256"/>
                <a:gd name="T30" fmla="*/ 1034715608 w 256"/>
                <a:gd name="T31" fmla="*/ 839865622 h 256"/>
                <a:gd name="T32" fmla="*/ 974244744 w 256"/>
                <a:gd name="T33" fmla="*/ 886899093 h 256"/>
                <a:gd name="T34" fmla="*/ 967526047 w 256"/>
                <a:gd name="T35" fmla="*/ 907055183 h 256"/>
                <a:gd name="T36" fmla="*/ 960807350 w 256"/>
                <a:gd name="T37" fmla="*/ 967526047 h 256"/>
                <a:gd name="T38" fmla="*/ 907055183 w 256"/>
                <a:gd name="T39" fmla="*/ 1021278214 h 256"/>
                <a:gd name="T40" fmla="*/ 806272138 w 256"/>
                <a:gd name="T41" fmla="*/ 1021278214 h 256"/>
                <a:gd name="T42" fmla="*/ 752519971 w 256"/>
                <a:gd name="T43" fmla="*/ 967526047 h 256"/>
                <a:gd name="T44" fmla="*/ 752519971 w 256"/>
                <a:gd name="T45" fmla="*/ 940651260 h 256"/>
                <a:gd name="T46" fmla="*/ 772676062 w 256"/>
                <a:gd name="T47" fmla="*/ 833146925 h 256"/>
                <a:gd name="T48" fmla="*/ 826428229 w 256"/>
                <a:gd name="T49" fmla="*/ 759238668 h 256"/>
                <a:gd name="T50" fmla="*/ 900336486 w 256"/>
                <a:gd name="T51" fmla="*/ 698767804 h 256"/>
                <a:gd name="T52" fmla="*/ 960807350 w 256"/>
                <a:gd name="T53" fmla="*/ 645018229 h 256"/>
                <a:gd name="T54" fmla="*/ 967526047 w 256"/>
                <a:gd name="T55" fmla="*/ 624859546 h 256"/>
                <a:gd name="T56" fmla="*/ 940651260 w 256"/>
                <a:gd name="T57" fmla="*/ 577828668 h 256"/>
                <a:gd name="T58" fmla="*/ 860024305 w 256"/>
                <a:gd name="T59" fmla="*/ 557669985 h 256"/>
                <a:gd name="T60" fmla="*/ 786116047 w 256"/>
                <a:gd name="T61" fmla="*/ 577828668 h 256"/>
                <a:gd name="T62" fmla="*/ 745801274 w 256"/>
                <a:gd name="T63" fmla="*/ 651736926 h 256"/>
                <a:gd name="T64" fmla="*/ 692049107 w 256"/>
                <a:gd name="T65" fmla="*/ 698767804 h 256"/>
                <a:gd name="T66" fmla="*/ 692049107 w 256"/>
                <a:gd name="T67" fmla="*/ 698767804 h 256"/>
                <a:gd name="T68" fmla="*/ 584547365 w 256"/>
                <a:gd name="T69" fmla="*/ 685330410 h 256"/>
                <a:gd name="T70" fmla="*/ 544232592 w 256"/>
                <a:gd name="T71" fmla="*/ 665174319 h 256"/>
                <a:gd name="T72" fmla="*/ 537513895 w 256"/>
                <a:gd name="T73" fmla="*/ 624859546 h 256"/>
                <a:gd name="T74" fmla="*/ 638299532 w 256"/>
                <a:gd name="T75" fmla="*/ 443449546 h 256"/>
                <a:gd name="T76" fmla="*/ 860024305 w 256"/>
                <a:gd name="T77" fmla="*/ 376259985 h 256"/>
                <a:gd name="T78" fmla="*/ 1088467775 w 256"/>
                <a:gd name="T79" fmla="*/ 443449546 h 256"/>
                <a:gd name="T80" fmla="*/ 1182532123 w 256"/>
                <a:gd name="T81" fmla="*/ 618140849 h 256"/>
                <a:gd name="T82" fmla="*/ 1142217350 w 256"/>
                <a:gd name="T83" fmla="*/ 732363880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53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9AFC5D-B594-4626-AD31-49F5E72F19B3}"/>
              </a:ext>
            </a:extLst>
          </p:cNvPr>
          <p:cNvSpPr/>
          <p:nvPr/>
        </p:nvSpPr>
        <p:spPr>
          <a:xfrm>
            <a:off x="1853488" y="1520279"/>
            <a:ext cx="8485023" cy="4443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3333"/>
                </a:solidFill>
                <a:latin typeface="+mn-ea"/>
                <a:ea typeface="+mn-ea"/>
              </a:rPr>
              <a:t>拨码开关、按钮：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通过读设备地址，获取设备状态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33333"/>
                </a:solidFill>
                <a:latin typeface="+mn-ea"/>
                <a:ea typeface="+mn-ea"/>
              </a:rPr>
              <a:t>LED </a:t>
            </a:r>
            <a:r>
              <a:rPr lang="zh-CN" altLang="en-US" sz="2400" dirty="0">
                <a:solidFill>
                  <a:srgbClr val="333333"/>
                </a:solidFill>
                <a:latin typeface="+mn-ea"/>
                <a:ea typeface="+mn-ea"/>
              </a:rPr>
              <a:t>灯、七段数码管：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通过读 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/ 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写设备地址，获取 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/ 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设置设备状态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3333"/>
                </a:solidFill>
                <a:latin typeface="+mn-ea"/>
                <a:ea typeface="+mn-ea"/>
              </a:rPr>
              <a:t>蜂鸣器：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通过写设备地址，输出 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do re mi fa so la xi 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七个音高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3333"/>
                </a:solidFill>
                <a:latin typeface="+mn-ea"/>
                <a:ea typeface="+mn-ea"/>
              </a:rPr>
              <a:t>计时器：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设置计时器中断间隔，获取计时器计数值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3333"/>
                </a:solidFill>
                <a:latin typeface="微软雅黑"/>
                <a:ea typeface="微软雅黑"/>
              </a:rPr>
              <a:t>串口 </a:t>
            </a:r>
            <a:r>
              <a:rPr lang="en-US" altLang="zh-CN" sz="2400" dirty="0">
                <a:solidFill>
                  <a:srgbClr val="333333"/>
                </a:solidFill>
                <a:latin typeface="微软雅黑"/>
                <a:ea typeface="微软雅黑"/>
              </a:rPr>
              <a:t>I/O</a:t>
            </a:r>
            <a:r>
              <a:rPr lang="zh-CN" altLang="en-US" sz="2400" dirty="0">
                <a:solidFill>
                  <a:srgbClr val="333333"/>
                </a:solidFill>
                <a:latin typeface="微软雅黑"/>
                <a:ea typeface="微软雅黑"/>
              </a:rPr>
              <a:t>（</a:t>
            </a:r>
            <a:r>
              <a:rPr lang="en-US" altLang="zh-CN" sz="2400" dirty="0">
                <a:solidFill>
                  <a:srgbClr val="333333"/>
                </a:solidFill>
                <a:latin typeface="微软雅黑"/>
                <a:ea typeface="微软雅黑"/>
              </a:rPr>
              <a:t>UART</a:t>
            </a:r>
            <a:r>
              <a:rPr lang="zh-CN" altLang="en-US" sz="2400" dirty="0">
                <a:solidFill>
                  <a:srgbClr val="333333"/>
                </a:solidFill>
                <a:latin typeface="微软雅黑"/>
                <a:ea typeface="微软雅黑"/>
              </a:rPr>
              <a:t>）：</a:t>
            </a:r>
            <a:endParaRPr lang="en-US" altLang="zh-CN" sz="2400" dirty="0">
              <a:solidFill>
                <a:srgbClr val="333333"/>
              </a:solidFill>
              <a:latin typeface="微软雅黑"/>
              <a:ea typeface="微软雅黑"/>
            </a:endParaRPr>
          </a:p>
          <a:p>
            <a:pPr marL="800100" lvl="1" indent="-342900" eaLnBrk="0" hangingPunct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微软雅黑"/>
                <a:ea typeface="微软雅黑"/>
              </a:rPr>
              <a:t>通过读写串口寄存器，实现了 </a:t>
            </a:r>
            <a:r>
              <a:rPr lang="en-US" altLang="zh-CN" sz="2000" dirty="0">
                <a:solidFill>
                  <a:srgbClr val="333333"/>
                </a:solidFill>
                <a:latin typeface="微软雅黑"/>
                <a:ea typeface="微软雅黑"/>
              </a:rPr>
              <a:t>OS </a:t>
            </a:r>
            <a:r>
              <a:rPr lang="zh-CN" altLang="en-US" sz="2000" dirty="0">
                <a:solidFill>
                  <a:srgbClr val="333333"/>
                </a:solidFill>
                <a:latin typeface="微软雅黑"/>
                <a:ea typeface="微软雅黑"/>
              </a:rPr>
              <a:t>与 </a:t>
            </a:r>
            <a:r>
              <a:rPr lang="en-US" altLang="zh-CN" sz="2000" dirty="0">
                <a:solidFill>
                  <a:srgbClr val="333333"/>
                </a:solidFill>
                <a:latin typeface="微软雅黑"/>
                <a:ea typeface="微软雅黑"/>
              </a:rPr>
              <a:t>PuTTY </a:t>
            </a:r>
            <a:r>
              <a:rPr lang="zh-CN" altLang="en-US" sz="2000" dirty="0">
                <a:solidFill>
                  <a:srgbClr val="333333"/>
                </a:solidFill>
                <a:latin typeface="微软雅黑"/>
                <a:ea typeface="微软雅黑"/>
              </a:rPr>
              <a:t>的交互</a:t>
            </a:r>
            <a:endParaRPr lang="en-US" altLang="zh-CN" sz="2000" dirty="0">
              <a:solidFill>
                <a:srgbClr val="333333"/>
              </a:solidFill>
              <a:latin typeface="微软雅黑"/>
              <a:ea typeface="微软雅黑"/>
            </a:endParaRPr>
          </a:p>
          <a:p>
            <a:pPr marL="800100" lvl="1" indent="-342900" eaLnBrk="0" hangingPunct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微软雅黑"/>
                <a:ea typeface="微软雅黑"/>
              </a:rPr>
              <a:t>基于串口驱动，实现了简单的 </a:t>
            </a:r>
            <a:r>
              <a:rPr lang="en-US" altLang="zh-CN" sz="2000" dirty="0">
                <a:solidFill>
                  <a:srgbClr val="333333"/>
                </a:solidFill>
                <a:latin typeface="微软雅黑"/>
                <a:ea typeface="微软雅黑"/>
              </a:rPr>
              <a:t>printf </a:t>
            </a:r>
            <a:r>
              <a:rPr lang="zh-CN" altLang="en-US" sz="2000" dirty="0">
                <a:solidFill>
                  <a:srgbClr val="333333"/>
                </a:solidFill>
                <a:latin typeface="微软雅黑"/>
                <a:ea typeface="微软雅黑"/>
              </a:rPr>
              <a:t>函数，可向命令行打印信息</a:t>
            </a:r>
            <a:endParaRPr lang="en-US" altLang="zh-CN" sz="2000" dirty="0">
              <a:solidFill>
                <a:srgbClr val="333333"/>
              </a:solidFill>
              <a:latin typeface="微软雅黑"/>
              <a:ea typeface="微软雅黑"/>
            </a:endParaRPr>
          </a:p>
          <a:p>
            <a:pPr marL="342900" lvl="0" indent="-342900" eaLnBrk="0" hangingPunct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33333"/>
                </a:solidFill>
                <a:latin typeface="微软雅黑"/>
                <a:ea typeface="微软雅黑"/>
              </a:rPr>
              <a:t>VGA </a:t>
            </a:r>
            <a:r>
              <a:rPr lang="zh-CN" altLang="en-US" sz="2400" dirty="0">
                <a:solidFill>
                  <a:srgbClr val="333333"/>
                </a:solidFill>
                <a:latin typeface="微软雅黑"/>
                <a:ea typeface="微软雅黑"/>
              </a:rPr>
              <a:t>显示屏：</a:t>
            </a:r>
            <a:r>
              <a:rPr lang="zh-CN" altLang="en-US" sz="2000" dirty="0">
                <a:solidFill>
                  <a:srgbClr val="333333"/>
                </a:solidFill>
                <a:latin typeface="微软雅黑"/>
                <a:ea typeface="微软雅黑"/>
              </a:rPr>
              <a:t>显示屏可同步 </a:t>
            </a:r>
            <a:r>
              <a:rPr lang="en-US" altLang="zh-CN" sz="2000" dirty="0">
                <a:solidFill>
                  <a:srgbClr val="333333"/>
                </a:solidFill>
                <a:latin typeface="微软雅黑"/>
                <a:ea typeface="微软雅黑"/>
              </a:rPr>
              <a:t>PuTTY </a:t>
            </a:r>
            <a:r>
              <a:rPr lang="zh-CN" altLang="en-US" sz="2000" dirty="0">
                <a:solidFill>
                  <a:srgbClr val="333333"/>
                </a:solidFill>
                <a:latin typeface="微软雅黑"/>
                <a:ea typeface="微软雅黑"/>
              </a:rPr>
              <a:t>窗口的输出</a:t>
            </a:r>
            <a:endParaRPr lang="en-US" altLang="zh-CN" sz="2000" dirty="0">
              <a:solidFill>
                <a:srgbClr val="333333"/>
              </a:solidFill>
              <a:latin typeface="微软雅黑"/>
              <a:ea typeface="微软雅黑"/>
            </a:endParaRPr>
          </a:p>
          <a:p>
            <a:pPr marL="342900" lvl="0" indent="-342900" eaLnBrk="0" hangingPunct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FFFF">
                    <a:lumMod val="50000"/>
                  </a:srgbClr>
                </a:solidFill>
                <a:latin typeface="微软雅黑"/>
                <a:ea typeface="微软雅黑"/>
              </a:rPr>
              <a:t>（框架代码已给出）磁盘 </a:t>
            </a:r>
            <a:r>
              <a:rPr lang="en-US" altLang="zh-CN" sz="2000" dirty="0">
                <a:solidFill>
                  <a:srgbClr val="FFFFFF">
                    <a:lumMod val="50000"/>
                  </a:srgbClr>
                </a:solidFill>
                <a:latin typeface="微软雅黑"/>
                <a:ea typeface="微软雅黑"/>
              </a:rPr>
              <a:t>I/O </a:t>
            </a:r>
            <a:r>
              <a:rPr lang="zh-CN" altLang="en-US" sz="2000" dirty="0">
                <a:solidFill>
                  <a:srgbClr val="FFFFFF">
                    <a:lumMod val="50000"/>
                  </a:srgbClr>
                </a:solidFill>
                <a:latin typeface="微软雅黑"/>
                <a:ea typeface="微软雅黑"/>
              </a:rPr>
              <a:t>、</a:t>
            </a:r>
            <a:r>
              <a:rPr lang="en-US" altLang="zh-CN" sz="2000" dirty="0">
                <a:solidFill>
                  <a:srgbClr val="FFFFFF">
                    <a:lumMod val="50000"/>
                  </a:srgbClr>
                </a:solidFill>
                <a:latin typeface="微软雅黑"/>
                <a:ea typeface="微软雅黑"/>
              </a:rPr>
              <a:t>SD </a:t>
            </a:r>
            <a:r>
              <a:rPr lang="zh-CN" altLang="en-US" sz="2000" dirty="0">
                <a:solidFill>
                  <a:srgbClr val="FFFFFF">
                    <a:lumMod val="50000"/>
                  </a:srgbClr>
                </a:solidFill>
                <a:latin typeface="微软雅黑"/>
                <a:ea typeface="微软雅黑"/>
              </a:rPr>
              <a:t>卡的驱动</a:t>
            </a:r>
            <a:endParaRPr lang="zh-CN" altLang="zh-CN" sz="2000" dirty="0">
              <a:solidFill>
                <a:srgbClr val="FFFFFF">
                  <a:lumMod val="50000"/>
                </a:srgb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86689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1" name="Group 11"/>
          <p:cNvGrpSpPr>
            <a:grpSpLocks/>
          </p:cNvGrpSpPr>
          <p:nvPr/>
        </p:nvGrpSpPr>
        <p:grpSpPr bwMode="auto">
          <a:xfrm>
            <a:off x="4572006" y="38756"/>
            <a:ext cx="6656385" cy="746074"/>
            <a:chOff x="-897052" y="38727"/>
            <a:chExt cx="3918073" cy="745501"/>
          </a:xfrm>
        </p:grpSpPr>
        <p:sp>
          <p:nvSpPr>
            <p:cNvPr id="6156" name="文本框 21"/>
            <p:cNvSpPr>
              <a:spLocks noChangeArrowheads="1"/>
            </p:cNvSpPr>
            <p:nvPr/>
          </p:nvSpPr>
          <p:spPr bwMode="auto">
            <a:xfrm>
              <a:off x="-897052" y="38727"/>
              <a:ext cx="3918072" cy="522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en-US" altLang="zh-CN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Boot Loader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：硬件初始化 </a:t>
              </a:r>
              <a:r>
                <a:rPr lang="en-US" altLang="zh-CN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&amp; load ELF</a:t>
              </a:r>
              <a:endParaRPr lang="zh-CN" altLang="en-US" dirty="0"/>
            </a:p>
          </p:txBody>
        </p:sp>
        <p:sp>
          <p:nvSpPr>
            <p:cNvPr id="6157" name="矩形 22"/>
            <p:cNvSpPr>
              <a:spLocks noChangeArrowheads="1"/>
            </p:cNvSpPr>
            <p:nvPr/>
          </p:nvSpPr>
          <p:spPr bwMode="auto">
            <a:xfrm>
              <a:off x="84029" y="476687"/>
              <a:ext cx="2936992" cy="307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en-US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Boot Loader: Initialization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of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Hardware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&amp; Load ELF File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</a:t>
              </a:r>
              <a:endPara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6152" name="Group 14"/>
          <p:cNvGrpSpPr>
            <a:grpSpLocks/>
          </p:cNvGrpSpPr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6154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1215145035 w 367"/>
                <a:gd name="T1" fmla="*/ 0 h 373"/>
                <a:gd name="T2" fmla="*/ 0 w 367"/>
                <a:gd name="T3" fmla="*/ 1209252210 h 373"/>
                <a:gd name="T4" fmla="*/ 0 w 367"/>
                <a:gd name="T5" fmla="*/ 2147483647 h 373"/>
                <a:gd name="T6" fmla="*/ 268540940 w 367"/>
                <a:gd name="T7" fmla="*/ 2147483647 h 373"/>
                <a:gd name="T8" fmla="*/ 1127868322 w 367"/>
                <a:gd name="T9" fmla="*/ 2147483647 h 373"/>
                <a:gd name="T10" fmla="*/ 2147483647 w 367"/>
                <a:gd name="T11" fmla="*/ 1168945185 h 373"/>
                <a:gd name="T12" fmla="*/ 2147483647 w 367"/>
                <a:gd name="T13" fmla="*/ 107489719 h 373"/>
                <a:gd name="T14" fmla="*/ 1215145035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860024305 w 256"/>
                <a:gd name="T1" fmla="*/ 0 h 256"/>
                <a:gd name="T2" fmla="*/ 0 w 256"/>
                <a:gd name="T3" fmla="*/ 860024305 h 256"/>
                <a:gd name="T4" fmla="*/ 860024305 w 256"/>
                <a:gd name="T5" fmla="*/ 1720046018 h 256"/>
                <a:gd name="T6" fmla="*/ 1720046018 w 256"/>
                <a:gd name="T7" fmla="*/ 860024305 h 256"/>
                <a:gd name="T8" fmla="*/ 860024305 w 256"/>
                <a:gd name="T9" fmla="*/ 0 h 256"/>
                <a:gd name="T10" fmla="*/ 907055183 w 256"/>
                <a:gd name="T11" fmla="*/ 1343786033 h 256"/>
                <a:gd name="T12" fmla="*/ 799553441 w 256"/>
                <a:gd name="T13" fmla="*/ 1343786033 h 256"/>
                <a:gd name="T14" fmla="*/ 752519971 w 256"/>
                <a:gd name="T15" fmla="*/ 1290033866 h 256"/>
                <a:gd name="T16" fmla="*/ 745801274 w 256"/>
                <a:gd name="T17" fmla="*/ 1182532123 h 256"/>
                <a:gd name="T18" fmla="*/ 799553441 w 256"/>
                <a:gd name="T19" fmla="*/ 1128779956 h 256"/>
                <a:gd name="T20" fmla="*/ 907055183 w 256"/>
                <a:gd name="T21" fmla="*/ 1128779956 h 256"/>
                <a:gd name="T22" fmla="*/ 960807350 w 256"/>
                <a:gd name="T23" fmla="*/ 1182532123 h 256"/>
                <a:gd name="T24" fmla="*/ 967526047 w 256"/>
                <a:gd name="T25" fmla="*/ 1290033866 h 256"/>
                <a:gd name="T26" fmla="*/ 907055183 w 256"/>
                <a:gd name="T27" fmla="*/ 1343786033 h 256"/>
                <a:gd name="T28" fmla="*/ 1142217350 w 256"/>
                <a:gd name="T29" fmla="*/ 732363880 h 256"/>
                <a:gd name="T30" fmla="*/ 1034715608 w 256"/>
                <a:gd name="T31" fmla="*/ 839865622 h 256"/>
                <a:gd name="T32" fmla="*/ 974244744 w 256"/>
                <a:gd name="T33" fmla="*/ 886899093 h 256"/>
                <a:gd name="T34" fmla="*/ 967526047 w 256"/>
                <a:gd name="T35" fmla="*/ 907055183 h 256"/>
                <a:gd name="T36" fmla="*/ 960807350 w 256"/>
                <a:gd name="T37" fmla="*/ 967526047 h 256"/>
                <a:gd name="T38" fmla="*/ 907055183 w 256"/>
                <a:gd name="T39" fmla="*/ 1021278214 h 256"/>
                <a:gd name="T40" fmla="*/ 806272138 w 256"/>
                <a:gd name="T41" fmla="*/ 1021278214 h 256"/>
                <a:gd name="T42" fmla="*/ 752519971 w 256"/>
                <a:gd name="T43" fmla="*/ 967526047 h 256"/>
                <a:gd name="T44" fmla="*/ 752519971 w 256"/>
                <a:gd name="T45" fmla="*/ 940651260 h 256"/>
                <a:gd name="T46" fmla="*/ 772676062 w 256"/>
                <a:gd name="T47" fmla="*/ 833146925 h 256"/>
                <a:gd name="T48" fmla="*/ 826428229 w 256"/>
                <a:gd name="T49" fmla="*/ 759238668 h 256"/>
                <a:gd name="T50" fmla="*/ 900336486 w 256"/>
                <a:gd name="T51" fmla="*/ 698767804 h 256"/>
                <a:gd name="T52" fmla="*/ 960807350 w 256"/>
                <a:gd name="T53" fmla="*/ 645018229 h 256"/>
                <a:gd name="T54" fmla="*/ 967526047 w 256"/>
                <a:gd name="T55" fmla="*/ 624859546 h 256"/>
                <a:gd name="T56" fmla="*/ 940651260 w 256"/>
                <a:gd name="T57" fmla="*/ 577828668 h 256"/>
                <a:gd name="T58" fmla="*/ 860024305 w 256"/>
                <a:gd name="T59" fmla="*/ 557669985 h 256"/>
                <a:gd name="T60" fmla="*/ 786116047 w 256"/>
                <a:gd name="T61" fmla="*/ 577828668 h 256"/>
                <a:gd name="T62" fmla="*/ 745801274 w 256"/>
                <a:gd name="T63" fmla="*/ 651736926 h 256"/>
                <a:gd name="T64" fmla="*/ 692049107 w 256"/>
                <a:gd name="T65" fmla="*/ 698767804 h 256"/>
                <a:gd name="T66" fmla="*/ 692049107 w 256"/>
                <a:gd name="T67" fmla="*/ 698767804 h 256"/>
                <a:gd name="T68" fmla="*/ 584547365 w 256"/>
                <a:gd name="T69" fmla="*/ 685330410 h 256"/>
                <a:gd name="T70" fmla="*/ 544232592 w 256"/>
                <a:gd name="T71" fmla="*/ 665174319 h 256"/>
                <a:gd name="T72" fmla="*/ 537513895 w 256"/>
                <a:gd name="T73" fmla="*/ 624859546 h 256"/>
                <a:gd name="T74" fmla="*/ 638299532 w 256"/>
                <a:gd name="T75" fmla="*/ 443449546 h 256"/>
                <a:gd name="T76" fmla="*/ 860024305 w 256"/>
                <a:gd name="T77" fmla="*/ 376259985 h 256"/>
                <a:gd name="T78" fmla="*/ 1088467775 w 256"/>
                <a:gd name="T79" fmla="*/ 443449546 h 256"/>
                <a:gd name="T80" fmla="*/ 1182532123 w 256"/>
                <a:gd name="T81" fmla="*/ 618140849 h 256"/>
                <a:gd name="T82" fmla="*/ 1142217350 w 256"/>
                <a:gd name="T83" fmla="*/ 732363880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53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9AFC5D-B594-4626-AD31-49F5E72F19B3}"/>
              </a:ext>
            </a:extLst>
          </p:cNvPr>
          <p:cNvSpPr/>
          <p:nvPr/>
        </p:nvSpPr>
        <p:spPr>
          <a:xfrm>
            <a:off x="1451964" y="1960688"/>
            <a:ext cx="9573586" cy="3098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3333"/>
                </a:solidFill>
                <a:latin typeface="+mn-ea"/>
                <a:ea typeface="+mn-ea"/>
              </a:rPr>
              <a:t>初始化 </a:t>
            </a:r>
            <a:r>
              <a:rPr lang="en-US" altLang="zh-CN" sz="2400" dirty="0">
                <a:solidFill>
                  <a:srgbClr val="333333"/>
                </a:solidFill>
                <a:latin typeface="+mn-ea"/>
                <a:ea typeface="+mn-ea"/>
              </a:rPr>
              <a:t>CP0 </a:t>
            </a:r>
            <a:r>
              <a:rPr lang="zh-CN" altLang="en-US" sz="2400" dirty="0">
                <a:solidFill>
                  <a:srgbClr val="333333"/>
                </a:solidFill>
                <a:latin typeface="+mn-ea"/>
                <a:ea typeface="+mn-ea"/>
              </a:rPr>
              <a:t>寄存器组：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初始化 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status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cause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config 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等寄存器。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3333"/>
                </a:solidFill>
                <a:latin typeface="+mn-ea"/>
                <a:ea typeface="+mn-ea"/>
              </a:rPr>
              <a:t>初始化 </a:t>
            </a:r>
            <a:r>
              <a:rPr lang="en-US" altLang="zh-CN" sz="2400" dirty="0">
                <a:solidFill>
                  <a:srgbClr val="333333"/>
                </a:solidFill>
                <a:latin typeface="+mn-ea"/>
                <a:ea typeface="+mn-ea"/>
              </a:rPr>
              <a:t>TLB</a:t>
            </a:r>
            <a:r>
              <a:rPr lang="zh-CN" altLang="en-US" sz="2400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为避免“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TLB Shutdown”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，给每个 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entry 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赋不同的虚拟地址。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3333"/>
                </a:solidFill>
                <a:latin typeface="+mn-ea"/>
                <a:ea typeface="+mn-ea"/>
              </a:rPr>
              <a:t>初始化 </a:t>
            </a:r>
            <a:r>
              <a:rPr lang="en-US" altLang="zh-CN" sz="2400" dirty="0">
                <a:solidFill>
                  <a:srgbClr val="333333"/>
                </a:solidFill>
                <a:latin typeface="+mn-ea"/>
                <a:ea typeface="+mn-ea"/>
              </a:rPr>
              <a:t>cache</a:t>
            </a:r>
            <a:r>
              <a:rPr lang="zh-CN" altLang="en-US" sz="2400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通过修改 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tag 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为全零，将所有 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cache tag 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置为 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invalid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3333"/>
                </a:solidFill>
                <a:latin typeface="+mn-ea"/>
                <a:ea typeface="+mn-ea"/>
              </a:rPr>
              <a:t>初始化 </a:t>
            </a:r>
            <a:r>
              <a:rPr lang="en-US" altLang="zh-CN" sz="2400" dirty="0">
                <a:solidFill>
                  <a:srgbClr val="333333"/>
                </a:solidFill>
                <a:latin typeface="+mn-ea"/>
                <a:ea typeface="+mn-ea"/>
              </a:rPr>
              <a:t>GPRs</a:t>
            </a:r>
            <a:r>
              <a:rPr lang="zh-CN" altLang="en-US" sz="2400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全部置零即可。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33333"/>
                </a:solidFill>
                <a:latin typeface="+mn-ea"/>
                <a:ea typeface="+mn-ea"/>
              </a:rPr>
              <a:t>loader</a:t>
            </a:r>
            <a:r>
              <a:rPr lang="zh-CN" altLang="en-US" sz="2400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解析 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elf 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文件，加载 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OS 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内核的程序段到相应的地址中。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527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1" name="Group 11"/>
          <p:cNvGrpSpPr>
            <a:grpSpLocks/>
          </p:cNvGrpSpPr>
          <p:nvPr/>
        </p:nvGrpSpPr>
        <p:grpSpPr bwMode="auto">
          <a:xfrm>
            <a:off x="3819648" y="38756"/>
            <a:ext cx="7408743" cy="746074"/>
            <a:chOff x="-1339904" y="38727"/>
            <a:chExt cx="4360925" cy="745501"/>
          </a:xfrm>
        </p:grpSpPr>
        <p:sp>
          <p:nvSpPr>
            <p:cNvPr id="6156" name="文本框 21"/>
            <p:cNvSpPr>
              <a:spLocks noChangeArrowheads="1"/>
            </p:cNvSpPr>
            <p:nvPr/>
          </p:nvSpPr>
          <p:spPr bwMode="auto">
            <a:xfrm>
              <a:off x="-1339904" y="38727"/>
              <a:ext cx="4360924" cy="522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异常处理：处理前后流程</a:t>
              </a:r>
              <a:r>
                <a:rPr lang="en-US" altLang="zh-CN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&amp; 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具体处理算法</a:t>
              </a:r>
              <a:endParaRPr lang="zh-CN" altLang="en-US" dirty="0"/>
            </a:p>
          </p:txBody>
        </p:sp>
        <p:sp>
          <p:nvSpPr>
            <p:cNvPr id="6157" name="矩形 22"/>
            <p:cNvSpPr>
              <a:spLocks noChangeArrowheads="1"/>
            </p:cNvSpPr>
            <p:nvPr/>
          </p:nvSpPr>
          <p:spPr bwMode="auto">
            <a:xfrm>
              <a:off x="-1339903" y="476687"/>
              <a:ext cx="4360924" cy="307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en-US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Exception Handling: Before and After Stuff &amp; Specific Handling Method</a:t>
              </a:r>
            </a:p>
          </p:txBody>
        </p:sp>
      </p:grpSp>
      <p:grpSp>
        <p:nvGrpSpPr>
          <p:cNvPr id="6152" name="Group 14"/>
          <p:cNvGrpSpPr>
            <a:grpSpLocks/>
          </p:cNvGrpSpPr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6154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1215145035 w 367"/>
                <a:gd name="T1" fmla="*/ 0 h 373"/>
                <a:gd name="T2" fmla="*/ 0 w 367"/>
                <a:gd name="T3" fmla="*/ 1209252210 h 373"/>
                <a:gd name="T4" fmla="*/ 0 w 367"/>
                <a:gd name="T5" fmla="*/ 2147483647 h 373"/>
                <a:gd name="T6" fmla="*/ 268540940 w 367"/>
                <a:gd name="T7" fmla="*/ 2147483647 h 373"/>
                <a:gd name="T8" fmla="*/ 1127868322 w 367"/>
                <a:gd name="T9" fmla="*/ 2147483647 h 373"/>
                <a:gd name="T10" fmla="*/ 2147483647 w 367"/>
                <a:gd name="T11" fmla="*/ 1168945185 h 373"/>
                <a:gd name="T12" fmla="*/ 2147483647 w 367"/>
                <a:gd name="T13" fmla="*/ 107489719 h 373"/>
                <a:gd name="T14" fmla="*/ 1215145035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860024305 w 256"/>
                <a:gd name="T1" fmla="*/ 0 h 256"/>
                <a:gd name="T2" fmla="*/ 0 w 256"/>
                <a:gd name="T3" fmla="*/ 860024305 h 256"/>
                <a:gd name="T4" fmla="*/ 860024305 w 256"/>
                <a:gd name="T5" fmla="*/ 1720046018 h 256"/>
                <a:gd name="T6" fmla="*/ 1720046018 w 256"/>
                <a:gd name="T7" fmla="*/ 860024305 h 256"/>
                <a:gd name="T8" fmla="*/ 860024305 w 256"/>
                <a:gd name="T9" fmla="*/ 0 h 256"/>
                <a:gd name="T10" fmla="*/ 907055183 w 256"/>
                <a:gd name="T11" fmla="*/ 1343786033 h 256"/>
                <a:gd name="T12" fmla="*/ 799553441 w 256"/>
                <a:gd name="T13" fmla="*/ 1343786033 h 256"/>
                <a:gd name="T14" fmla="*/ 752519971 w 256"/>
                <a:gd name="T15" fmla="*/ 1290033866 h 256"/>
                <a:gd name="T16" fmla="*/ 745801274 w 256"/>
                <a:gd name="T17" fmla="*/ 1182532123 h 256"/>
                <a:gd name="T18" fmla="*/ 799553441 w 256"/>
                <a:gd name="T19" fmla="*/ 1128779956 h 256"/>
                <a:gd name="T20" fmla="*/ 907055183 w 256"/>
                <a:gd name="T21" fmla="*/ 1128779956 h 256"/>
                <a:gd name="T22" fmla="*/ 960807350 w 256"/>
                <a:gd name="T23" fmla="*/ 1182532123 h 256"/>
                <a:gd name="T24" fmla="*/ 967526047 w 256"/>
                <a:gd name="T25" fmla="*/ 1290033866 h 256"/>
                <a:gd name="T26" fmla="*/ 907055183 w 256"/>
                <a:gd name="T27" fmla="*/ 1343786033 h 256"/>
                <a:gd name="T28" fmla="*/ 1142217350 w 256"/>
                <a:gd name="T29" fmla="*/ 732363880 h 256"/>
                <a:gd name="T30" fmla="*/ 1034715608 w 256"/>
                <a:gd name="T31" fmla="*/ 839865622 h 256"/>
                <a:gd name="T32" fmla="*/ 974244744 w 256"/>
                <a:gd name="T33" fmla="*/ 886899093 h 256"/>
                <a:gd name="T34" fmla="*/ 967526047 w 256"/>
                <a:gd name="T35" fmla="*/ 907055183 h 256"/>
                <a:gd name="T36" fmla="*/ 960807350 w 256"/>
                <a:gd name="T37" fmla="*/ 967526047 h 256"/>
                <a:gd name="T38" fmla="*/ 907055183 w 256"/>
                <a:gd name="T39" fmla="*/ 1021278214 h 256"/>
                <a:gd name="T40" fmla="*/ 806272138 w 256"/>
                <a:gd name="T41" fmla="*/ 1021278214 h 256"/>
                <a:gd name="T42" fmla="*/ 752519971 w 256"/>
                <a:gd name="T43" fmla="*/ 967526047 h 256"/>
                <a:gd name="T44" fmla="*/ 752519971 w 256"/>
                <a:gd name="T45" fmla="*/ 940651260 h 256"/>
                <a:gd name="T46" fmla="*/ 772676062 w 256"/>
                <a:gd name="T47" fmla="*/ 833146925 h 256"/>
                <a:gd name="T48" fmla="*/ 826428229 w 256"/>
                <a:gd name="T49" fmla="*/ 759238668 h 256"/>
                <a:gd name="T50" fmla="*/ 900336486 w 256"/>
                <a:gd name="T51" fmla="*/ 698767804 h 256"/>
                <a:gd name="T52" fmla="*/ 960807350 w 256"/>
                <a:gd name="T53" fmla="*/ 645018229 h 256"/>
                <a:gd name="T54" fmla="*/ 967526047 w 256"/>
                <a:gd name="T55" fmla="*/ 624859546 h 256"/>
                <a:gd name="T56" fmla="*/ 940651260 w 256"/>
                <a:gd name="T57" fmla="*/ 577828668 h 256"/>
                <a:gd name="T58" fmla="*/ 860024305 w 256"/>
                <a:gd name="T59" fmla="*/ 557669985 h 256"/>
                <a:gd name="T60" fmla="*/ 786116047 w 256"/>
                <a:gd name="T61" fmla="*/ 577828668 h 256"/>
                <a:gd name="T62" fmla="*/ 745801274 w 256"/>
                <a:gd name="T63" fmla="*/ 651736926 h 256"/>
                <a:gd name="T64" fmla="*/ 692049107 w 256"/>
                <a:gd name="T65" fmla="*/ 698767804 h 256"/>
                <a:gd name="T66" fmla="*/ 692049107 w 256"/>
                <a:gd name="T67" fmla="*/ 698767804 h 256"/>
                <a:gd name="T68" fmla="*/ 584547365 w 256"/>
                <a:gd name="T69" fmla="*/ 685330410 h 256"/>
                <a:gd name="T70" fmla="*/ 544232592 w 256"/>
                <a:gd name="T71" fmla="*/ 665174319 h 256"/>
                <a:gd name="T72" fmla="*/ 537513895 w 256"/>
                <a:gd name="T73" fmla="*/ 624859546 h 256"/>
                <a:gd name="T74" fmla="*/ 638299532 w 256"/>
                <a:gd name="T75" fmla="*/ 443449546 h 256"/>
                <a:gd name="T76" fmla="*/ 860024305 w 256"/>
                <a:gd name="T77" fmla="*/ 376259985 h 256"/>
                <a:gd name="T78" fmla="*/ 1088467775 w 256"/>
                <a:gd name="T79" fmla="*/ 443449546 h 256"/>
                <a:gd name="T80" fmla="*/ 1182532123 w 256"/>
                <a:gd name="T81" fmla="*/ 618140849 h 256"/>
                <a:gd name="T82" fmla="*/ 1142217350 w 256"/>
                <a:gd name="T83" fmla="*/ 732363880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53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9AFC5D-B594-4626-AD31-49F5E72F19B3}"/>
              </a:ext>
            </a:extLst>
          </p:cNvPr>
          <p:cNvSpPr/>
          <p:nvPr/>
        </p:nvSpPr>
        <p:spPr>
          <a:xfrm>
            <a:off x="642093" y="1690696"/>
            <a:ext cx="5511782" cy="3981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3333"/>
                </a:solidFill>
                <a:latin typeface="+mn-ea"/>
                <a:ea typeface="+mn-ea"/>
              </a:rPr>
              <a:t>异常处理入口：</a:t>
            </a:r>
            <a:endParaRPr lang="en-US" altLang="zh-CN" sz="24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800100" lvl="1" indent="-342900" eaLnBrk="0" hangingPunc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根据 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CP0 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寄存器内容，识别异常类型，并跳转至相应处理函数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3333"/>
                </a:solidFill>
                <a:latin typeface="+mn-ea"/>
                <a:ea typeface="+mn-ea"/>
              </a:rPr>
              <a:t>上下文保存 </a:t>
            </a:r>
            <a:r>
              <a:rPr lang="en-US" altLang="zh-CN" sz="2400" dirty="0">
                <a:solidFill>
                  <a:srgbClr val="333333"/>
                </a:solidFill>
                <a:latin typeface="+mn-ea"/>
                <a:ea typeface="+mn-ea"/>
              </a:rPr>
              <a:t>/ </a:t>
            </a:r>
            <a:r>
              <a:rPr lang="zh-CN" altLang="en-US" sz="2400" dirty="0">
                <a:solidFill>
                  <a:srgbClr val="333333"/>
                </a:solidFill>
                <a:latin typeface="+mn-ea"/>
                <a:ea typeface="+mn-ea"/>
              </a:rPr>
              <a:t>恢复：</a:t>
            </a:r>
            <a:endParaRPr lang="en-US" altLang="zh-CN" sz="24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800100" lvl="1" indent="-342900" eaLnBrk="0" hangingPunc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向内核栈或 </a:t>
            </a:r>
            <a:r>
              <a:rPr lang="en-US" altLang="zh-CN" sz="2000" dirty="0" err="1">
                <a:solidFill>
                  <a:srgbClr val="333333"/>
                </a:solidFill>
                <a:latin typeface="+mn-ea"/>
                <a:ea typeface="+mn-ea"/>
              </a:rPr>
              <a:t>cur_tf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中保存当前所有寄存器的数据，并正确从内核栈中将数据恢复到寄存器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3333"/>
                </a:solidFill>
                <a:latin typeface="+mn-ea"/>
                <a:ea typeface="+mn-ea"/>
              </a:rPr>
              <a:t>异常处理的恢复：</a:t>
            </a:r>
            <a:endParaRPr lang="en-US" altLang="zh-CN" sz="24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800100" lvl="1" indent="-342900" eaLnBrk="0" hangingPunc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正确找到返回地址并跳转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89DE71-EF8F-45A8-AFD7-EE725410F91C}"/>
              </a:ext>
            </a:extLst>
          </p:cNvPr>
          <p:cNvSpPr/>
          <p:nvPr/>
        </p:nvSpPr>
        <p:spPr>
          <a:xfrm>
            <a:off x="6049700" y="1610610"/>
            <a:ext cx="5640728" cy="4142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3333"/>
                </a:solidFill>
                <a:latin typeface="微软雅黑"/>
                <a:ea typeface="微软雅黑"/>
              </a:rPr>
              <a:t>异常处理 </a:t>
            </a:r>
            <a:r>
              <a:rPr lang="en-US" altLang="zh-CN" sz="2400" dirty="0">
                <a:solidFill>
                  <a:srgbClr val="333333"/>
                </a:solidFill>
                <a:latin typeface="微软雅黑"/>
                <a:ea typeface="微软雅黑"/>
              </a:rPr>
              <a:t>| </a:t>
            </a:r>
            <a:r>
              <a:rPr lang="zh-CN" altLang="en-US" sz="2400" dirty="0">
                <a:solidFill>
                  <a:srgbClr val="333333"/>
                </a:solidFill>
                <a:latin typeface="微软雅黑"/>
                <a:ea typeface="微软雅黑"/>
              </a:rPr>
              <a:t>时钟中断：</a:t>
            </a:r>
            <a:r>
              <a:rPr lang="zh-CN" altLang="en-US" sz="2000" dirty="0">
                <a:solidFill>
                  <a:srgbClr val="333333"/>
                </a:solidFill>
                <a:latin typeface="微软雅黑"/>
                <a:ea typeface="微软雅黑"/>
              </a:rPr>
              <a:t>正确保存上下文，并调度新进程开始执行</a:t>
            </a:r>
            <a:endParaRPr lang="en-US" altLang="zh-CN" sz="2000" dirty="0">
              <a:solidFill>
                <a:srgbClr val="333333"/>
              </a:solidFill>
              <a:latin typeface="微软雅黑"/>
              <a:ea typeface="微软雅黑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3333"/>
                </a:solidFill>
                <a:latin typeface="微软雅黑"/>
                <a:ea typeface="微软雅黑"/>
              </a:rPr>
              <a:t>异常处理 </a:t>
            </a:r>
            <a:r>
              <a:rPr lang="en-US" altLang="zh-CN" sz="2400" dirty="0">
                <a:solidFill>
                  <a:srgbClr val="333333"/>
                </a:solidFill>
                <a:latin typeface="微软雅黑"/>
                <a:ea typeface="微软雅黑"/>
              </a:rPr>
              <a:t>| </a:t>
            </a:r>
            <a:r>
              <a:rPr lang="zh-CN" altLang="en-US" sz="2400" dirty="0">
                <a:solidFill>
                  <a:srgbClr val="333333"/>
                </a:solidFill>
                <a:latin typeface="微软雅黑"/>
                <a:ea typeface="微软雅黑"/>
              </a:rPr>
              <a:t>系统调用：</a:t>
            </a:r>
            <a:r>
              <a:rPr lang="zh-CN" altLang="en-US" sz="2000" dirty="0">
                <a:solidFill>
                  <a:srgbClr val="333333"/>
                </a:solidFill>
                <a:latin typeface="微软雅黑"/>
                <a:ea typeface="微软雅黑"/>
              </a:rPr>
              <a:t>获取系统调用识别号，跳转至正确的处理函数，并存储返回结果</a:t>
            </a:r>
            <a:endParaRPr lang="en-US" altLang="zh-CN" sz="2000" dirty="0">
              <a:solidFill>
                <a:srgbClr val="333333"/>
              </a:solidFill>
              <a:latin typeface="微软雅黑"/>
              <a:ea typeface="微软雅黑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3333"/>
                </a:solidFill>
                <a:latin typeface="微软雅黑"/>
                <a:ea typeface="微软雅黑"/>
              </a:rPr>
              <a:t>异常处理 </a:t>
            </a:r>
            <a:r>
              <a:rPr lang="en-US" altLang="zh-CN" sz="2400" dirty="0">
                <a:solidFill>
                  <a:srgbClr val="333333"/>
                </a:solidFill>
                <a:latin typeface="微软雅黑"/>
                <a:ea typeface="微软雅黑"/>
              </a:rPr>
              <a:t>| </a:t>
            </a:r>
            <a:r>
              <a:rPr lang="zh-CN" altLang="en-US" sz="2400" dirty="0">
                <a:solidFill>
                  <a:srgbClr val="333333"/>
                </a:solidFill>
                <a:latin typeface="微软雅黑"/>
                <a:ea typeface="微软雅黑"/>
              </a:rPr>
              <a:t>地址越界：</a:t>
            </a:r>
            <a:r>
              <a:rPr lang="zh-CN" altLang="en-US" sz="2000" dirty="0">
                <a:solidFill>
                  <a:srgbClr val="333333"/>
                </a:solidFill>
                <a:latin typeface="微软雅黑"/>
                <a:ea typeface="微软雅黑"/>
              </a:rPr>
              <a:t>如果用户访问内核空间，释放当前进程，并调度新进程开始执行</a:t>
            </a:r>
            <a:endParaRPr lang="en-US" altLang="zh-CN" sz="2000" dirty="0">
              <a:solidFill>
                <a:srgbClr val="333333"/>
              </a:solidFill>
              <a:latin typeface="微软雅黑"/>
              <a:ea typeface="微软雅黑"/>
            </a:endParaRPr>
          </a:p>
          <a:p>
            <a:pPr marL="342900" lvl="0" indent="-342900" eaLnBrk="0" hangingPunct="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3333"/>
                </a:solidFill>
                <a:latin typeface="微软雅黑"/>
                <a:ea typeface="微软雅黑"/>
              </a:rPr>
              <a:t>异常处理 </a:t>
            </a:r>
            <a:r>
              <a:rPr lang="en-US" altLang="zh-CN" sz="2400" dirty="0">
                <a:solidFill>
                  <a:srgbClr val="333333"/>
                </a:solidFill>
                <a:latin typeface="微软雅黑"/>
                <a:ea typeface="微软雅黑"/>
              </a:rPr>
              <a:t>| TLB </a:t>
            </a:r>
            <a:r>
              <a:rPr lang="zh-CN" altLang="en-US" sz="2400" dirty="0">
                <a:solidFill>
                  <a:srgbClr val="333333"/>
                </a:solidFill>
                <a:latin typeface="微软雅黑"/>
                <a:ea typeface="微软雅黑"/>
              </a:rPr>
              <a:t>缺失：</a:t>
            </a:r>
            <a:r>
              <a:rPr lang="zh-CN" altLang="en-US" sz="2000" dirty="0">
                <a:solidFill>
                  <a:srgbClr val="333333"/>
                </a:solidFill>
                <a:latin typeface="微软雅黑"/>
                <a:ea typeface="微软雅黑"/>
              </a:rPr>
              <a:t>正确查找物理页号，并正确填写相关的 </a:t>
            </a:r>
            <a:r>
              <a:rPr lang="en-US" altLang="zh-CN" sz="2000" dirty="0">
                <a:solidFill>
                  <a:srgbClr val="333333"/>
                </a:solidFill>
                <a:latin typeface="微软雅黑"/>
                <a:ea typeface="微软雅黑"/>
              </a:rPr>
              <a:t>CP0 </a:t>
            </a:r>
            <a:r>
              <a:rPr lang="zh-CN" altLang="en-US" sz="2000" dirty="0">
                <a:solidFill>
                  <a:srgbClr val="333333"/>
                </a:solidFill>
                <a:latin typeface="微软雅黑"/>
                <a:ea typeface="微软雅黑"/>
              </a:rPr>
              <a:t>寄存器，最后正确调用命令充填 </a:t>
            </a:r>
            <a:r>
              <a:rPr lang="en-US" altLang="zh-CN" sz="2000" dirty="0">
                <a:solidFill>
                  <a:srgbClr val="333333"/>
                </a:solidFill>
                <a:latin typeface="微软雅黑"/>
                <a:ea typeface="微软雅黑"/>
              </a:rPr>
              <a:t>TLB</a:t>
            </a:r>
          </a:p>
        </p:txBody>
      </p:sp>
    </p:spTree>
    <p:extLst>
      <p:ext uri="{BB962C8B-B14F-4D97-AF65-F5344CB8AC3E}">
        <p14:creationId xmlns:p14="http://schemas.microsoft.com/office/powerpoint/2010/main" val="86788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1" name="Group 11"/>
          <p:cNvGrpSpPr>
            <a:grpSpLocks/>
          </p:cNvGrpSpPr>
          <p:nvPr/>
        </p:nvGrpSpPr>
        <p:grpSpPr bwMode="auto">
          <a:xfrm>
            <a:off x="3819648" y="38756"/>
            <a:ext cx="7408743" cy="746074"/>
            <a:chOff x="-1339904" y="38727"/>
            <a:chExt cx="4360925" cy="745501"/>
          </a:xfrm>
        </p:grpSpPr>
        <p:sp>
          <p:nvSpPr>
            <p:cNvPr id="6156" name="文本框 21"/>
            <p:cNvSpPr>
              <a:spLocks noChangeArrowheads="1"/>
            </p:cNvSpPr>
            <p:nvPr/>
          </p:nvSpPr>
          <p:spPr bwMode="auto">
            <a:xfrm>
              <a:off x="-1339904" y="38727"/>
              <a:ext cx="4360924" cy="522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存储管理：页式内存管理 </a:t>
              </a:r>
              <a:r>
                <a:rPr lang="en-US" altLang="zh-CN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&amp; TLB 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管理</a:t>
              </a:r>
              <a:endParaRPr lang="zh-CN" altLang="en-US" dirty="0"/>
            </a:p>
          </p:txBody>
        </p:sp>
        <p:sp>
          <p:nvSpPr>
            <p:cNvPr id="6157" name="矩形 22"/>
            <p:cNvSpPr>
              <a:spLocks noChangeArrowheads="1"/>
            </p:cNvSpPr>
            <p:nvPr/>
          </p:nvSpPr>
          <p:spPr bwMode="auto">
            <a:xfrm>
              <a:off x="-1339903" y="476687"/>
              <a:ext cx="4360924" cy="307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en-US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Storage Management: Page Storage Management &amp; TLB Management</a:t>
              </a:r>
            </a:p>
          </p:txBody>
        </p:sp>
      </p:grpSp>
      <p:grpSp>
        <p:nvGrpSpPr>
          <p:cNvPr id="6152" name="Group 14"/>
          <p:cNvGrpSpPr>
            <a:grpSpLocks/>
          </p:cNvGrpSpPr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6154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1215145035 w 367"/>
                <a:gd name="T1" fmla="*/ 0 h 373"/>
                <a:gd name="T2" fmla="*/ 0 w 367"/>
                <a:gd name="T3" fmla="*/ 1209252210 h 373"/>
                <a:gd name="T4" fmla="*/ 0 w 367"/>
                <a:gd name="T5" fmla="*/ 2147483647 h 373"/>
                <a:gd name="T6" fmla="*/ 268540940 w 367"/>
                <a:gd name="T7" fmla="*/ 2147483647 h 373"/>
                <a:gd name="T8" fmla="*/ 1127868322 w 367"/>
                <a:gd name="T9" fmla="*/ 2147483647 h 373"/>
                <a:gd name="T10" fmla="*/ 2147483647 w 367"/>
                <a:gd name="T11" fmla="*/ 1168945185 h 373"/>
                <a:gd name="T12" fmla="*/ 2147483647 w 367"/>
                <a:gd name="T13" fmla="*/ 107489719 h 373"/>
                <a:gd name="T14" fmla="*/ 1215145035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860024305 w 256"/>
                <a:gd name="T1" fmla="*/ 0 h 256"/>
                <a:gd name="T2" fmla="*/ 0 w 256"/>
                <a:gd name="T3" fmla="*/ 860024305 h 256"/>
                <a:gd name="T4" fmla="*/ 860024305 w 256"/>
                <a:gd name="T5" fmla="*/ 1720046018 h 256"/>
                <a:gd name="T6" fmla="*/ 1720046018 w 256"/>
                <a:gd name="T7" fmla="*/ 860024305 h 256"/>
                <a:gd name="T8" fmla="*/ 860024305 w 256"/>
                <a:gd name="T9" fmla="*/ 0 h 256"/>
                <a:gd name="T10" fmla="*/ 907055183 w 256"/>
                <a:gd name="T11" fmla="*/ 1343786033 h 256"/>
                <a:gd name="T12" fmla="*/ 799553441 w 256"/>
                <a:gd name="T13" fmla="*/ 1343786033 h 256"/>
                <a:gd name="T14" fmla="*/ 752519971 w 256"/>
                <a:gd name="T15" fmla="*/ 1290033866 h 256"/>
                <a:gd name="T16" fmla="*/ 745801274 w 256"/>
                <a:gd name="T17" fmla="*/ 1182532123 h 256"/>
                <a:gd name="T18" fmla="*/ 799553441 w 256"/>
                <a:gd name="T19" fmla="*/ 1128779956 h 256"/>
                <a:gd name="T20" fmla="*/ 907055183 w 256"/>
                <a:gd name="T21" fmla="*/ 1128779956 h 256"/>
                <a:gd name="T22" fmla="*/ 960807350 w 256"/>
                <a:gd name="T23" fmla="*/ 1182532123 h 256"/>
                <a:gd name="T24" fmla="*/ 967526047 w 256"/>
                <a:gd name="T25" fmla="*/ 1290033866 h 256"/>
                <a:gd name="T26" fmla="*/ 907055183 w 256"/>
                <a:gd name="T27" fmla="*/ 1343786033 h 256"/>
                <a:gd name="T28" fmla="*/ 1142217350 w 256"/>
                <a:gd name="T29" fmla="*/ 732363880 h 256"/>
                <a:gd name="T30" fmla="*/ 1034715608 w 256"/>
                <a:gd name="T31" fmla="*/ 839865622 h 256"/>
                <a:gd name="T32" fmla="*/ 974244744 w 256"/>
                <a:gd name="T33" fmla="*/ 886899093 h 256"/>
                <a:gd name="T34" fmla="*/ 967526047 w 256"/>
                <a:gd name="T35" fmla="*/ 907055183 h 256"/>
                <a:gd name="T36" fmla="*/ 960807350 w 256"/>
                <a:gd name="T37" fmla="*/ 967526047 h 256"/>
                <a:gd name="T38" fmla="*/ 907055183 w 256"/>
                <a:gd name="T39" fmla="*/ 1021278214 h 256"/>
                <a:gd name="T40" fmla="*/ 806272138 w 256"/>
                <a:gd name="T41" fmla="*/ 1021278214 h 256"/>
                <a:gd name="T42" fmla="*/ 752519971 w 256"/>
                <a:gd name="T43" fmla="*/ 967526047 h 256"/>
                <a:gd name="T44" fmla="*/ 752519971 w 256"/>
                <a:gd name="T45" fmla="*/ 940651260 h 256"/>
                <a:gd name="T46" fmla="*/ 772676062 w 256"/>
                <a:gd name="T47" fmla="*/ 833146925 h 256"/>
                <a:gd name="T48" fmla="*/ 826428229 w 256"/>
                <a:gd name="T49" fmla="*/ 759238668 h 256"/>
                <a:gd name="T50" fmla="*/ 900336486 w 256"/>
                <a:gd name="T51" fmla="*/ 698767804 h 256"/>
                <a:gd name="T52" fmla="*/ 960807350 w 256"/>
                <a:gd name="T53" fmla="*/ 645018229 h 256"/>
                <a:gd name="T54" fmla="*/ 967526047 w 256"/>
                <a:gd name="T55" fmla="*/ 624859546 h 256"/>
                <a:gd name="T56" fmla="*/ 940651260 w 256"/>
                <a:gd name="T57" fmla="*/ 577828668 h 256"/>
                <a:gd name="T58" fmla="*/ 860024305 w 256"/>
                <a:gd name="T59" fmla="*/ 557669985 h 256"/>
                <a:gd name="T60" fmla="*/ 786116047 w 256"/>
                <a:gd name="T61" fmla="*/ 577828668 h 256"/>
                <a:gd name="T62" fmla="*/ 745801274 w 256"/>
                <a:gd name="T63" fmla="*/ 651736926 h 256"/>
                <a:gd name="T64" fmla="*/ 692049107 w 256"/>
                <a:gd name="T65" fmla="*/ 698767804 h 256"/>
                <a:gd name="T66" fmla="*/ 692049107 w 256"/>
                <a:gd name="T67" fmla="*/ 698767804 h 256"/>
                <a:gd name="T68" fmla="*/ 584547365 w 256"/>
                <a:gd name="T69" fmla="*/ 685330410 h 256"/>
                <a:gd name="T70" fmla="*/ 544232592 w 256"/>
                <a:gd name="T71" fmla="*/ 665174319 h 256"/>
                <a:gd name="T72" fmla="*/ 537513895 w 256"/>
                <a:gd name="T73" fmla="*/ 624859546 h 256"/>
                <a:gd name="T74" fmla="*/ 638299532 w 256"/>
                <a:gd name="T75" fmla="*/ 443449546 h 256"/>
                <a:gd name="T76" fmla="*/ 860024305 w 256"/>
                <a:gd name="T77" fmla="*/ 376259985 h 256"/>
                <a:gd name="T78" fmla="*/ 1088467775 w 256"/>
                <a:gd name="T79" fmla="*/ 443449546 h 256"/>
                <a:gd name="T80" fmla="*/ 1182532123 w 256"/>
                <a:gd name="T81" fmla="*/ 618140849 h 256"/>
                <a:gd name="T82" fmla="*/ 1142217350 w 256"/>
                <a:gd name="T83" fmla="*/ 732363880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53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9AFC5D-B594-4626-AD31-49F5E72F19B3}"/>
              </a:ext>
            </a:extLst>
          </p:cNvPr>
          <p:cNvSpPr/>
          <p:nvPr/>
        </p:nvSpPr>
        <p:spPr>
          <a:xfrm>
            <a:off x="1847468" y="1714129"/>
            <a:ext cx="8497063" cy="3939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对于 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OS 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启动阶段，实现对 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TLB 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内容和页表的初始化、内核数据结构的内存分配、内核代码装载。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对于用户地址空间，采用简单的页式内存体系，具有二级页表结构。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通过维护可用页的链表，实现快速分配所需数量的页。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允许设置对齐大小，加快内存访问。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使用 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TLB 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随机替换策略，并实现 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TLB 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异常的处理程序。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允许在进程之间开辟共享内存。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简单起见，暂时不允许将页面交换到外部存储上。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719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1" name="Group 11"/>
          <p:cNvGrpSpPr>
            <a:grpSpLocks/>
          </p:cNvGrpSpPr>
          <p:nvPr/>
        </p:nvGrpSpPr>
        <p:grpSpPr bwMode="auto">
          <a:xfrm>
            <a:off x="3819648" y="38756"/>
            <a:ext cx="7408743" cy="746075"/>
            <a:chOff x="-1339904" y="38727"/>
            <a:chExt cx="4360925" cy="745502"/>
          </a:xfrm>
        </p:grpSpPr>
        <p:sp>
          <p:nvSpPr>
            <p:cNvPr id="6156" name="文本框 21"/>
            <p:cNvSpPr>
              <a:spLocks noChangeArrowheads="1"/>
            </p:cNvSpPr>
            <p:nvPr/>
          </p:nvSpPr>
          <p:spPr bwMode="auto">
            <a:xfrm>
              <a:off x="-1339904" y="38727"/>
              <a:ext cx="4360924" cy="522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进程管理：创建 </a:t>
              </a:r>
              <a:r>
                <a:rPr lang="en-US" altLang="zh-CN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/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释放、调度、设备管理</a:t>
              </a:r>
              <a:endParaRPr lang="zh-CN" altLang="en-US" dirty="0"/>
            </a:p>
          </p:txBody>
        </p:sp>
        <p:sp>
          <p:nvSpPr>
            <p:cNvPr id="6157" name="矩形 22"/>
            <p:cNvSpPr>
              <a:spLocks noChangeArrowheads="1"/>
            </p:cNvSpPr>
            <p:nvPr/>
          </p:nvSpPr>
          <p:spPr bwMode="auto">
            <a:xfrm>
              <a:off x="-1339903" y="476688"/>
              <a:ext cx="4360924" cy="307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en-US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Process Management: Create / Allocate / Release &amp; Resource Management</a:t>
              </a:r>
            </a:p>
          </p:txBody>
        </p:sp>
      </p:grpSp>
      <p:grpSp>
        <p:nvGrpSpPr>
          <p:cNvPr id="6152" name="Group 14"/>
          <p:cNvGrpSpPr>
            <a:grpSpLocks/>
          </p:cNvGrpSpPr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6154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1215145035 w 367"/>
                <a:gd name="T1" fmla="*/ 0 h 373"/>
                <a:gd name="T2" fmla="*/ 0 w 367"/>
                <a:gd name="T3" fmla="*/ 1209252210 h 373"/>
                <a:gd name="T4" fmla="*/ 0 w 367"/>
                <a:gd name="T5" fmla="*/ 2147483647 h 373"/>
                <a:gd name="T6" fmla="*/ 268540940 w 367"/>
                <a:gd name="T7" fmla="*/ 2147483647 h 373"/>
                <a:gd name="T8" fmla="*/ 1127868322 w 367"/>
                <a:gd name="T9" fmla="*/ 2147483647 h 373"/>
                <a:gd name="T10" fmla="*/ 2147483647 w 367"/>
                <a:gd name="T11" fmla="*/ 1168945185 h 373"/>
                <a:gd name="T12" fmla="*/ 2147483647 w 367"/>
                <a:gd name="T13" fmla="*/ 107489719 h 373"/>
                <a:gd name="T14" fmla="*/ 1215145035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860024305 w 256"/>
                <a:gd name="T1" fmla="*/ 0 h 256"/>
                <a:gd name="T2" fmla="*/ 0 w 256"/>
                <a:gd name="T3" fmla="*/ 860024305 h 256"/>
                <a:gd name="T4" fmla="*/ 860024305 w 256"/>
                <a:gd name="T5" fmla="*/ 1720046018 h 256"/>
                <a:gd name="T6" fmla="*/ 1720046018 w 256"/>
                <a:gd name="T7" fmla="*/ 860024305 h 256"/>
                <a:gd name="T8" fmla="*/ 860024305 w 256"/>
                <a:gd name="T9" fmla="*/ 0 h 256"/>
                <a:gd name="T10" fmla="*/ 907055183 w 256"/>
                <a:gd name="T11" fmla="*/ 1343786033 h 256"/>
                <a:gd name="T12" fmla="*/ 799553441 w 256"/>
                <a:gd name="T13" fmla="*/ 1343786033 h 256"/>
                <a:gd name="T14" fmla="*/ 752519971 w 256"/>
                <a:gd name="T15" fmla="*/ 1290033866 h 256"/>
                <a:gd name="T16" fmla="*/ 745801274 w 256"/>
                <a:gd name="T17" fmla="*/ 1182532123 h 256"/>
                <a:gd name="T18" fmla="*/ 799553441 w 256"/>
                <a:gd name="T19" fmla="*/ 1128779956 h 256"/>
                <a:gd name="T20" fmla="*/ 907055183 w 256"/>
                <a:gd name="T21" fmla="*/ 1128779956 h 256"/>
                <a:gd name="T22" fmla="*/ 960807350 w 256"/>
                <a:gd name="T23" fmla="*/ 1182532123 h 256"/>
                <a:gd name="T24" fmla="*/ 967526047 w 256"/>
                <a:gd name="T25" fmla="*/ 1290033866 h 256"/>
                <a:gd name="T26" fmla="*/ 907055183 w 256"/>
                <a:gd name="T27" fmla="*/ 1343786033 h 256"/>
                <a:gd name="T28" fmla="*/ 1142217350 w 256"/>
                <a:gd name="T29" fmla="*/ 732363880 h 256"/>
                <a:gd name="T30" fmla="*/ 1034715608 w 256"/>
                <a:gd name="T31" fmla="*/ 839865622 h 256"/>
                <a:gd name="T32" fmla="*/ 974244744 w 256"/>
                <a:gd name="T33" fmla="*/ 886899093 h 256"/>
                <a:gd name="T34" fmla="*/ 967526047 w 256"/>
                <a:gd name="T35" fmla="*/ 907055183 h 256"/>
                <a:gd name="T36" fmla="*/ 960807350 w 256"/>
                <a:gd name="T37" fmla="*/ 967526047 h 256"/>
                <a:gd name="T38" fmla="*/ 907055183 w 256"/>
                <a:gd name="T39" fmla="*/ 1021278214 h 256"/>
                <a:gd name="T40" fmla="*/ 806272138 w 256"/>
                <a:gd name="T41" fmla="*/ 1021278214 h 256"/>
                <a:gd name="T42" fmla="*/ 752519971 w 256"/>
                <a:gd name="T43" fmla="*/ 967526047 h 256"/>
                <a:gd name="T44" fmla="*/ 752519971 w 256"/>
                <a:gd name="T45" fmla="*/ 940651260 h 256"/>
                <a:gd name="T46" fmla="*/ 772676062 w 256"/>
                <a:gd name="T47" fmla="*/ 833146925 h 256"/>
                <a:gd name="T48" fmla="*/ 826428229 w 256"/>
                <a:gd name="T49" fmla="*/ 759238668 h 256"/>
                <a:gd name="T50" fmla="*/ 900336486 w 256"/>
                <a:gd name="T51" fmla="*/ 698767804 h 256"/>
                <a:gd name="T52" fmla="*/ 960807350 w 256"/>
                <a:gd name="T53" fmla="*/ 645018229 h 256"/>
                <a:gd name="T54" fmla="*/ 967526047 w 256"/>
                <a:gd name="T55" fmla="*/ 624859546 h 256"/>
                <a:gd name="T56" fmla="*/ 940651260 w 256"/>
                <a:gd name="T57" fmla="*/ 577828668 h 256"/>
                <a:gd name="T58" fmla="*/ 860024305 w 256"/>
                <a:gd name="T59" fmla="*/ 557669985 h 256"/>
                <a:gd name="T60" fmla="*/ 786116047 w 256"/>
                <a:gd name="T61" fmla="*/ 577828668 h 256"/>
                <a:gd name="T62" fmla="*/ 745801274 w 256"/>
                <a:gd name="T63" fmla="*/ 651736926 h 256"/>
                <a:gd name="T64" fmla="*/ 692049107 w 256"/>
                <a:gd name="T65" fmla="*/ 698767804 h 256"/>
                <a:gd name="T66" fmla="*/ 692049107 w 256"/>
                <a:gd name="T67" fmla="*/ 698767804 h 256"/>
                <a:gd name="T68" fmla="*/ 584547365 w 256"/>
                <a:gd name="T69" fmla="*/ 685330410 h 256"/>
                <a:gd name="T70" fmla="*/ 544232592 w 256"/>
                <a:gd name="T71" fmla="*/ 665174319 h 256"/>
                <a:gd name="T72" fmla="*/ 537513895 w 256"/>
                <a:gd name="T73" fmla="*/ 624859546 h 256"/>
                <a:gd name="T74" fmla="*/ 638299532 w 256"/>
                <a:gd name="T75" fmla="*/ 443449546 h 256"/>
                <a:gd name="T76" fmla="*/ 860024305 w 256"/>
                <a:gd name="T77" fmla="*/ 376259985 h 256"/>
                <a:gd name="T78" fmla="*/ 1088467775 w 256"/>
                <a:gd name="T79" fmla="*/ 443449546 h 256"/>
                <a:gd name="T80" fmla="*/ 1182532123 w 256"/>
                <a:gd name="T81" fmla="*/ 618140849 h 256"/>
                <a:gd name="T82" fmla="*/ 1142217350 w 256"/>
                <a:gd name="T83" fmla="*/ 732363880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53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9AFC5D-B594-4626-AD31-49F5E72F19B3}"/>
              </a:ext>
            </a:extLst>
          </p:cNvPr>
          <p:cNvSpPr/>
          <p:nvPr/>
        </p:nvSpPr>
        <p:spPr>
          <a:xfrm>
            <a:off x="428311" y="1772147"/>
            <a:ext cx="5690839" cy="3917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3333"/>
                </a:solidFill>
                <a:latin typeface="+mn-ea"/>
                <a:ea typeface="+mn-ea"/>
              </a:rPr>
              <a:t>进程初始化：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对于 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OS 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启动阶段，实现进程控制块（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PCB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）数组的内存分配，并进行进程相关参数的初始化。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3333"/>
                </a:solidFill>
                <a:latin typeface="+mn-ea"/>
                <a:ea typeface="+mn-ea"/>
              </a:rPr>
              <a:t>进程创建：</a:t>
            </a:r>
            <a:endParaRPr lang="en-US" altLang="zh-CN" sz="24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800100" lvl="1" indent="-342900" eaLnBrk="0" hangingPunct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从 </a:t>
            </a:r>
            <a:r>
              <a:rPr lang="en-US" altLang="zh-CN" sz="2000" dirty="0" err="1">
                <a:solidFill>
                  <a:srgbClr val="333333"/>
                </a:solidFill>
                <a:latin typeface="+mn-ea"/>
                <a:ea typeface="+mn-ea"/>
              </a:rPr>
              <a:t>env_free_list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链表中取一个空闲进程，进行页表初始化、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PCB 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赋值等操作；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800100" lvl="1" indent="-342900" eaLnBrk="0" hangingPunct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读取进程希望执行的 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ELF 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文件，并设置其运行的起始 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PC 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地址；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800100" lvl="1" indent="-342900" eaLnBrk="0" hangingPunct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最后，将进程加入等待队列。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89DE71-EF8F-45A8-AFD7-EE725410F91C}"/>
              </a:ext>
            </a:extLst>
          </p:cNvPr>
          <p:cNvSpPr/>
          <p:nvPr/>
        </p:nvSpPr>
        <p:spPr>
          <a:xfrm>
            <a:off x="6142297" y="1772147"/>
            <a:ext cx="5598242" cy="3766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3333"/>
                </a:solidFill>
                <a:latin typeface="微软雅黑"/>
                <a:ea typeface="微软雅黑"/>
              </a:rPr>
              <a:t>进程调度：</a:t>
            </a:r>
            <a:r>
              <a:rPr lang="zh-CN" altLang="en-US" sz="2000" dirty="0">
                <a:solidFill>
                  <a:srgbClr val="333333"/>
                </a:solidFill>
                <a:latin typeface="微软雅黑"/>
                <a:ea typeface="微软雅黑"/>
              </a:rPr>
              <a:t>当进程因时钟中断或运行完毕让出控制权时，根据进程调度算法，选择下一进程，并做好上下文的切换工作。</a:t>
            </a:r>
            <a:endParaRPr lang="en-US" altLang="zh-CN" sz="2000" dirty="0">
              <a:solidFill>
                <a:srgbClr val="333333"/>
              </a:solidFill>
              <a:latin typeface="微软雅黑"/>
              <a:ea typeface="微软雅黑"/>
            </a:endParaRPr>
          </a:p>
          <a:p>
            <a:pPr marL="342900" lvl="0" indent="-342900" eaLnBrk="0" hangingPunct="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3333"/>
                </a:solidFill>
                <a:latin typeface="微软雅黑"/>
                <a:ea typeface="微软雅黑"/>
              </a:rPr>
              <a:t>进程释放：</a:t>
            </a:r>
            <a:r>
              <a:rPr lang="zh-CN" altLang="en-US" sz="2000" dirty="0">
                <a:solidFill>
                  <a:srgbClr val="333333"/>
                </a:solidFill>
                <a:latin typeface="微软雅黑"/>
                <a:ea typeface="微软雅黑"/>
              </a:rPr>
              <a:t>对于已执行完毕的进程，释放它所占用的程序地址空间。</a:t>
            </a:r>
            <a:endParaRPr lang="en-US" altLang="zh-CN" sz="2000" dirty="0">
              <a:solidFill>
                <a:srgbClr val="333333"/>
              </a:solidFill>
              <a:latin typeface="微软雅黑"/>
              <a:ea typeface="微软雅黑"/>
            </a:endParaRPr>
          </a:p>
          <a:p>
            <a:pPr marL="342900" lvl="0" indent="-342900" eaLnBrk="0" hangingPunct="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3333"/>
                </a:solidFill>
                <a:latin typeface="微软雅黑"/>
                <a:ea typeface="微软雅黑"/>
              </a:rPr>
              <a:t>线程创建：</a:t>
            </a:r>
            <a:r>
              <a:rPr lang="zh-CN" altLang="en-US" sz="2000" dirty="0">
                <a:solidFill>
                  <a:srgbClr val="333333"/>
                </a:solidFill>
                <a:latin typeface="微软雅黑"/>
                <a:ea typeface="微软雅黑"/>
              </a:rPr>
              <a:t>类似于进程创建，但需要与当前运行的进程设定一些共享资源，如页表。</a:t>
            </a:r>
            <a:endParaRPr lang="en-US" altLang="zh-CN" sz="2000" dirty="0">
              <a:solidFill>
                <a:srgbClr val="333333"/>
              </a:solidFill>
              <a:latin typeface="微软雅黑"/>
              <a:ea typeface="微软雅黑"/>
            </a:endParaRPr>
          </a:p>
          <a:p>
            <a:pPr marL="342900" lvl="0" indent="-342900" eaLnBrk="0" hangingPunct="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3333"/>
                </a:solidFill>
                <a:latin typeface="微软雅黑"/>
                <a:ea typeface="微软雅黑"/>
              </a:rPr>
              <a:t>设备管理：</a:t>
            </a:r>
            <a:r>
              <a:rPr lang="zh-CN" altLang="en-US" sz="2000" dirty="0">
                <a:solidFill>
                  <a:srgbClr val="333333"/>
                </a:solidFill>
                <a:latin typeface="微软雅黑"/>
                <a:ea typeface="微软雅黑"/>
              </a:rPr>
              <a:t>银行家算法模拟。</a:t>
            </a:r>
            <a:endParaRPr lang="zh-CN" altLang="en-US" sz="2300" dirty="0">
              <a:solidFill>
                <a:srgbClr val="333333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8043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1" name="Group 11"/>
          <p:cNvGrpSpPr>
            <a:grpSpLocks/>
          </p:cNvGrpSpPr>
          <p:nvPr/>
        </p:nvGrpSpPr>
        <p:grpSpPr bwMode="auto">
          <a:xfrm>
            <a:off x="3819648" y="38756"/>
            <a:ext cx="7408743" cy="746074"/>
            <a:chOff x="-1339904" y="38727"/>
            <a:chExt cx="4360925" cy="745501"/>
          </a:xfrm>
        </p:grpSpPr>
        <p:sp>
          <p:nvSpPr>
            <p:cNvPr id="6156" name="文本框 21"/>
            <p:cNvSpPr>
              <a:spLocks noChangeArrowheads="1"/>
            </p:cNvSpPr>
            <p:nvPr/>
          </p:nvSpPr>
          <p:spPr bwMode="auto">
            <a:xfrm>
              <a:off x="-1339904" y="38727"/>
              <a:ext cx="4360924" cy="522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本组设计特色：软硬件拓展 </a:t>
              </a:r>
              <a:r>
                <a:rPr lang="en-US" altLang="zh-CN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&amp; 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探索性工作</a:t>
              </a:r>
              <a:endParaRPr lang="zh-CN" altLang="en-US" dirty="0"/>
            </a:p>
          </p:txBody>
        </p:sp>
        <p:sp>
          <p:nvSpPr>
            <p:cNvPr id="6157" name="矩形 22"/>
            <p:cNvSpPr>
              <a:spLocks noChangeArrowheads="1"/>
            </p:cNvSpPr>
            <p:nvPr/>
          </p:nvSpPr>
          <p:spPr bwMode="auto">
            <a:xfrm>
              <a:off x="-1339903" y="476687"/>
              <a:ext cx="4360924" cy="307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en-US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Exception Handling: Before and After Stuff &amp; Specific Handling Method</a:t>
              </a:r>
            </a:p>
          </p:txBody>
        </p:sp>
      </p:grpSp>
      <p:grpSp>
        <p:nvGrpSpPr>
          <p:cNvPr id="6152" name="Group 14"/>
          <p:cNvGrpSpPr>
            <a:grpSpLocks/>
          </p:cNvGrpSpPr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6154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1215145035 w 367"/>
                <a:gd name="T1" fmla="*/ 0 h 373"/>
                <a:gd name="T2" fmla="*/ 0 w 367"/>
                <a:gd name="T3" fmla="*/ 1209252210 h 373"/>
                <a:gd name="T4" fmla="*/ 0 w 367"/>
                <a:gd name="T5" fmla="*/ 2147483647 h 373"/>
                <a:gd name="T6" fmla="*/ 268540940 w 367"/>
                <a:gd name="T7" fmla="*/ 2147483647 h 373"/>
                <a:gd name="T8" fmla="*/ 1127868322 w 367"/>
                <a:gd name="T9" fmla="*/ 2147483647 h 373"/>
                <a:gd name="T10" fmla="*/ 2147483647 w 367"/>
                <a:gd name="T11" fmla="*/ 1168945185 h 373"/>
                <a:gd name="T12" fmla="*/ 2147483647 w 367"/>
                <a:gd name="T13" fmla="*/ 107489719 h 373"/>
                <a:gd name="T14" fmla="*/ 1215145035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860024305 w 256"/>
                <a:gd name="T1" fmla="*/ 0 h 256"/>
                <a:gd name="T2" fmla="*/ 0 w 256"/>
                <a:gd name="T3" fmla="*/ 860024305 h 256"/>
                <a:gd name="T4" fmla="*/ 860024305 w 256"/>
                <a:gd name="T5" fmla="*/ 1720046018 h 256"/>
                <a:gd name="T6" fmla="*/ 1720046018 w 256"/>
                <a:gd name="T7" fmla="*/ 860024305 h 256"/>
                <a:gd name="T8" fmla="*/ 860024305 w 256"/>
                <a:gd name="T9" fmla="*/ 0 h 256"/>
                <a:gd name="T10" fmla="*/ 907055183 w 256"/>
                <a:gd name="T11" fmla="*/ 1343786033 h 256"/>
                <a:gd name="T12" fmla="*/ 799553441 w 256"/>
                <a:gd name="T13" fmla="*/ 1343786033 h 256"/>
                <a:gd name="T14" fmla="*/ 752519971 w 256"/>
                <a:gd name="T15" fmla="*/ 1290033866 h 256"/>
                <a:gd name="T16" fmla="*/ 745801274 w 256"/>
                <a:gd name="T17" fmla="*/ 1182532123 h 256"/>
                <a:gd name="T18" fmla="*/ 799553441 w 256"/>
                <a:gd name="T19" fmla="*/ 1128779956 h 256"/>
                <a:gd name="T20" fmla="*/ 907055183 w 256"/>
                <a:gd name="T21" fmla="*/ 1128779956 h 256"/>
                <a:gd name="T22" fmla="*/ 960807350 w 256"/>
                <a:gd name="T23" fmla="*/ 1182532123 h 256"/>
                <a:gd name="T24" fmla="*/ 967526047 w 256"/>
                <a:gd name="T25" fmla="*/ 1290033866 h 256"/>
                <a:gd name="T26" fmla="*/ 907055183 w 256"/>
                <a:gd name="T27" fmla="*/ 1343786033 h 256"/>
                <a:gd name="T28" fmla="*/ 1142217350 w 256"/>
                <a:gd name="T29" fmla="*/ 732363880 h 256"/>
                <a:gd name="T30" fmla="*/ 1034715608 w 256"/>
                <a:gd name="T31" fmla="*/ 839865622 h 256"/>
                <a:gd name="T32" fmla="*/ 974244744 w 256"/>
                <a:gd name="T33" fmla="*/ 886899093 h 256"/>
                <a:gd name="T34" fmla="*/ 967526047 w 256"/>
                <a:gd name="T35" fmla="*/ 907055183 h 256"/>
                <a:gd name="T36" fmla="*/ 960807350 w 256"/>
                <a:gd name="T37" fmla="*/ 967526047 h 256"/>
                <a:gd name="T38" fmla="*/ 907055183 w 256"/>
                <a:gd name="T39" fmla="*/ 1021278214 h 256"/>
                <a:gd name="T40" fmla="*/ 806272138 w 256"/>
                <a:gd name="T41" fmla="*/ 1021278214 h 256"/>
                <a:gd name="T42" fmla="*/ 752519971 w 256"/>
                <a:gd name="T43" fmla="*/ 967526047 h 256"/>
                <a:gd name="T44" fmla="*/ 752519971 w 256"/>
                <a:gd name="T45" fmla="*/ 940651260 h 256"/>
                <a:gd name="T46" fmla="*/ 772676062 w 256"/>
                <a:gd name="T47" fmla="*/ 833146925 h 256"/>
                <a:gd name="T48" fmla="*/ 826428229 w 256"/>
                <a:gd name="T49" fmla="*/ 759238668 h 256"/>
                <a:gd name="T50" fmla="*/ 900336486 w 256"/>
                <a:gd name="T51" fmla="*/ 698767804 h 256"/>
                <a:gd name="T52" fmla="*/ 960807350 w 256"/>
                <a:gd name="T53" fmla="*/ 645018229 h 256"/>
                <a:gd name="T54" fmla="*/ 967526047 w 256"/>
                <a:gd name="T55" fmla="*/ 624859546 h 256"/>
                <a:gd name="T56" fmla="*/ 940651260 w 256"/>
                <a:gd name="T57" fmla="*/ 577828668 h 256"/>
                <a:gd name="T58" fmla="*/ 860024305 w 256"/>
                <a:gd name="T59" fmla="*/ 557669985 h 256"/>
                <a:gd name="T60" fmla="*/ 786116047 w 256"/>
                <a:gd name="T61" fmla="*/ 577828668 h 256"/>
                <a:gd name="T62" fmla="*/ 745801274 w 256"/>
                <a:gd name="T63" fmla="*/ 651736926 h 256"/>
                <a:gd name="T64" fmla="*/ 692049107 w 256"/>
                <a:gd name="T65" fmla="*/ 698767804 h 256"/>
                <a:gd name="T66" fmla="*/ 692049107 w 256"/>
                <a:gd name="T67" fmla="*/ 698767804 h 256"/>
                <a:gd name="T68" fmla="*/ 584547365 w 256"/>
                <a:gd name="T69" fmla="*/ 685330410 h 256"/>
                <a:gd name="T70" fmla="*/ 544232592 w 256"/>
                <a:gd name="T71" fmla="*/ 665174319 h 256"/>
                <a:gd name="T72" fmla="*/ 537513895 w 256"/>
                <a:gd name="T73" fmla="*/ 624859546 h 256"/>
                <a:gd name="T74" fmla="*/ 638299532 w 256"/>
                <a:gd name="T75" fmla="*/ 443449546 h 256"/>
                <a:gd name="T76" fmla="*/ 860024305 w 256"/>
                <a:gd name="T77" fmla="*/ 376259985 h 256"/>
                <a:gd name="T78" fmla="*/ 1088467775 w 256"/>
                <a:gd name="T79" fmla="*/ 443449546 h 256"/>
                <a:gd name="T80" fmla="*/ 1182532123 w 256"/>
                <a:gd name="T81" fmla="*/ 618140849 h 256"/>
                <a:gd name="T82" fmla="*/ 1142217350 w 256"/>
                <a:gd name="T83" fmla="*/ 732363880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53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9AFC5D-B594-4626-AD31-49F5E72F19B3}"/>
              </a:ext>
            </a:extLst>
          </p:cNvPr>
          <p:cNvSpPr/>
          <p:nvPr/>
        </p:nvSpPr>
        <p:spPr>
          <a:xfrm>
            <a:off x="1576223" y="1825937"/>
            <a:ext cx="9039553" cy="3345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20000"/>
              </a:lnSpc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3333"/>
                </a:solidFill>
                <a:latin typeface="+mn-ea"/>
                <a:ea typeface="+mn-ea"/>
              </a:rPr>
              <a:t>进程调度：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使用 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MLFQ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（多级反馈队列）作为进程调度算法。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20000"/>
              </a:lnSpc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3333"/>
                </a:solidFill>
                <a:latin typeface="+mn-ea"/>
                <a:ea typeface="+mn-ea"/>
              </a:rPr>
              <a:t>硬件拓展：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实现了 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VGA 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显示屏的 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verilog 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控制器 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+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OS 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驱动。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20000"/>
              </a:lnSpc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33333"/>
                </a:solidFill>
                <a:latin typeface="微软雅黑"/>
                <a:ea typeface="微软雅黑"/>
              </a:rPr>
              <a:t>探索工作 </a:t>
            </a:r>
            <a:r>
              <a:rPr lang="en-US" altLang="zh-CN" sz="2400" dirty="0">
                <a:solidFill>
                  <a:srgbClr val="333333"/>
                </a:solidFill>
                <a:latin typeface="微软雅黑"/>
                <a:ea typeface="微软雅黑"/>
              </a:rPr>
              <a:t>| Meltdown </a:t>
            </a:r>
            <a:r>
              <a:rPr lang="zh-CN" altLang="en-US" sz="2400" dirty="0">
                <a:solidFill>
                  <a:srgbClr val="333333"/>
                </a:solidFill>
                <a:latin typeface="微软雅黑"/>
                <a:ea typeface="微软雅黑"/>
              </a:rPr>
              <a:t>攻击：</a:t>
            </a:r>
            <a:endParaRPr lang="en-US" altLang="zh-CN" sz="2400" dirty="0">
              <a:solidFill>
                <a:srgbClr val="333333"/>
              </a:solidFill>
              <a:latin typeface="微软雅黑"/>
              <a:ea typeface="微软雅黑"/>
            </a:endParaRPr>
          </a:p>
          <a:p>
            <a:pPr marL="914400" lvl="1" indent="-457200" eaLnBrk="0" hangingPunct="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000" dirty="0">
                <a:solidFill>
                  <a:srgbClr val="333333"/>
                </a:solidFill>
                <a:latin typeface="微软雅黑"/>
                <a:ea typeface="微软雅黑"/>
              </a:rPr>
              <a:t>调研：调研了 </a:t>
            </a:r>
            <a:r>
              <a:rPr lang="en-US" altLang="zh-CN" sz="2000" dirty="0">
                <a:solidFill>
                  <a:srgbClr val="333333"/>
                </a:solidFill>
                <a:latin typeface="微软雅黑"/>
                <a:ea typeface="微软雅黑"/>
              </a:rPr>
              <a:t>Meltdown </a:t>
            </a:r>
            <a:r>
              <a:rPr lang="zh-CN" altLang="en-US" sz="2000" dirty="0">
                <a:solidFill>
                  <a:srgbClr val="333333"/>
                </a:solidFill>
                <a:latin typeface="微软雅黑"/>
                <a:ea typeface="微软雅黑"/>
              </a:rPr>
              <a:t>攻击的现有工作；</a:t>
            </a:r>
            <a:endParaRPr lang="en-US" altLang="zh-CN" sz="2000" dirty="0">
              <a:solidFill>
                <a:srgbClr val="333333"/>
              </a:solidFill>
              <a:latin typeface="微软雅黑"/>
              <a:ea typeface="微软雅黑"/>
            </a:endParaRPr>
          </a:p>
          <a:p>
            <a:pPr marL="914400" lvl="1" indent="-457200" eaLnBrk="0" hangingPunct="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000" dirty="0">
                <a:solidFill>
                  <a:srgbClr val="333333"/>
                </a:solidFill>
                <a:latin typeface="微软雅黑"/>
                <a:ea typeface="微软雅黑"/>
              </a:rPr>
              <a:t>方案制定：提出了在 </a:t>
            </a:r>
            <a:r>
              <a:rPr lang="en-US" altLang="zh-CN" sz="2000" dirty="0">
                <a:solidFill>
                  <a:srgbClr val="333333"/>
                </a:solidFill>
                <a:latin typeface="微软雅黑"/>
                <a:ea typeface="微软雅黑"/>
              </a:rPr>
              <a:t>Minisys </a:t>
            </a:r>
            <a:r>
              <a:rPr lang="zh-CN" altLang="en-US" sz="2000" dirty="0">
                <a:solidFill>
                  <a:srgbClr val="333333"/>
                </a:solidFill>
                <a:latin typeface="微软雅黑"/>
                <a:ea typeface="微软雅黑"/>
              </a:rPr>
              <a:t>实验箱上开展 </a:t>
            </a:r>
            <a:r>
              <a:rPr lang="en-US" altLang="zh-CN" sz="2000" dirty="0">
                <a:solidFill>
                  <a:srgbClr val="333333"/>
                </a:solidFill>
                <a:latin typeface="微软雅黑"/>
                <a:ea typeface="微软雅黑"/>
              </a:rPr>
              <a:t>Meltdown </a:t>
            </a:r>
            <a:r>
              <a:rPr lang="zh-CN" altLang="en-US" sz="2000" dirty="0">
                <a:solidFill>
                  <a:srgbClr val="333333"/>
                </a:solidFill>
                <a:latin typeface="微软雅黑"/>
                <a:ea typeface="微软雅黑"/>
              </a:rPr>
              <a:t>攻击的方案；</a:t>
            </a:r>
            <a:endParaRPr lang="en-US" altLang="zh-CN" sz="2000" dirty="0">
              <a:solidFill>
                <a:srgbClr val="333333"/>
              </a:solidFill>
              <a:latin typeface="微软雅黑"/>
              <a:ea typeface="微软雅黑"/>
            </a:endParaRPr>
          </a:p>
          <a:p>
            <a:pPr marL="914400" lvl="1" indent="-457200" eaLnBrk="0" hangingPunct="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000" dirty="0">
                <a:solidFill>
                  <a:srgbClr val="333333"/>
                </a:solidFill>
                <a:latin typeface="微软雅黑"/>
                <a:ea typeface="微软雅黑"/>
              </a:rPr>
              <a:t>代码编写：基于我们设计的 </a:t>
            </a:r>
            <a:r>
              <a:rPr lang="en-US" altLang="zh-CN" sz="2000" dirty="0">
                <a:solidFill>
                  <a:srgbClr val="333333"/>
                </a:solidFill>
                <a:latin typeface="微软雅黑"/>
                <a:ea typeface="微软雅黑"/>
              </a:rPr>
              <a:t>OS</a:t>
            </a:r>
            <a:r>
              <a:rPr lang="zh-CN" altLang="en-US" sz="2000" dirty="0">
                <a:solidFill>
                  <a:srgbClr val="333333"/>
                </a:solidFill>
                <a:latin typeface="微软雅黑"/>
                <a:ea typeface="微软雅黑"/>
              </a:rPr>
              <a:t>，编写开展 </a:t>
            </a:r>
            <a:r>
              <a:rPr lang="en-US" altLang="zh-CN" sz="2000" dirty="0">
                <a:solidFill>
                  <a:srgbClr val="333333"/>
                </a:solidFill>
                <a:latin typeface="微软雅黑"/>
                <a:ea typeface="微软雅黑"/>
              </a:rPr>
              <a:t>Meltdown </a:t>
            </a:r>
            <a:r>
              <a:rPr lang="zh-CN" altLang="en-US" sz="2000" dirty="0">
                <a:solidFill>
                  <a:srgbClr val="333333"/>
                </a:solidFill>
                <a:latin typeface="微软雅黑"/>
                <a:ea typeface="微软雅黑"/>
              </a:rPr>
              <a:t>攻击的代码。</a:t>
            </a:r>
            <a:endParaRPr lang="en-US" altLang="zh-CN" sz="2000" dirty="0">
              <a:solidFill>
                <a:srgbClr val="333333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79555631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Pages>0</Pages>
  <Words>1036</Words>
  <Characters>0</Characters>
  <Application>Microsoft Office PowerPoint</Application>
  <DocSecurity>0</DocSecurity>
  <PresentationFormat>宽屏</PresentationFormat>
  <Lines>0</Lines>
  <Paragraphs>106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华文楷体</vt:lpstr>
      <vt:lpstr>宋体</vt:lpstr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Administrator</cp:lastModifiedBy>
  <cp:revision>81</cp:revision>
  <dcterms:created xsi:type="dcterms:W3CDTF">2014-02-17T01:49:00Z</dcterms:created>
  <dcterms:modified xsi:type="dcterms:W3CDTF">2023-02-20T13:45:25Z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