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91" r:id="rId4"/>
    <p:sldId id="287" r:id="rId5"/>
    <p:sldId id="259" r:id="rId6"/>
    <p:sldId id="268" r:id="rId7"/>
    <p:sldId id="261" r:id="rId8"/>
    <p:sldId id="263" r:id="rId9"/>
    <p:sldId id="262" r:id="rId10"/>
    <p:sldId id="266" r:id="rId11"/>
    <p:sldId id="292" r:id="rId12"/>
    <p:sldId id="281" r:id="rId13"/>
    <p:sldId id="295" r:id="rId14"/>
    <p:sldId id="270" r:id="rId15"/>
    <p:sldId id="294" r:id="rId16"/>
    <p:sldId id="296" r:id="rId17"/>
    <p:sldId id="289" r:id="rId18"/>
    <p:sldId id="273" r:id="rId19"/>
    <p:sldId id="274" r:id="rId20"/>
    <p:sldId id="275" r:id="rId21"/>
    <p:sldId id="278" r:id="rId22"/>
    <p:sldId id="283" r:id="rId23"/>
    <p:sldId id="284" r:id="rId24"/>
    <p:sldId id="279" r:id="rId25"/>
    <p:sldId id="288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022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15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6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849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07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0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5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63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56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5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80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21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39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47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75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036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F833-2FC1-4497-A740-AD1624DD54C3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DC79-6B0E-422A-B0BF-14B7E46C3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83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C92D93-70A4-49BB-887D-B1077C96D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GB" sz="5400"/>
              <a:t>Optimising a Task Scheduler for Dark Silicon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88832-4E19-4DC8-A618-E8A3C5038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endParaRPr lang="en-GB"/>
          </a:p>
          <a:p>
            <a:pPr algn="r">
              <a:spcAft>
                <a:spcPts val="600"/>
              </a:spcAft>
            </a:pPr>
            <a:r>
              <a:rPr lang="en-GB"/>
              <a:t>A Thesis Seminar by Thomas Steel</a:t>
            </a:r>
          </a:p>
          <a:p>
            <a:pPr algn="r">
              <a:spcAft>
                <a:spcPts val="600"/>
              </a:spcAft>
            </a:pPr>
            <a:r>
              <a:rPr lang="en-GB"/>
              <a:t>University of Queensland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69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Shrinking Horseman and </a:t>
            </a:r>
            <a:br>
              <a:rPr lang="en-GB" dirty="0"/>
            </a:br>
            <a:r>
              <a:rPr lang="en-GB" dirty="0"/>
              <a:t>The Deus Ex Machina Horseman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787D-0D5F-4555-A493-0C17798D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Shrinking Horseman:</a:t>
            </a:r>
          </a:p>
          <a:p>
            <a:pPr lvl="1"/>
            <a:r>
              <a:rPr lang="en-GB" dirty="0"/>
              <a:t>Chip designers react by reducing the size of chips.</a:t>
            </a:r>
          </a:p>
          <a:p>
            <a:pPr lvl="1"/>
            <a:r>
              <a:rPr lang="en-GB" dirty="0"/>
              <a:t>Circumvents power density and cooling problems by being too small for these problems to arise</a:t>
            </a:r>
          </a:p>
          <a:p>
            <a:pPr lvl="1"/>
            <a:r>
              <a:rPr lang="en-GB" dirty="0"/>
              <a:t>Sidesteps the problem rather than addressing management techniques</a:t>
            </a:r>
          </a:p>
          <a:p>
            <a:endParaRPr lang="en-GB" dirty="0"/>
          </a:p>
          <a:p>
            <a:r>
              <a:rPr lang="en-GB" dirty="0"/>
              <a:t>The Deus Ex Machina Horseman relies on a circumstance where technological advancement renders dark silicon invalid.</a:t>
            </a:r>
          </a:p>
          <a:p>
            <a:r>
              <a:rPr lang="en-GB" dirty="0"/>
              <a:t>Examples include:</a:t>
            </a:r>
          </a:p>
          <a:p>
            <a:pPr lvl="2"/>
            <a:r>
              <a:rPr lang="en-GB" dirty="0"/>
              <a:t>using different chemical structures for transistors (e.g. diamond, or gallium-arsenic)</a:t>
            </a:r>
          </a:p>
          <a:p>
            <a:pPr lvl="2"/>
            <a:r>
              <a:rPr lang="en-GB" dirty="0"/>
              <a:t>sudden increase in cooling technology</a:t>
            </a:r>
          </a:p>
          <a:p>
            <a:pPr lvl="2"/>
            <a:r>
              <a:rPr lang="en-GB" dirty="0"/>
              <a:t>New transistor designs such as Quantum Field Effect Transistor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01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7B6C-68B9-4ED6-B6DE-7C9A044B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Sprinting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32BCEE-2882-444E-9938-9700A371E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351" y="2069314"/>
            <a:ext cx="4811849" cy="402431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E418BD-D4F0-4E25-94BE-C3A31C7C8591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565627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DVFS – Dynamic Voltage/Frequency Scaling</a:t>
            </a:r>
          </a:p>
          <a:p>
            <a:r>
              <a:rPr lang="en-GB" dirty="0"/>
              <a:t>The clocking frequency on chip is dynamic</a:t>
            </a:r>
          </a:p>
          <a:p>
            <a:r>
              <a:rPr lang="en-GB" dirty="0"/>
              <a:t>Produces ‘sprints’ of high throughput</a:t>
            </a:r>
          </a:p>
        </p:txBody>
      </p:sp>
    </p:spTree>
    <p:extLst>
      <p:ext uri="{BB962C8B-B14F-4D97-AF65-F5344CB8AC3E}">
        <p14:creationId xmlns:p14="http://schemas.microsoft.com/office/powerpoint/2010/main" val="249777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Driven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787D-0D5F-4555-A493-0C17798D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Memory driven computing seeks to address the dark silicon by optimising memory storage on chip</a:t>
            </a:r>
          </a:p>
          <a:p>
            <a:r>
              <a:rPr lang="en-GB" dirty="0"/>
              <a:t>Traditional design involves large blocks of memory, often exacerbating wire related power consumption</a:t>
            </a:r>
          </a:p>
          <a:p>
            <a:r>
              <a:rPr lang="en-GB" dirty="0"/>
              <a:t>By distributing small blocks of memory across the chip, wire related power consumption can be reduced</a:t>
            </a:r>
          </a:p>
        </p:txBody>
      </p:sp>
    </p:spTree>
    <p:extLst>
      <p:ext uri="{BB962C8B-B14F-4D97-AF65-F5344CB8AC3E}">
        <p14:creationId xmlns:p14="http://schemas.microsoft.com/office/powerpoint/2010/main" val="387295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BB9F-EE4A-40B8-B173-920ABFDD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Heterogeneous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04A32-90EB-490D-801F-AD2D0999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idea behind heterogeneous cores is to exploit dark silicon by adding cores that are optimised for different processes</a:t>
            </a:r>
          </a:p>
        </p:txBody>
      </p:sp>
    </p:spTree>
    <p:extLst>
      <p:ext uri="{BB962C8B-B14F-4D97-AF65-F5344CB8AC3E}">
        <p14:creationId xmlns:p14="http://schemas.microsoft.com/office/powerpoint/2010/main" val="52886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787D-0D5F-4555-A493-0C17798D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scheduling is a key component of any operating system.</a:t>
            </a:r>
          </a:p>
          <a:p>
            <a:r>
              <a:rPr lang="en-GB" dirty="0"/>
              <a:t>Good task scheduling can be the difference between naïve resource allocation and optimum resource allocation</a:t>
            </a:r>
          </a:p>
          <a:p>
            <a:r>
              <a:rPr lang="en-GB" dirty="0"/>
              <a:t>Optimising for dark silicon parameters requires optimisation for power</a:t>
            </a:r>
          </a:p>
          <a:p>
            <a:r>
              <a:rPr lang="en-GB" dirty="0"/>
              <a:t>Good resource allocation allows real time optimisation of power and circuit utilisation</a:t>
            </a:r>
          </a:p>
        </p:txBody>
      </p:sp>
    </p:spTree>
    <p:extLst>
      <p:ext uri="{BB962C8B-B14F-4D97-AF65-F5344CB8AC3E}">
        <p14:creationId xmlns:p14="http://schemas.microsoft.com/office/powerpoint/2010/main" val="372753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787D-0D5F-4555-A493-0C17798D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874391" cy="4024125"/>
          </a:xfrm>
        </p:spPr>
        <p:txBody>
          <a:bodyPr/>
          <a:lstStyle/>
          <a:p>
            <a:r>
              <a:rPr lang="en-GB" dirty="0"/>
              <a:t>Task Scheduling</a:t>
            </a:r>
          </a:p>
          <a:p>
            <a:pPr lvl="1"/>
            <a:r>
              <a:rPr lang="en-GB" dirty="0"/>
              <a:t>task switching</a:t>
            </a:r>
          </a:p>
          <a:p>
            <a:pPr lvl="1"/>
            <a:r>
              <a:rPr lang="en-GB" dirty="0"/>
              <a:t>I/O operations</a:t>
            </a:r>
          </a:p>
          <a:p>
            <a:r>
              <a:rPr lang="en-GB" dirty="0"/>
              <a:t>Good task scheduling is about optimising throughput</a:t>
            </a:r>
          </a:p>
          <a:p>
            <a:r>
              <a:rPr lang="en-GB" dirty="0"/>
              <a:t>In this project, there will be the additional control element of controlling the hardware</a:t>
            </a:r>
          </a:p>
          <a:p>
            <a:r>
              <a:rPr lang="en-GB" dirty="0"/>
              <a:t>This project will implement a variant on the multilevel feedback queue</a:t>
            </a:r>
          </a:p>
        </p:txBody>
      </p:sp>
      <p:pic>
        <p:nvPicPr>
          <p:cNvPr id="5" name="Picture 2" descr="https://miro.medium.com/max/491/1*B8DCskub0VXdf3liNq6Uxg.jpeg">
            <a:extLst>
              <a:ext uri="{FF2B5EF4-FFF2-40B4-BE49-F238E27FC236}">
                <a16:creationId xmlns:a16="http://schemas.microsoft.com/office/drawing/2014/main" id="{758B919D-D426-4EE3-9D3C-215D47AD2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3464727"/>
            <a:ext cx="46767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62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Scheduling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787D-0D5F-4555-A493-0C17798D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9020262" cy="4024125"/>
          </a:xfrm>
        </p:spPr>
        <p:txBody>
          <a:bodyPr/>
          <a:lstStyle/>
          <a:p>
            <a:r>
              <a:rPr lang="en-GB" dirty="0"/>
              <a:t>The task scheduler for this project will have to control hardware</a:t>
            </a:r>
          </a:p>
          <a:p>
            <a:r>
              <a:rPr lang="en-GB" dirty="0"/>
              <a:t>It will have to pick appropriate times for computational sprints</a:t>
            </a:r>
          </a:p>
          <a:p>
            <a:r>
              <a:rPr lang="en-GB" dirty="0"/>
              <a:t>It will need to choose when to switch between different cores for different calculations</a:t>
            </a:r>
          </a:p>
          <a:p>
            <a:r>
              <a:rPr lang="en-GB" dirty="0"/>
              <a:t>It will need to efficiently handles data storage for a balance between travel distance and priority of access</a:t>
            </a:r>
          </a:p>
        </p:txBody>
      </p:sp>
    </p:spTree>
    <p:extLst>
      <p:ext uri="{BB962C8B-B14F-4D97-AF65-F5344CB8AC3E}">
        <p14:creationId xmlns:p14="http://schemas.microsoft.com/office/powerpoint/2010/main" val="1411849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RPU </a:t>
            </a:r>
            <a:r>
              <a:rPr lang="en-GB" dirty="0" err="1"/>
              <a:t>Risc</a:t>
            </a:r>
            <a:r>
              <a:rPr lang="en-GB" dirty="0"/>
              <a:t>-V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787D-0D5F-4555-A493-0C17798D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9830" y="2194560"/>
            <a:ext cx="4356369" cy="4024125"/>
          </a:xfrm>
        </p:spPr>
        <p:txBody>
          <a:bodyPr/>
          <a:lstStyle/>
          <a:p>
            <a:r>
              <a:rPr lang="en-GB" dirty="0"/>
              <a:t>Chosen for:</a:t>
            </a:r>
          </a:p>
          <a:p>
            <a:pPr lvl="1"/>
            <a:r>
              <a:rPr lang="en-GB" dirty="0"/>
              <a:t>Simplicity</a:t>
            </a:r>
          </a:p>
          <a:p>
            <a:pPr lvl="1"/>
            <a:r>
              <a:rPr lang="en-GB" dirty="0"/>
              <a:t>Appropriate License</a:t>
            </a:r>
          </a:p>
          <a:p>
            <a:pPr lvl="1"/>
            <a:r>
              <a:rPr lang="en-GB" dirty="0"/>
              <a:t>Language familiarity (VHDL)</a:t>
            </a:r>
          </a:p>
        </p:txBody>
      </p:sp>
      <p:pic>
        <p:nvPicPr>
          <p:cNvPr id="1028" name="Picture 4" descr="https://raw.githubusercontent.com/Domipheus/RPU/master/rpu_core_diagram.png">
            <a:extLst>
              <a:ext uri="{FF2B5EF4-FFF2-40B4-BE49-F238E27FC236}">
                <a16:creationId xmlns:a16="http://schemas.microsoft.com/office/drawing/2014/main" id="{1C9B57C2-4174-4C3B-A9AA-F77D5FFBF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1796"/>
            <a:ext cx="6279204" cy="443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304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Diagrams - Sprints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BD2340-6D12-46BF-BF41-0F5A69D5A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0" y="2388402"/>
            <a:ext cx="52197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System Diagram – Memory Driven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A4FB37-8FE3-4395-9B88-B6F65FFFB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2348" y="2069314"/>
            <a:ext cx="7063852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9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A349-A46F-434F-B832-113BA18A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A353-5B34-4686-A562-E79CD2069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dark silicon?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Methodology</a:t>
            </a:r>
          </a:p>
          <a:p>
            <a:endParaRPr lang="en-GB" dirty="0"/>
          </a:p>
          <a:p>
            <a:r>
              <a:rPr lang="en-GB" dirty="0"/>
              <a:t>Roadmap</a:t>
            </a:r>
          </a:p>
          <a:p>
            <a:endParaRPr lang="en-GB" dirty="0"/>
          </a:p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42970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System Diagram – Heterogeneous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8FF36-0E38-424E-8A67-2A77ACBB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2057401"/>
            <a:ext cx="71247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- Implementation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77B1ED-25B4-4895-B78E-31EB6CAF5663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Programming the WARP FPGA Board:</a:t>
            </a:r>
          </a:p>
          <a:p>
            <a:pPr lvl="1"/>
            <a:r>
              <a:rPr lang="en-GB" dirty="0"/>
              <a:t>The board has a Xilinx Virtex-4 Chip on it</a:t>
            </a:r>
          </a:p>
          <a:p>
            <a:pPr lvl="1"/>
            <a:r>
              <a:rPr lang="en-GB" dirty="0"/>
              <a:t>This requires Xilinx ISE Webpack 14.7, which was archived in 2013</a:t>
            </a:r>
          </a:p>
          <a:p>
            <a:pPr lvl="1"/>
            <a:r>
              <a:rPr lang="en-GB" dirty="0"/>
              <a:t>Installing this in Windows 10 is an adventure</a:t>
            </a:r>
          </a:p>
          <a:p>
            <a:endParaRPr lang="en-GB" dirty="0"/>
          </a:p>
          <a:p>
            <a:r>
              <a:rPr lang="en-GB" dirty="0"/>
              <a:t>Installing Webpack on Windows 10 resulted in error after error</a:t>
            </a:r>
          </a:p>
          <a:p>
            <a:r>
              <a:rPr lang="en-GB" dirty="0"/>
              <a:t>Forums have suggested a windows 7 emulator</a:t>
            </a:r>
          </a:p>
          <a:p>
            <a:r>
              <a:rPr lang="en-GB" dirty="0"/>
              <a:t>Resultantly, the installation has had some setbacks</a:t>
            </a:r>
          </a:p>
        </p:txBody>
      </p:sp>
    </p:spTree>
    <p:extLst>
      <p:ext uri="{BB962C8B-B14F-4D97-AF65-F5344CB8AC3E}">
        <p14:creationId xmlns:p14="http://schemas.microsoft.com/office/powerpoint/2010/main" val="132984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- Implementation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44F7AF4-47B4-4C8B-B8E2-66663BB90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0143"/>
          <a:stretch/>
        </p:blipFill>
        <p:spPr>
          <a:xfrm>
            <a:off x="366054" y="1879036"/>
            <a:ext cx="6317830" cy="120155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ABF68E5-E822-4D59-96CF-9E3847F4A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09" t="16094" r="2971" b="72982"/>
          <a:stretch/>
        </p:blipFill>
        <p:spPr>
          <a:xfrm>
            <a:off x="6805614" y="1879035"/>
            <a:ext cx="4700586" cy="12015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7E7B42-F0B3-457F-91DB-0E321CE58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412"/>
          <a:stretch/>
        </p:blipFill>
        <p:spPr>
          <a:xfrm>
            <a:off x="366054" y="3213035"/>
            <a:ext cx="6317830" cy="1127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420759-235F-400E-96F8-314603917B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609"/>
          <a:stretch/>
        </p:blipFill>
        <p:spPr>
          <a:xfrm>
            <a:off x="366055" y="4472714"/>
            <a:ext cx="6317830" cy="10871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DE6E0B-8D7F-48AF-92EF-A5B4FA36764B}"/>
              </a:ext>
            </a:extLst>
          </p:cNvPr>
          <p:cNvCxnSpPr/>
          <p:nvPr/>
        </p:nvCxnSpPr>
        <p:spPr>
          <a:xfrm>
            <a:off x="1904300" y="2525086"/>
            <a:ext cx="4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1E5C43-B1C4-4874-8FB5-E20CCEEFB3F9}"/>
              </a:ext>
            </a:extLst>
          </p:cNvPr>
          <p:cNvCxnSpPr/>
          <p:nvPr/>
        </p:nvCxnSpPr>
        <p:spPr>
          <a:xfrm>
            <a:off x="1904300" y="3776444"/>
            <a:ext cx="4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D3A837-13E0-4DD1-8B7E-F0E9A197774F}"/>
              </a:ext>
            </a:extLst>
          </p:cNvPr>
          <p:cNvCxnSpPr>
            <a:cxnSpLocks/>
          </p:cNvCxnSpPr>
          <p:nvPr/>
        </p:nvCxnSpPr>
        <p:spPr>
          <a:xfrm>
            <a:off x="1812022" y="5034792"/>
            <a:ext cx="524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435893-3D62-4693-8DDE-DFFC881B0262}"/>
              </a:ext>
            </a:extLst>
          </p:cNvPr>
          <p:cNvCxnSpPr>
            <a:cxnSpLocks/>
          </p:cNvCxnSpPr>
          <p:nvPr/>
        </p:nvCxnSpPr>
        <p:spPr>
          <a:xfrm>
            <a:off x="5370351" y="2744598"/>
            <a:ext cx="208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6DE443-9C9D-46DF-89C1-C0675796EE9B}"/>
              </a:ext>
            </a:extLst>
          </p:cNvPr>
          <p:cNvCxnSpPr>
            <a:cxnSpLocks/>
          </p:cNvCxnSpPr>
          <p:nvPr/>
        </p:nvCxnSpPr>
        <p:spPr>
          <a:xfrm>
            <a:off x="5362679" y="4012734"/>
            <a:ext cx="2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2851E0-4E4C-4E9D-AC92-6ACACDD24006}"/>
              </a:ext>
            </a:extLst>
          </p:cNvPr>
          <p:cNvCxnSpPr>
            <a:cxnSpLocks/>
          </p:cNvCxnSpPr>
          <p:nvPr/>
        </p:nvCxnSpPr>
        <p:spPr>
          <a:xfrm>
            <a:off x="5362679" y="5255702"/>
            <a:ext cx="2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13E4ADF-4A00-436F-8F7A-7F0FAB8633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07" t="13638" r="2080" b="74041"/>
          <a:stretch/>
        </p:blipFill>
        <p:spPr>
          <a:xfrm>
            <a:off x="6805614" y="4358310"/>
            <a:ext cx="4700586" cy="12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44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- Implementation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77B1ED-25B4-4895-B78E-31EB6CAF5663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Total progress achieved so far:</a:t>
            </a:r>
          </a:p>
          <a:p>
            <a:pPr lvl="1"/>
            <a:r>
              <a:rPr lang="en-GB" dirty="0"/>
              <a:t>A basic script to blink an LED as been prepared and is ready for implementation</a:t>
            </a:r>
          </a:p>
          <a:p>
            <a:pPr lvl="1"/>
            <a:r>
              <a:rPr lang="en-GB" dirty="0"/>
              <a:t>Theoretical approaches for all 3 methodologies have been prepared</a:t>
            </a:r>
          </a:p>
          <a:p>
            <a:pPr lvl="1"/>
            <a:r>
              <a:rPr lang="en-GB" dirty="0"/>
              <a:t>The relevant software has been prepared and will eventually finish installing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078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Roadmap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787D-0D5F-4555-A493-0C17798D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 blocks of implementation</a:t>
            </a:r>
          </a:p>
          <a:p>
            <a:pPr lvl="1"/>
            <a:r>
              <a:rPr lang="en-GB" dirty="0"/>
              <a:t>Computational Sprinting</a:t>
            </a:r>
          </a:p>
          <a:p>
            <a:pPr lvl="1"/>
            <a:r>
              <a:rPr lang="en-GB" dirty="0"/>
              <a:t>Memory Driven Computing</a:t>
            </a:r>
          </a:p>
          <a:p>
            <a:pPr lvl="1"/>
            <a:r>
              <a:rPr lang="en-GB" dirty="0"/>
              <a:t>Heterogeneous Cores</a:t>
            </a:r>
          </a:p>
          <a:p>
            <a:pPr lvl="1"/>
            <a:r>
              <a:rPr lang="en-GB" dirty="0"/>
              <a:t>Integration</a:t>
            </a:r>
          </a:p>
          <a:p>
            <a:r>
              <a:rPr lang="en-GB" dirty="0"/>
              <a:t>Each block follows the same cycle</a:t>
            </a:r>
          </a:p>
          <a:p>
            <a:pPr lvl="1"/>
            <a:r>
              <a:rPr lang="en-GB" dirty="0"/>
              <a:t>Design Verification</a:t>
            </a:r>
          </a:p>
          <a:p>
            <a:pPr lvl="1"/>
            <a:r>
              <a:rPr lang="en-GB" dirty="0"/>
              <a:t>Hardware Optimisation</a:t>
            </a:r>
          </a:p>
          <a:p>
            <a:pPr lvl="1"/>
            <a:r>
              <a:rPr lang="en-GB" dirty="0"/>
              <a:t>Firmware Optimisation</a:t>
            </a:r>
          </a:p>
          <a:p>
            <a:pPr lvl="1"/>
            <a:r>
              <a:rPr lang="en-GB" dirty="0"/>
              <a:t>Testing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37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6E3F4-6DA7-4F0D-AAB6-CD0D7E75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3" y="536491"/>
            <a:ext cx="10795513" cy="57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84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787D-0D5F-4555-A493-0C17798D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11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DE10-17CF-49B1-89C3-7C8C14C4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11B2-5223-43E8-95ED-5F000686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Dark Silicon</a:t>
            </a:r>
          </a:p>
          <a:p>
            <a:r>
              <a:rPr lang="en-GB" dirty="0"/>
              <a:t>Dennardian Scaling</a:t>
            </a:r>
          </a:p>
          <a:p>
            <a:r>
              <a:rPr lang="en-GB" dirty="0"/>
              <a:t>Wire Losses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11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A349-A46F-434F-B832-113BA18A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Dark Silicon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A353-5B34-4686-A562-E79CD2069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Dark Silicon is unpowered circuitry on a chip</a:t>
            </a:r>
          </a:p>
          <a:p>
            <a:r>
              <a:rPr lang="en-GB" dirty="0"/>
              <a:t>It is a confluence of multiple factors:</a:t>
            </a:r>
          </a:p>
          <a:p>
            <a:pPr lvl="2"/>
            <a:r>
              <a:rPr lang="en-GB" dirty="0"/>
              <a:t>A fundamental breakdown of Dennardian Scaling</a:t>
            </a:r>
          </a:p>
          <a:p>
            <a:pPr lvl="2"/>
            <a:r>
              <a:rPr lang="en-GB" dirty="0"/>
              <a:t>Increasing power density on silicon chips</a:t>
            </a:r>
          </a:p>
          <a:p>
            <a:pPr lvl="2"/>
            <a:r>
              <a:rPr lang="en-GB" dirty="0"/>
              <a:t>No concurrent increase in the capacity to cool a chip</a:t>
            </a:r>
          </a:p>
          <a:p>
            <a:r>
              <a:rPr lang="en-GB" dirty="0"/>
              <a:t>This results in circuitry remaining unpowered to prevent heat damage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A17ED-2613-4433-8C0E-B83B5CAAC6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7" y="4733549"/>
            <a:ext cx="6551765" cy="16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3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Dennardian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787D-0D5F-4555-A493-0C17798D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31523"/>
            <a:ext cx="9709116" cy="4610911"/>
          </a:xfrm>
        </p:spPr>
        <p:txBody>
          <a:bodyPr>
            <a:normAutofit/>
          </a:bodyPr>
          <a:lstStyle/>
          <a:p>
            <a:r>
              <a:rPr lang="en-GB" dirty="0"/>
              <a:t>Moore’s Law: the number of transistors on a chip doubles every 18 months</a:t>
            </a:r>
          </a:p>
          <a:p>
            <a:r>
              <a:rPr lang="en-GB" dirty="0"/>
              <a:t>Dennardian and Post-Dennardian Scaling describe how Moore’s Law affects the maximum operating conditions of the chip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 Dennardian Scaling, power usage and </a:t>
            </a:r>
            <a:br>
              <a:rPr lang="en-GB" dirty="0"/>
            </a:br>
            <a:r>
              <a:rPr lang="en-GB" dirty="0"/>
              <a:t>chip utilisation are constant</a:t>
            </a:r>
          </a:p>
          <a:p>
            <a:r>
              <a:rPr lang="en-GB" dirty="0"/>
              <a:t>In Post Dennardian Scaling, power usage</a:t>
            </a:r>
            <a:br>
              <a:rPr lang="en-GB" dirty="0"/>
            </a:br>
            <a:r>
              <a:rPr lang="en-GB" dirty="0"/>
              <a:t>and chip utilisation of exponential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2296A-B75E-435A-B0A6-6F77900B1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16" y="3663915"/>
            <a:ext cx="3941684" cy="267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3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787D-0D5F-4555-A493-0C17798D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GB" dirty="0"/>
              <a:t>Power consumption of semiconductors reduces in each generation</a:t>
            </a:r>
          </a:p>
          <a:p>
            <a:r>
              <a:rPr lang="en-GB" dirty="0"/>
              <a:t>Power consumption of interconnecting wires do not</a:t>
            </a:r>
          </a:p>
          <a:p>
            <a:r>
              <a:rPr lang="en-GB" dirty="0"/>
              <a:t>Interconnecting wires have RLC properties that are affected by their length</a:t>
            </a:r>
          </a:p>
          <a:p>
            <a:r>
              <a:rPr lang="en-GB" dirty="0"/>
              <a:t>These properties constrain the power consumption of interconnects, preventing significant power decreases</a:t>
            </a:r>
          </a:p>
        </p:txBody>
      </p:sp>
    </p:spTree>
    <p:extLst>
      <p:ext uri="{BB962C8B-B14F-4D97-AF65-F5344CB8AC3E}">
        <p14:creationId xmlns:p14="http://schemas.microsoft.com/office/powerpoint/2010/main" val="428043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Dark silicon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787D-0D5F-4555-A493-0C17798D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Reviewing dark silicon, Michael Taylor outlined the “Four Horsemen of the Coming Dark Silicon Apocalypse”</a:t>
            </a:r>
          </a:p>
          <a:p>
            <a:pPr lvl="2"/>
            <a:r>
              <a:rPr lang="en-GB" dirty="0"/>
              <a:t>The Shrinking Horseman</a:t>
            </a:r>
          </a:p>
          <a:p>
            <a:pPr lvl="2"/>
            <a:r>
              <a:rPr lang="en-GB" dirty="0"/>
              <a:t>The Dim Horseman</a:t>
            </a:r>
          </a:p>
          <a:p>
            <a:pPr lvl="2"/>
            <a:r>
              <a:rPr lang="en-GB" dirty="0"/>
              <a:t>The Specialist Horseman</a:t>
            </a:r>
          </a:p>
          <a:p>
            <a:pPr lvl="2"/>
            <a:r>
              <a:rPr lang="en-GB" dirty="0"/>
              <a:t>The Deus Ex Machina Horseman</a:t>
            </a:r>
          </a:p>
          <a:p>
            <a:pPr lvl="1"/>
            <a:endParaRPr lang="en-GB" dirty="0"/>
          </a:p>
          <a:p>
            <a:r>
              <a:rPr lang="en-GB" dirty="0"/>
              <a:t>From these we derive the main methods of hardware optimisation</a:t>
            </a:r>
          </a:p>
          <a:p>
            <a:pPr lvl="2"/>
            <a:r>
              <a:rPr lang="en-GB" dirty="0"/>
              <a:t>Computational Sprinting</a:t>
            </a:r>
          </a:p>
          <a:p>
            <a:pPr lvl="2"/>
            <a:r>
              <a:rPr lang="en-GB" dirty="0"/>
              <a:t>Memory Driven Computing </a:t>
            </a:r>
          </a:p>
          <a:p>
            <a:pPr lvl="2"/>
            <a:r>
              <a:rPr lang="en-GB" dirty="0"/>
              <a:t>Heterogeneous Cores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47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Dim Horseman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787D-0D5F-4555-A493-0C17798D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483485" cy="4024125"/>
          </a:xfrm>
        </p:spPr>
        <p:txBody>
          <a:bodyPr>
            <a:normAutofit/>
          </a:bodyPr>
          <a:lstStyle/>
          <a:p>
            <a:r>
              <a:rPr lang="en-GB" dirty="0"/>
              <a:t>Dim silicon – Dark silicon’s more attractive cousin</a:t>
            </a:r>
          </a:p>
          <a:p>
            <a:r>
              <a:rPr lang="en-GB" dirty="0"/>
              <a:t>Dim silicon describes 2 main scenarios:</a:t>
            </a:r>
          </a:p>
          <a:p>
            <a:pPr lvl="2"/>
            <a:r>
              <a:rPr lang="en-GB" dirty="0"/>
              <a:t>A chip is underclocked</a:t>
            </a:r>
          </a:p>
          <a:p>
            <a:pPr lvl="2"/>
            <a:r>
              <a:rPr lang="en-GB" dirty="0"/>
              <a:t>Transistors are powered below standard voltages</a:t>
            </a:r>
          </a:p>
          <a:p>
            <a:r>
              <a:rPr lang="en-GB" dirty="0"/>
              <a:t>These methods reduce power density allowing more area to be used on a chip</a:t>
            </a:r>
          </a:p>
          <a:p>
            <a:r>
              <a:rPr lang="en-GB" dirty="0"/>
              <a:t>Computational Sprinting comes under this methodology.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40818-51C7-47D5-A5E9-3C332181B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2846262"/>
            <a:ext cx="4347324" cy="27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8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54F-3516-41B2-A503-DDA2292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Specialist Horseman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787D-0D5F-4555-A493-0C17798D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Specialised circuits (ASIC’s) operate 100 to 1000 times more quickly and utilise 157 to 707 times less power than general processing units</a:t>
            </a:r>
          </a:p>
          <a:p>
            <a:r>
              <a:rPr lang="en-GB" dirty="0"/>
              <a:t>Producing ASIC for every use is not a feasible possibility at present</a:t>
            </a:r>
          </a:p>
          <a:p>
            <a:r>
              <a:rPr lang="en-GB" dirty="0"/>
              <a:t>Producing general processing units that have ASIC-like qualities is feasible.</a:t>
            </a:r>
          </a:p>
          <a:p>
            <a:r>
              <a:rPr lang="en-GB" dirty="0"/>
              <a:t>The Specialist Horseman considers the viability of installing hardware accelerators and heterogeneous cores that can be powered on and off as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4100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831</Words>
  <Application>Microsoft Office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Vapor Trail</vt:lpstr>
      <vt:lpstr>Optimising a Task Scheduler for Dark Silicon Parameters</vt:lpstr>
      <vt:lpstr>Overview</vt:lpstr>
      <vt:lpstr>Background Information</vt:lpstr>
      <vt:lpstr>Dark Silicon</vt:lpstr>
      <vt:lpstr>Dennardian Scaling</vt:lpstr>
      <vt:lpstr>Wire Losses</vt:lpstr>
      <vt:lpstr>Dark silicon Methodologies</vt:lpstr>
      <vt:lpstr>The Dim Horseman</vt:lpstr>
      <vt:lpstr>Specialist Horseman</vt:lpstr>
      <vt:lpstr>The Shrinking Horseman and  The Deus Ex Machina Horseman</vt:lpstr>
      <vt:lpstr>Computational Sprinting</vt:lpstr>
      <vt:lpstr>Memory Driven Computing</vt:lpstr>
      <vt:lpstr>Heterogeneous Cores</vt:lpstr>
      <vt:lpstr>CPU Scheduling</vt:lpstr>
      <vt:lpstr>CPU Scheduling</vt:lpstr>
      <vt:lpstr>CPU Scheduling Challenge</vt:lpstr>
      <vt:lpstr>RPU Risc-V Core</vt:lpstr>
      <vt:lpstr>System Diagrams - Sprints</vt:lpstr>
      <vt:lpstr>System Diagram – Memory Driven</vt:lpstr>
      <vt:lpstr>System Diagram – Heterogeneous Cores</vt:lpstr>
      <vt:lpstr>Progress - Implementation</vt:lpstr>
      <vt:lpstr>Progress - Implementation</vt:lpstr>
      <vt:lpstr>Progress - Implementation</vt:lpstr>
      <vt:lpstr>Roadmap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Optimising a Task Scheduler for Dark Silicon Parameters</dc:title>
  <dc:creator>Thomas Steel</dc:creator>
  <cp:lastModifiedBy>Thomas Steel</cp:lastModifiedBy>
  <cp:revision>93</cp:revision>
  <dcterms:created xsi:type="dcterms:W3CDTF">2019-10-07T10:07:15Z</dcterms:created>
  <dcterms:modified xsi:type="dcterms:W3CDTF">2019-10-08T06:33:04Z</dcterms:modified>
</cp:coreProperties>
</file>