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4758987" cy="1033303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37640" y="412200"/>
            <a:ext cx="13282560" cy="1725120"/>
          </a:xfrm>
          <a:prstGeom prst="rect">
            <a:avLst/>
          </a:prstGeom>
        </p:spPr>
        <p:txBody>
          <a:bodyPr lIns="0" rIns="0" tIns="0" bIns="0" anchor="ctr">
            <a:noAutofit/>
          </a:bodyPr>
          <a:p>
            <a:pPr algn="ctr"/>
            <a:endParaRPr b="0" lang="en-AU" sz="4400" spc="-1" strike="noStrike">
              <a:latin typeface="Arial"/>
            </a:endParaRPr>
          </a:p>
        </p:txBody>
      </p:sp>
      <p:sp>
        <p:nvSpPr>
          <p:cNvPr id="25" name="PlaceHolder 2"/>
          <p:cNvSpPr>
            <a:spLocks noGrp="1"/>
          </p:cNvSpPr>
          <p:nvPr>
            <p:ph type="body"/>
          </p:nvPr>
        </p:nvSpPr>
        <p:spPr>
          <a:xfrm>
            <a:off x="737640" y="2417760"/>
            <a:ext cx="13282560" cy="2858400"/>
          </a:xfrm>
          <a:prstGeom prst="rect">
            <a:avLst/>
          </a:prstGeom>
        </p:spPr>
        <p:txBody>
          <a:bodyPr lIns="0" rIns="0" tIns="0" bIns="0">
            <a:normAutofit/>
          </a:bodyPr>
          <a:p>
            <a:endParaRPr b="0" lang="en-AU" sz="3200" spc="-1" strike="noStrike">
              <a:latin typeface="Arial"/>
            </a:endParaRPr>
          </a:p>
        </p:txBody>
      </p:sp>
      <p:sp>
        <p:nvSpPr>
          <p:cNvPr id="26" name="PlaceHolder 3"/>
          <p:cNvSpPr>
            <a:spLocks noGrp="1"/>
          </p:cNvSpPr>
          <p:nvPr>
            <p:ph type="body"/>
          </p:nvPr>
        </p:nvSpPr>
        <p:spPr>
          <a:xfrm>
            <a:off x="737640" y="5547960"/>
            <a:ext cx="13282560" cy="2858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37640" y="412200"/>
            <a:ext cx="13282560" cy="1725120"/>
          </a:xfrm>
          <a:prstGeom prst="rect">
            <a:avLst/>
          </a:prstGeom>
        </p:spPr>
        <p:txBody>
          <a:bodyPr lIns="0" rIns="0" tIns="0" bIns="0" anchor="ctr">
            <a:noAutofit/>
          </a:bodyPr>
          <a:p>
            <a:pPr algn="ctr"/>
            <a:endParaRPr b="0" lang="en-AU" sz="4400" spc="-1" strike="noStrike">
              <a:latin typeface="Arial"/>
            </a:endParaRPr>
          </a:p>
        </p:txBody>
      </p:sp>
      <p:sp>
        <p:nvSpPr>
          <p:cNvPr id="28" name="PlaceHolder 2"/>
          <p:cNvSpPr>
            <a:spLocks noGrp="1"/>
          </p:cNvSpPr>
          <p:nvPr>
            <p:ph type="body"/>
          </p:nvPr>
        </p:nvSpPr>
        <p:spPr>
          <a:xfrm>
            <a:off x="737640" y="2417760"/>
            <a:ext cx="6481800" cy="2858400"/>
          </a:xfrm>
          <a:prstGeom prst="rect">
            <a:avLst/>
          </a:prstGeom>
        </p:spPr>
        <p:txBody>
          <a:bodyPr lIns="0" rIns="0" tIns="0" bIns="0">
            <a:normAutofit/>
          </a:bodyPr>
          <a:p>
            <a:endParaRPr b="0" lang="en-AU" sz="3200" spc="-1" strike="noStrike">
              <a:latin typeface="Arial"/>
            </a:endParaRPr>
          </a:p>
        </p:txBody>
      </p:sp>
      <p:sp>
        <p:nvSpPr>
          <p:cNvPr id="29" name="PlaceHolder 3"/>
          <p:cNvSpPr>
            <a:spLocks noGrp="1"/>
          </p:cNvSpPr>
          <p:nvPr>
            <p:ph type="body"/>
          </p:nvPr>
        </p:nvSpPr>
        <p:spPr>
          <a:xfrm>
            <a:off x="7543800" y="2417760"/>
            <a:ext cx="6481800" cy="2858400"/>
          </a:xfrm>
          <a:prstGeom prst="rect">
            <a:avLst/>
          </a:prstGeom>
        </p:spPr>
        <p:txBody>
          <a:bodyPr lIns="0" rIns="0" tIns="0" bIns="0">
            <a:normAutofit/>
          </a:bodyPr>
          <a:p>
            <a:endParaRPr b="0" lang="en-AU" sz="3200" spc="-1" strike="noStrike">
              <a:latin typeface="Arial"/>
            </a:endParaRPr>
          </a:p>
        </p:txBody>
      </p:sp>
      <p:sp>
        <p:nvSpPr>
          <p:cNvPr id="30" name="PlaceHolder 4"/>
          <p:cNvSpPr>
            <a:spLocks noGrp="1"/>
          </p:cNvSpPr>
          <p:nvPr>
            <p:ph type="body"/>
          </p:nvPr>
        </p:nvSpPr>
        <p:spPr>
          <a:xfrm>
            <a:off x="737640" y="5547960"/>
            <a:ext cx="6481800" cy="2858400"/>
          </a:xfrm>
          <a:prstGeom prst="rect">
            <a:avLst/>
          </a:prstGeom>
        </p:spPr>
        <p:txBody>
          <a:bodyPr lIns="0" rIns="0" tIns="0" bIns="0">
            <a:normAutofit/>
          </a:bodyPr>
          <a:p>
            <a:endParaRPr b="0" lang="en-AU" sz="3200" spc="-1" strike="noStrike">
              <a:latin typeface="Arial"/>
            </a:endParaRPr>
          </a:p>
        </p:txBody>
      </p:sp>
      <p:sp>
        <p:nvSpPr>
          <p:cNvPr id="31" name="PlaceHolder 5"/>
          <p:cNvSpPr>
            <a:spLocks noGrp="1"/>
          </p:cNvSpPr>
          <p:nvPr>
            <p:ph type="body"/>
          </p:nvPr>
        </p:nvSpPr>
        <p:spPr>
          <a:xfrm>
            <a:off x="7543800" y="5547960"/>
            <a:ext cx="6481800" cy="2858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37640" y="412200"/>
            <a:ext cx="13282560" cy="1725120"/>
          </a:xfrm>
          <a:prstGeom prst="rect">
            <a:avLst/>
          </a:prstGeom>
        </p:spPr>
        <p:txBody>
          <a:bodyPr lIns="0" rIns="0" tIns="0" bIns="0" anchor="ctr">
            <a:noAutofit/>
          </a:bodyPr>
          <a:p>
            <a:pPr algn="ctr"/>
            <a:endParaRPr b="0" lang="en-AU" sz="4400" spc="-1" strike="noStrike">
              <a:latin typeface="Arial"/>
            </a:endParaRPr>
          </a:p>
        </p:txBody>
      </p:sp>
      <p:sp>
        <p:nvSpPr>
          <p:cNvPr id="33" name="PlaceHolder 2"/>
          <p:cNvSpPr>
            <a:spLocks noGrp="1"/>
          </p:cNvSpPr>
          <p:nvPr>
            <p:ph type="body"/>
          </p:nvPr>
        </p:nvSpPr>
        <p:spPr>
          <a:xfrm>
            <a:off x="737640" y="2417760"/>
            <a:ext cx="4276800" cy="2858400"/>
          </a:xfrm>
          <a:prstGeom prst="rect">
            <a:avLst/>
          </a:prstGeom>
        </p:spPr>
        <p:txBody>
          <a:bodyPr lIns="0" rIns="0" tIns="0" bIns="0">
            <a:normAutofit/>
          </a:bodyPr>
          <a:p>
            <a:endParaRPr b="0" lang="en-AU" sz="3200" spc="-1" strike="noStrike">
              <a:latin typeface="Arial"/>
            </a:endParaRPr>
          </a:p>
        </p:txBody>
      </p:sp>
      <p:sp>
        <p:nvSpPr>
          <p:cNvPr id="34" name="PlaceHolder 3"/>
          <p:cNvSpPr>
            <a:spLocks noGrp="1"/>
          </p:cNvSpPr>
          <p:nvPr>
            <p:ph type="body"/>
          </p:nvPr>
        </p:nvSpPr>
        <p:spPr>
          <a:xfrm>
            <a:off x="5228640" y="2417760"/>
            <a:ext cx="4276800" cy="2858400"/>
          </a:xfrm>
          <a:prstGeom prst="rect">
            <a:avLst/>
          </a:prstGeom>
        </p:spPr>
        <p:txBody>
          <a:bodyPr lIns="0" rIns="0" tIns="0" bIns="0">
            <a:normAutofit/>
          </a:bodyPr>
          <a:p>
            <a:endParaRPr b="0" lang="en-AU" sz="3200" spc="-1" strike="noStrike">
              <a:latin typeface="Arial"/>
            </a:endParaRPr>
          </a:p>
        </p:txBody>
      </p:sp>
      <p:sp>
        <p:nvSpPr>
          <p:cNvPr id="35" name="PlaceHolder 4"/>
          <p:cNvSpPr>
            <a:spLocks noGrp="1"/>
          </p:cNvSpPr>
          <p:nvPr>
            <p:ph type="body"/>
          </p:nvPr>
        </p:nvSpPr>
        <p:spPr>
          <a:xfrm>
            <a:off x="9719640" y="2417760"/>
            <a:ext cx="4276800" cy="2858400"/>
          </a:xfrm>
          <a:prstGeom prst="rect">
            <a:avLst/>
          </a:prstGeom>
        </p:spPr>
        <p:txBody>
          <a:bodyPr lIns="0" rIns="0" tIns="0" bIns="0">
            <a:normAutofit/>
          </a:bodyPr>
          <a:p>
            <a:endParaRPr b="0" lang="en-AU" sz="3200" spc="-1" strike="noStrike">
              <a:latin typeface="Arial"/>
            </a:endParaRPr>
          </a:p>
        </p:txBody>
      </p:sp>
      <p:sp>
        <p:nvSpPr>
          <p:cNvPr id="36" name="PlaceHolder 5"/>
          <p:cNvSpPr>
            <a:spLocks noGrp="1"/>
          </p:cNvSpPr>
          <p:nvPr>
            <p:ph type="body"/>
          </p:nvPr>
        </p:nvSpPr>
        <p:spPr>
          <a:xfrm>
            <a:off x="737640" y="5547960"/>
            <a:ext cx="4276800" cy="2858400"/>
          </a:xfrm>
          <a:prstGeom prst="rect">
            <a:avLst/>
          </a:prstGeom>
        </p:spPr>
        <p:txBody>
          <a:bodyPr lIns="0" rIns="0" tIns="0" bIns="0">
            <a:normAutofit/>
          </a:bodyPr>
          <a:p>
            <a:endParaRPr b="0" lang="en-AU" sz="3200" spc="-1" strike="noStrike">
              <a:latin typeface="Arial"/>
            </a:endParaRPr>
          </a:p>
        </p:txBody>
      </p:sp>
      <p:sp>
        <p:nvSpPr>
          <p:cNvPr id="37" name="PlaceHolder 6"/>
          <p:cNvSpPr>
            <a:spLocks noGrp="1"/>
          </p:cNvSpPr>
          <p:nvPr>
            <p:ph type="body"/>
          </p:nvPr>
        </p:nvSpPr>
        <p:spPr>
          <a:xfrm>
            <a:off x="5228640" y="5547960"/>
            <a:ext cx="4276800" cy="2858400"/>
          </a:xfrm>
          <a:prstGeom prst="rect">
            <a:avLst/>
          </a:prstGeom>
        </p:spPr>
        <p:txBody>
          <a:bodyPr lIns="0" rIns="0" tIns="0" bIns="0">
            <a:normAutofit/>
          </a:bodyPr>
          <a:p>
            <a:endParaRPr b="0" lang="en-AU" sz="3200" spc="-1" strike="noStrike">
              <a:latin typeface="Arial"/>
            </a:endParaRPr>
          </a:p>
        </p:txBody>
      </p:sp>
      <p:sp>
        <p:nvSpPr>
          <p:cNvPr id="38" name="PlaceHolder 7"/>
          <p:cNvSpPr>
            <a:spLocks noGrp="1"/>
          </p:cNvSpPr>
          <p:nvPr>
            <p:ph type="body"/>
          </p:nvPr>
        </p:nvSpPr>
        <p:spPr>
          <a:xfrm>
            <a:off x="9719640" y="5547960"/>
            <a:ext cx="4276800" cy="2858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737640" y="412200"/>
            <a:ext cx="13282560" cy="1725120"/>
          </a:xfrm>
          <a:prstGeom prst="rect">
            <a:avLst/>
          </a:prstGeom>
        </p:spPr>
        <p:txBody>
          <a:bodyPr lIns="0" rIns="0" tIns="0" bIns="0" anchor="ctr">
            <a:noAutofit/>
          </a:bodyPr>
          <a:p>
            <a:pPr algn="ctr"/>
            <a:endParaRPr b="0" lang="en-AU" sz="4400" spc="-1" strike="noStrike">
              <a:latin typeface="Arial"/>
            </a:endParaRPr>
          </a:p>
        </p:txBody>
      </p:sp>
      <p:sp>
        <p:nvSpPr>
          <p:cNvPr id="4" name="PlaceHolder 2"/>
          <p:cNvSpPr>
            <a:spLocks noGrp="1"/>
          </p:cNvSpPr>
          <p:nvPr>
            <p:ph type="subTitle"/>
          </p:nvPr>
        </p:nvSpPr>
        <p:spPr>
          <a:xfrm>
            <a:off x="737640" y="2417760"/>
            <a:ext cx="13282560" cy="599256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737640" y="412200"/>
            <a:ext cx="13282560" cy="1725120"/>
          </a:xfrm>
          <a:prstGeom prst="rect">
            <a:avLst/>
          </a:prstGeom>
        </p:spPr>
        <p:txBody>
          <a:bodyPr lIns="0" rIns="0" tIns="0" bIns="0" anchor="ctr">
            <a:noAutofit/>
          </a:bodyPr>
          <a:p>
            <a:pPr algn="ctr"/>
            <a:endParaRPr b="0" lang="en-AU" sz="4400" spc="-1" strike="noStrike">
              <a:latin typeface="Arial"/>
            </a:endParaRPr>
          </a:p>
        </p:txBody>
      </p:sp>
      <p:sp>
        <p:nvSpPr>
          <p:cNvPr id="6" name="PlaceHolder 2"/>
          <p:cNvSpPr>
            <a:spLocks noGrp="1"/>
          </p:cNvSpPr>
          <p:nvPr>
            <p:ph type="body"/>
          </p:nvPr>
        </p:nvSpPr>
        <p:spPr>
          <a:xfrm>
            <a:off x="737640" y="2417760"/>
            <a:ext cx="13282560" cy="599256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37640" y="412200"/>
            <a:ext cx="13282560" cy="1725120"/>
          </a:xfrm>
          <a:prstGeom prst="rect">
            <a:avLst/>
          </a:prstGeom>
        </p:spPr>
        <p:txBody>
          <a:bodyPr lIns="0" rIns="0" tIns="0" bIns="0" anchor="ctr">
            <a:noAutofit/>
          </a:bodyPr>
          <a:p>
            <a:pPr algn="ctr"/>
            <a:endParaRPr b="0" lang="en-AU" sz="4400" spc="-1" strike="noStrike">
              <a:latin typeface="Arial"/>
            </a:endParaRPr>
          </a:p>
        </p:txBody>
      </p:sp>
      <p:sp>
        <p:nvSpPr>
          <p:cNvPr id="8" name="PlaceHolder 2"/>
          <p:cNvSpPr>
            <a:spLocks noGrp="1"/>
          </p:cNvSpPr>
          <p:nvPr>
            <p:ph type="body"/>
          </p:nvPr>
        </p:nvSpPr>
        <p:spPr>
          <a:xfrm>
            <a:off x="737640" y="2417760"/>
            <a:ext cx="6481800" cy="5992560"/>
          </a:xfrm>
          <a:prstGeom prst="rect">
            <a:avLst/>
          </a:prstGeom>
        </p:spPr>
        <p:txBody>
          <a:bodyPr lIns="0" rIns="0" tIns="0" bIns="0">
            <a:normAutofit/>
          </a:bodyPr>
          <a:p>
            <a:endParaRPr b="0" lang="en-AU" sz="3200" spc="-1" strike="noStrike">
              <a:latin typeface="Arial"/>
            </a:endParaRPr>
          </a:p>
        </p:txBody>
      </p:sp>
      <p:sp>
        <p:nvSpPr>
          <p:cNvPr id="9" name="PlaceHolder 3"/>
          <p:cNvSpPr>
            <a:spLocks noGrp="1"/>
          </p:cNvSpPr>
          <p:nvPr>
            <p:ph type="body"/>
          </p:nvPr>
        </p:nvSpPr>
        <p:spPr>
          <a:xfrm>
            <a:off x="7543800" y="2417760"/>
            <a:ext cx="6481800" cy="5992560"/>
          </a:xfrm>
          <a:prstGeom prst="rect">
            <a:avLst/>
          </a:prstGeom>
        </p:spPr>
        <p:txBody>
          <a:bodyPr lIns="0" rIns="0" tIns="0" bIns="0">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737640" y="412200"/>
            <a:ext cx="13282560" cy="172512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737640" y="412200"/>
            <a:ext cx="13282560" cy="799776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37640" y="412200"/>
            <a:ext cx="13282560" cy="1725120"/>
          </a:xfrm>
          <a:prstGeom prst="rect">
            <a:avLst/>
          </a:prstGeom>
        </p:spPr>
        <p:txBody>
          <a:bodyPr lIns="0" rIns="0" tIns="0" bIns="0" anchor="ctr">
            <a:noAutofit/>
          </a:bodyPr>
          <a:p>
            <a:pPr algn="ctr"/>
            <a:endParaRPr b="0" lang="en-AU" sz="4400" spc="-1" strike="noStrike">
              <a:latin typeface="Arial"/>
            </a:endParaRPr>
          </a:p>
        </p:txBody>
      </p:sp>
      <p:sp>
        <p:nvSpPr>
          <p:cNvPr id="13" name="PlaceHolder 2"/>
          <p:cNvSpPr>
            <a:spLocks noGrp="1"/>
          </p:cNvSpPr>
          <p:nvPr>
            <p:ph type="body"/>
          </p:nvPr>
        </p:nvSpPr>
        <p:spPr>
          <a:xfrm>
            <a:off x="737640" y="2417760"/>
            <a:ext cx="6481800" cy="2858400"/>
          </a:xfrm>
          <a:prstGeom prst="rect">
            <a:avLst/>
          </a:prstGeom>
        </p:spPr>
        <p:txBody>
          <a:bodyPr lIns="0" rIns="0" tIns="0" bIns="0">
            <a:normAutofit/>
          </a:bodyPr>
          <a:p>
            <a:endParaRPr b="0" lang="en-AU" sz="3200" spc="-1" strike="noStrike">
              <a:latin typeface="Arial"/>
            </a:endParaRPr>
          </a:p>
        </p:txBody>
      </p:sp>
      <p:sp>
        <p:nvSpPr>
          <p:cNvPr id="14" name="PlaceHolder 3"/>
          <p:cNvSpPr>
            <a:spLocks noGrp="1"/>
          </p:cNvSpPr>
          <p:nvPr>
            <p:ph type="body"/>
          </p:nvPr>
        </p:nvSpPr>
        <p:spPr>
          <a:xfrm>
            <a:off x="7543800" y="2417760"/>
            <a:ext cx="6481800" cy="5992560"/>
          </a:xfrm>
          <a:prstGeom prst="rect">
            <a:avLst/>
          </a:prstGeom>
        </p:spPr>
        <p:txBody>
          <a:bodyPr lIns="0" rIns="0" tIns="0" bIns="0">
            <a:normAutofit/>
          </a:bodyPr>
          <a:p>
            <a:endParaRPr b="0" lang="en-AU" sz="3200" spc="-1" strike="noStrike">
              <a:latin typeface="Arial"/>
            </a:endParaRPr>
          </a:p>
        </p:txBody>
      </p:sp>
      <p:sp>
        <p:nvSpPr>
          <p:cNvPr id="15" name="PlaceHolder 4"/>
          <p:cNvSpPr>
            <a:spLocks noGrp="1"/>
          </p:cNvSpPr>
          <p:nvPr>
            <p:ph type="body"/>
          </p:nvPr>
        </p:nvSpPr>
        <p:spPr>
          <a:xfrm>
            <a:off x="737640" y="5547960"/>
            <a:ext cx="6481800" cy="2858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37640" y="412200"/>
            <a:ext cx="13282560" cy="1725120"/>
          </a:xfrm>
          <a:prstGeom prst="rect">
            <a:avLst/>
          </a:prstGeom>
        </p:spPr>
        <p:txBody>
          <a:bodyPr lIns="0" rIns="0" tIns="0" bIns="0" anchor="ctr">
            <a:noAutofit/>
          </a:bodyPr>
          <a:p>
            <a:pPr algn="ctr"/>
            <a:endParaRPr b="0" lang="en-AU" sz="4400" spc="-1" strike="noStrike">
              <a:latin typeface="Arial"/>
            </a:endParaRPr>
          </a:p>
        </p:txBody>
      </p:sp>
      <p:sp>
        <p:nvSpPr>
          <p:cNvPr id="17" name="PlaceHolder 2"/>
          <p:cNvSpPr>
            <a:spLocks noGrp="1"/>
          </p:cNvSpPr>
          <p:nvPr>
            <p:ph type="body"/>
          </p:nvPr>
        </p:nvSpPr>
        <p:spPr>
          <a:xfrm>
            <a:off x="737640" y="2417760"/>
            <a:ext cx="6481800" cy="5992560"/>
          </a:xfrm>
          <a:prstGeom prst="rect">
            <a:avLst/>
          </a:prstGeom>
        </p:spPr>
        <p:txBody>
          <a:bodyPr lIns="0" rIns="0" tIns="0" bIns="0">
            <a:normAutofit/>
          </a:bodyPr>
          <a:p>
            <a:endParaRPr b="0" lang="en-AU" sz="3200" spc="-1" strike="noStrike">
              <a:latin typeface="Arial"/>
            </a:endParaRPr>
          </a:p>
        </p:txBody>
      </p:sp>
      <p:sp>
        <p:nvSpPr>
          <p:cNvPr id="18" name="PlaceHolder 3"/>
          <p:cNvSpPr>
            <a:spLocks noGrp="1"/>
          </p:cNvSpPr>
          <p:nvPr>
            <p:ph type="body"/>
          </p:nvPr>
        </p:nvSpPr>
        <p:spPr>
          <a:xfrm>
            <a:off x="7543800" y="2417760"/>
            <a:ext cx="6481800" cy="2858400"/>
          </a:xfrm>
          <a:prstGeom prst="rect">
            <a:avLst/>
          </a:prstGeom>
        </p:spPr>
        <p:txBody>
          <a:bodyPr lIns="0" rIns="0" tIns="0" bIns="0">
            <a:normAutofit/>
          </a:bodyPr>
          <a:p>
            <a:endParaRPr b="0" lang="en-AU" sz="3200" spc="-1" strike="noStrike">
              <a:latin typeface="Arial"/>
            </a:endParaRPr>
          </a:p>
        </p:txBody>
      </p:sp>
      <p:sp>
        <p:nvSpPr>
          <p:cNvPr id="19" name="PlaceHolder 4"/>
          <p:cNvSpPr>
            <a:spLocks noGrp="1"/>
          </p:cNvSpPr>
          <p:nvPr>
            <p:ph type="body"/>
          </p:nvPr>
        </p:nvSpPr>
        <p:spPr>
          <a:xfrm>
            <a:off x="7543800" y="5547960"/>
            <a:ext cx="6481800" cy="2858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37640" y="412200"/>
            <a:ext cx="13282560" cy="1725120"/>
          </a:xfrm>
          <a:prstGeom prst="rect">
            <a:avLst/>
          </a:prstGeom>
        </p:spPr>
        <p:txBody>
          <a:bodyPr lIns="0" rIns="0" tIns="0" bIns="0" anchor="ctr">
            <a:noAutofit/>
          </a:bodyPr>
          <a:p>
            <a:pPr algn="ctr"/>
            <a:endParaRPr b="0" lang="en-AU" sz="4400" spc="-1" strike="noStrike">
              <a:latin typeface="Arial"/>
            </a:endParaRPr>
          </a:p>
        </p:txBody>
      </p:sp>
      <p:sp>
        <p:nvSpPr>
          <p:cNvPr id="21" name="PlaceHolder 2"/>
          <p:cNvSpPr>
            <a:spLocks noGrp="1"/>
          </p:cNvSpPr>
          <p:nvPr>
            <p:ph type="body"/>
          </p:nvPr>
        </p:nvSpPr>
        <p:spPr>
          <a:xfrm>
            <a:off x="737640" y="2417760"/>
            <a:ext cx="6481800" cy="2858400"/>
          </a:xfrm>
          <a:prstGeom prst="rect">
            <a:avLst/>
          </a:prstGeom>
        </p:spPr>
        <p:txBody>
          <a:bodyPr lIns="0" rIns="0" tIns="0" bIns="0">
            <a:normAutofit/>
          </a:bodyPr>
          <a:p>
            <a:endParaRPr b="0" lang="en-AU" sz="3200" spc="-1" strike="noStrike">
              <a:latin typeface="Arial"/>
            </a:endParaRPr>
          </a:p>
        </p:txBody>
      </p:sp>
      <p:sp>
        <p:nvSpPr>
          <p:cNvPr id="22" name="PlaceHolder 3"/>
          <p:cNvSpPr>
            <a:spLocks noGrp="1"/>
          </p:cNvSpPr>
          <p:nvPr>
            <p:ph type="body"/>
          </p:nvPr>
        </p:nvSpPr>
        <p:spPr>
          <a:xfrm>
            <a:off x="7543800" y="2417760"/>
            <a:ext cx="6481800" cy="2858400"/>
          </a:xfrm>
          <a:prstGeom prst="rect">
            <a:avLst/>
          </a:prstGeom>
        </p:spPr>
        <p:txBody>
          <a:bodyPr lIns="0" rIns="0" tIns="0" bIns="0">
            <a:normAutofit/>
          </a:bodyPr>
          <a:p>
            <a:endParaRPr b="0" lang="en-AU" sz="3200" spc="-1" strike="noStrike">
              <a:latin typeface="Arial"/>
            </a:endParaRPr>
          </a:p>
        </p:txBody>
      </p:sp>
      <p:sp>
        <p:nvSpPr>
          <p:cNvPr id="23" name="PlaceHolder 4"/>
          <p:cNvSpPr>
            <a:spLocks noGrp="1"/>
          </p:cNvSpPr>
          <p:nvPr>
            <p:ph type="body"/>
          </p:nvPr>
        </p:nvSpPr>
        <p:spPr>
          <a:xfrm>
            <a:off x="737640" y="5547960"/>
            <a:ext cx="13282560" cy="285840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possibleposters.png"/>
          <p:cNvPicPr/>
          <p:nvPr/>
        </p:nvPicPr>
        <p:blipFill>
          <a:blip r:embed="rId2"/>
          <a:stretch/>
        </p:blipFill>
        <p:spPr>
          <a:xfrm>
            <a:off x="0" y="12600"/>
            <a:ext cx="14759280" cy="10333080"/>
          </a:xfrm>
          <a:prstGeom prst="rect">
            <a:avLst/>
          </a:prstGeom>
          <a:ln>
            <a:noFill/>
          </a:ln>
        </p:spPr>
      </p:pic>
      <p:sp>
        <p:nvSpPr>
          <p:cNvPr id="1" name="Line 1"/>
          <p:cNvSpPr/>
          <p:nvPr/>
        </p:nvSpPr>
        <p:spPr>
          <a:xfrm>
            <a:off x="0" y="47520"/>
            <a:ext cx="14772960" cy="1440"/>
          </a:xfrm>
          <a:prstGeom prst="line">
            <a:avLst/>
          </a:prstGeom>
          <a:ln w="19080">
            <a:solidFill>
              <a:schemeClr val="accent1"/>
            </a:solidFill>
            <a:round/>
          </a:ln>
        </p:spPr>
        <p:style>
          <a:lnRef idx="2">
            <a:schemeClr val="accent1"/>
          </a:lnRef>
          <a:fillRef idx="0">
            <a:schemeClr val="accent1"/>
          </a:fillRef>
          <a:effectRef idx="1">
            <a:schemeClr val="accent1"/>
          </a:effectRef>
          <a:fontRef idx="minor"/>
        </p:style>
      </p:sp>
      <p:sp>
        <p:nvSpPr>
          <p:cNvPr id="2" name="Line 2"/>
          <p:cNvSpPr/>
          <p:nvPr/>
        </p:nvSpPr>
        <p:spPr>
          <a:xfrm>
            <a:off x="0" y="1109520"/>
            <a:ext cx="14772960" cy="1440"/>
          </a:xfrm>
          <a:prstGeom prst="line">
            <a:avLst/>
          </a:prstGeom>
          <a:ln w="19080">
            <a:solidFill>
              <a:schemeClr val="accent1"/>
            </a:solidFill>
            <a:round/>
          </a:ln>
        </p:spPr>
        <p:style>
          <a:lnRef idx="2">
            <a:schemeClr val="accent1"/>
          </a:lnRef>
          <a:fillRef idx="0">
            <a:schemeClr val="accent1"/>
          </a:fillRef>
          <a:effectRef idx="1">
            <a:schemeClr val="accent1"/>
          </a:effectRef>
          <a:fontRef idx="minor"/>
        </p:style>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291240" y="1270080"/>
            <a:ext cx="3497400" cy="7655040"/>
          </a:xfrm>
          <a:prstGeom prst="rect">
            <a:avLst/>
          </a:prstGeom>
          <a:noFill/>
          <a:ln w="9360">
            <a:noFill/>
          </a:ln>
        </p:spPr>
        <p:style>
          <a:lnRef idx="0"/>
          <a:fillRef idx="0"/>
          <a:effectRef idx="0"/>
          <a:fontRef idx="minor"/>
        </p:style>
        <p:txBody>
          <a:bodyPr lIns="143280" rIns="143280" tIns="71640" bIns="71640">
            <a:noAutofit/>
          </a:bodyPr>
          <a:p>
            <a:pPr algn="just">
              <a:lnSpc>
                <a:spcPct val="100000"/>
              </a:lnSpc>
              <a:spcBef>
                <a:spcPts val="360"/>
              </a:spcBef>
            </a:pPr>
            <a:r>
              <a:rPr b="0" lang="en-US" sz="1800" spc="-1" strike="noStrike">
                <a:solidFill>
                  <a:srgbClr val="000000"/>
                </a:solidFill>
                <a:latin typeface="Bodoni MT"/>
                <a:ea typeface="Geneva"/>
              </a:rPr>
              <a:t>OVERVIEW</a:t>
            </a:r>
            <a:endParaRPr b="0" lang="en-AU" sz="1800" spc="-1" strike="noStrike">
              <a:latin typeface="Arial"/>
            </a:endParaRPr>
          </a:p>
          <a:p>
            <a:pPr algn="just">
              <a:lnSpc>
                <a:spcPct val="100000"/>
              </a:lnSpc>
            </a:pPr>
            <a:r>
              <a:rPr b="0" lang="en-US" sz="1400" spc="-1" strike="noStrike">
                <a:solidFill>
                  <a:srgbClr val="000000"/>
                </a:solidFill>
                <a:latin typeface="Helvetica Neue Bold"/>
                <a:ea typeface="Geneva"/>
              </a:rPr>
              <a:t>RISC-V</a:t>
            </a:r>
            <a:endParaRPr b="0" lang="en-AU" sz="1400" spc="-1" strike="noStrike">
              <a:latin typeface="Arial"/>
            </a:endParaRPr>
          </a:p>
          <a:p>
            <a:pPr algn="just">
              <a:lnSpc>
                <a:spcPct val="100000"/>
              </a:lnSpc>
            </a:pPr>
            <a:r>
              <a:rPr b="0" lang="en-AU" sz="1200" spc="-1" strike="noStrike">
                <a:solidFill>
                  <a:srgbClr val="000000"/>
                </a:solidFill>
                <a:latin typeface="Helvetica Neue"/>
                <a:ea typeface="DejaVu Sans"/>
              </a:rPr>
              <a:t>RISC-V is an open source ISA that is modular. It has a base instruction set to handle integer addition,subtraction and bitwise operations as well as standard branching, loading and storing operations. Other instruction sets handle multiplications, floating points, control status registers and more. </a:t>
            </a:r>
            <a:endParaRPr b="0" lang="en-AU" sz="1200" spc="-1" strike="noStrike">
              <a:latin typeface="Arial"/>
            </a:endParaRPr>
          </a:p>
          <a:p>
            <a:pPr algn="just">
              <a:lnSpc>
                <a:spcPct val="100000"/>
              </a:lnSpc>
              <a:spcBef>
                <a:spcPts val="320"/>
              </a:spcBef>
            </a:pPr>
            <a:endParaRPr b="0" lang="en-AU" sz="1200" spc="-1" strike="noStrike">
              <a:latin typeface="Arial"/>
            </a:endParaRPr>
          </a:p>
          <a:p>
            <a:pPr algn="just">
              <a:lnSpc>
                <a:spcPct val="100000"/>
              </a:lnSpc>
              <a:spcBef>
                <a:spcPts val="320"/>
              </a:spcBef>
            </a:pPr>
            <a:r>
              <a:rPr b="0" lang="en-US" sz="1400" spc="-1" strike="noStrike">
                <a:solidFill>
                  <a:srgbClr val="000000"/>
                </a:solidFill>
                <a:latin typeface="Helvetica Neue Bold"/>
                <a:ea typeface="Geneva"/>
              </a:rPr>
              <a:t>Dark Silicon</a:t>
            </a:r>
            <a:endParaRPr b="0" lang="en-AU" sz="1400" spc="-1" strike="noStrike">
              <a:latin typeface="Arial"/>
            </a:endParaRPr>
          </a:p>
          <a:p>
            <a:pPr algn="just">
              <a:lnSpc>
                <a:spcPct val="100000"/>
              </a:lnSpc>
              <a:spcBef>
                <a:spcPts val="320"/>
              </a:spcBef>
            </a:pPr>
            <a:r>
              <a:rPr b="0" lang="en-US" sz="1200" spc="-1" strike="noStrike">
                <a:solidFill>
                  <a:srgbClr val="000000"/>
                </a:solidFill>
                <a:latin typeface="Helvetica Neue"/>
                <a:ea typeface="Geneva"/>
              </a:rPr>
              <a:t>As transistor size goes below 32nm, the previously linear relationships between die size and power density becomes an exponential relationship. This power density results in heat generation which exceeds our capacity to cool chips.</a:t>
            </a:r>
            <a:endParaRPr b="0" lang="en-AU" sz="1200" spc="-1" strike="noStrike">
              <a:latin typeface="Arial"/>
            </a:endParaRPr>
          </a:p>
          <a:p>
            <a:pPr algn="just">
              <a:lnSpc>
                <a:spcPct val="100000"/>
              </a:lnSpc>
              <a:spcBef>
                <a:spcPts val="320"/>
              </a:spcBef>
            </a:pPr>
            <a:endParaRPr b="0" lang="en-AU" sz="1200" spc="-1" strike="noStrike">
              <a:latin typeface="Arial"/>
            </a:endParaRPr>
          </a:p>
          <a:p>
            <a:pPr algn="just">
              <a:lnSpc>
                <a:spcPct val="100000"/>
              </a:lnSpc>
              <a:spcBef>
                <a:spcPts val="320"/>
              </a:spcBef>
            </a:pPr>
            <a:r>
              <a:rPr b="0" lang="en-US" sz="1400" spc="-1" strike="noStrike">
                <a:solidFill>
                  <a:srgbClr val="000000"/>
                </a:solidFill>
                <a:latin typeface="Helvetica Neue Bold"/>
                <a:ea typeface="Geneva"/>
              </a:rPr>
              <a:t>Methodology</a:t>
            </a:r>
            <a:endParaRPr b="0" lang="en-AU" sz="1400" spc="-1" strike="noStrike">
              <a:latin typeface="Arial"/>
            </a:endParaRPr>
          </a:p>
          <a:p>
            <a:pPr algn="just">
              <a:lnSpc>
                <a:spcPct val="100000"/>
              </a:lnSpc>
              <a:spcBef>
                <a:spcPts val="320"/>
              </a:spcBef>
            </a:pPr>
            <a:r>
              <a:rPr b="0" lang="en-US" sz="1200" spc="-1" strike="noStrike">
                <a:solidFill>
                  <a:srgbClr val="000000"/>
                </a:solidFill>
                <a:latin typeface="Helvetica Neue"/>
                <a:ea typeface="Geneva"/>
              </a:rPr>
              <a:t>The focus of this thesis is on methods which use dynamic frequency scaling or reduced frequency implementations, as well as implementations that use multicore design to manage heat spots on the chip.  </a:t>
            </a:r>
            <a:endParaRPr b="0" lang="en-AU" sz="1200" spc="-1" strike="noStrike">
              <a:latin typeface="Arial"/>
            </a:endParaRPr>
          </a:p>
          <a:p>
            <a:pPr algn="just">
              <a:lnSpc>
                <a:spcPct val="100000"/>
              </a:lnSpc>
              <a:spcBef>
                <a:spcPts val="320"/>
              </a:spcBef>
            </a:pPr>
            <a:endParaRPr b="0" lang="en-AU" sz="1200" spc="-1" strike="noStrike">
              <a:latin typeface="Arial"/>
            </a:endParaRPr>
          </a:p>
          <a:p>
            <a:pPr algn="just">
              <a:lnSpc>
                <a:spcPct val="100000"/>
              </a:lnSpc>
              <a:spcBef>
                <a:spcPts val="320"/>
              </a:spcBef>
            </a:pPr>
            <a:r>
              <a:rPr b="0" lang="en-US" sz="1400" spc="-1" strike="noStrike">
                <a:solidFill>
                  <a:srgbClr val="000000"/>
                </a:solidFill>
                <a:latin typeface="Helvetica Neue Bold"/>
                <a:ea typeface="Geneva"/>
              </a:rPr>
              <a:t>Results</a:t>
            </a:r>
            <a:endParaRPr b="0" lang="en-AU" sz="1400" spc="-1" strike="noStrike">
              <a:latin typeface="Arial"/>
            </a:endParaRPr>
          </a:p>
          <a:p>
            <a:pPr algn="just">
              <a:lnSpc>
                <a:spcPct val="100000"/>
              </a:lnSpc>
              <a:spcBef>
                <a:spcPts val="320"/>
              </a:spcBef>
            </a:pPr>
            <a:r>
              <a:rPr b="0" lang="en-US" sz="1200" spc="-1" strike="noStrike">
                <a:solidFill>
                  <a:srgbClr val="000000"/>
                </a:solidFill>
                <a:latin typeface="Helvetica Neue"/>
                <a:ea typeface="Geneva"/>
              </a:rPr>
              <a:t>Due to the COVID-19 outbreak, the complexity of implementing an OS onto a RISC-V CPU for testing, and the sparsity and unreliability of materials on the subject, the costs and benefits of the devised methods were unable to be determined.</a:t>
            </a:r>
            <a:endParaRPr b="0" lang="en-AU" sz="1200" spc="-1" strike="noStrike">
              <a:latin typeface="Arial"/>
            </a:endParaRPr>
          </a:p>
        </p:txBody>
      </p:sp>
      <p:sp>
        <p:nvSpPr>
          <p:cNvPr id="40" name="CustomShape 2"/>
          <p:cNvSpPr/>
          <p:nvPr/>
        </p:nvSpPr>
        <p:spPr>
          <a:xfrm>
            <a:off x="449280" y="-25560"/>
            <a:ext cx="14311440" cy="696960"/>
          </a:xfrm>
          <a:prstGeom prst="rect">
            <a:avLst/>
          </a:prstGeom>
          <a:noFill/>
          <a:ln>
            <a:noFill/>
          </a:ln>
        </p:spPr>
        <p:style>
          <a:lnRef idx="0"/>
          <a:fillRef idx="0"/>
          <a:effectRef idx="0"/>
          <a:fontRef idx="minor"/>
        </p:style>
        <p:txBody>
          <a:bodyPr lIns="143280" rIns="143280" tIns="71640" bIns="71640" anchor="ctr">
            <a:noAutofit/>
          </a:bodyPr>
          <a:p>
            <a:pPr algn="r">
              <a:lnSpc>
                <a:spcPct val="100000"/>
              </a:lnSpc>
            </a:pPr>
            <a:r>
              <a:rPr b="0" lang="en-US" sz="4800" spc="-1" strike="noStrike">
                <a:solidFill>
                  <a:srgbClr val="271d65"/>
                </a:solidFill>
                <a:latin typeface="Bodoni MT"/>
                <a:ea typeface="Geneva"/>
              </a:rPr>
              <a:t>Dark Silicon and Task Scheduling for RISC-V</a:t>
            </a:r>
            <a:endParaRPr b="0" lang="en-AU" sz="4800" spc="-1" strike="noStrike">
              <a:latin typeface="Arial"/>
            </a:endParaRPr>
          </a:p>
        </p:txBody>
      </p:sp>
      <p:sp>
        <p:nvSpPr>
          <p:cNvPr id="41" name="CustomShape 3"/>
          <p:cNvSpPr/>
          <p:nvPr/>
        </p:nvSpPr>
        <p:spPr>
          <a:xfrm>
            <a:off x="4403880" y="673200"/>
            <a:ext cx="10329840" cy="439920"/>
          </a:xfrm>
          <a:prstGeom prst="rect">
            <a:avLst/>
          </a:prstGeom>
          <a:noFill/>
          <a:ln>
            <a:noFill/>
          </a:ln>
        </p:spPr>
        <p:style>
          <a:lnRef idx="0"/>
          <a:fillRef idx="0"/>
          <a:effectRef idx="0"/>
          <a:fontRef idx="minor"/>
        </p:style>
        <p:txBody>
          <a:bodyPr lIns="143280" rIns="143280" tIns="0" bIns="71640">
            <a:noAutofit/>
          </a:bodyPr>
          <a:p>
            <a:pPr algn="r">
              <a:lnSpc>
                <a:spcPct val="100000"/>
              </a:lnSpc>
            </a:pPr>
            <a:r>
              <a:rPr b="0" lang="en-US" sz="2400" spc="-1" strike="noStrike">
                <a:solidFill>
                  <a:srgbClr val="271d65"/>
                </a:solidFill>
                <a:latin typeface="Helvetica Neue"/>
                <a:ea typeface="Geneva"/>
              </a:rPr>
              <a:t>Thomas Steel - Supervised by Matt D’Souza</a:t>
            </a:r>
            <a:endParaRPr b="0" lang="en-AU" sz="2400" spc="-1" strike="noStrike">
              <a:latin typeface="Arial"/>
            </a:endParaRPr>
          </a:p>
        </p:txBody>
      </p:sp>
      <p:sp>
        <p:nvSpPr>
          <p:cNvPr id="42" name="CustomShape 4"/>
          <p:cNvSpPr/>
          <p:nvPr/>
        </p:nvSpPr>
        <p:spPr>
          <a:xfrm>
            <a:off x="3789360" y="1270080"/>
            <a:ext cx="3498840" cy="7655040"/>
          </a:xfrm>
          <a:prstGeom prst="rect">
            <a:avLst/>
          </a:prstGeom>
          <a:noFill/>
          <a:ln w="9360">
            <a:noFill/>
          </a:ln>
        </p:spPr>
        <p:style>
          <a:lnRef idx="0"/>
          <a:fillRef idx="0"/>
          <a:effectRef idx="0"/>
          <a:fontRef idx="minor"/>
        </p:style>
        <p:txBody>
          <a:bodyPr lIns="143280" rIns="143280" tIns="71640" bIns="71640">
            <a:noAutofit/>
          </a:bodyPr>
          <a:p>
            <a:pPr algn="just">
              <a:lnSpc>
                <a:spcPct val="100000"/>
              </a:lnSpc>
              <a:spcBef>
                <a:spcPts val="360"/>
              </a:spcBef>
            </a:pPr>
            <a:r>
              <a:rPr b="0" lang="en-US" sz="1800" spc="-1" strike="noStrike">
                <a:solidFill>
                  <a:srgbClr val="000000"/>
                </a:solidFill>
                <a:latin typeface="Bodoni MT"/>
                <a:ea typeface="Geneva"/>
              </a:rPr>
              <a:t>CORE SWITCHING</a:t>
            </a:r>
            <a:endParaRPr b="0" lang="en-AU" sz="1800" spc="-1" strike="noStrike">
              <a:latin typeface="Arial"/>
            </a:endParaRPr>
          </a:p>
          <a:p>
            <a:pPr algn="just">
              <a:lnSpc>
                <a:spcPct val="100000"/>
              </a:lnSpc>
            </a:pPr>
            <a:r>
              <a:rPr b="0" lang="en-AU" sz="1400" spc="-1" strike="noStrike">
                <a:solidFill>
                  <a:srgbClr val="000000"/>
                </a:solidFill>
                <a:latin typeface="Helvetica Neue"/>
                <a:ea typeface="DejaVu Sans"/>
              </a:rPr>
              <a:t>Saving and loading variables to and from the stack while task scheduling reduces data throughput at the cost of additional instructions which generates heat in the system.</a:t>
            </a: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r>
              <a:rPr b="0" lang="en-AU" sz="1400" spc="-1" strike="noStrike">
                <a:solidFill>
                  <a:srgbClr val="000000"/>
                </a:solidFill>
                <a:latin typeface="Helvetica Neue"/>
                <a:ea typeface="DejaVu Sans"/>
              </a:rPr>
              <a:t>By scheduling a task for every core in a multi-core chip, a form of computational sprinting can be implemented where each core is sprinted and then run at a reduced frequency or paused until cooled down. Distributed memory can be held between the cores for shared memory purposes, with appropriate controls for race conditions.</a:t>
            </a: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r>
              <a:rPr b="0" lang="en-AU" sz="1200" spc="-1" strike="noStrike">
                <a:solidFill>
                  <a:srgbClr val="000000"/>
                </a:solidFill>
                <a:latin typeface="Helvetica Neue"/>
                <a:ea typeface="DejaVu Sans"/>
              </a:rPr>
              <a:t> </a:t>
            </a:r>
            <a:r>
              <a:rPr b="0" lang="en-AU" sz="1400" spc="-1" strike="noStrike">
                <a:solidFill>
                  <a:srgbClr val="000000"/>
                </a:solidFill>
                <a:latin typeface="Helvetica Neue"/>
                <a:ea typeface="DejaVu Sans"/>
              </a:rPr>
              <a:t> </a:t>
            </a: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endParaRPr b="0" lang="en-AU" sz="1400" spc="-1" strike="noStrike">
              <a:latin typeface="Arial"/>
            </a:endParaRPr>
          </a:p>
          <a:p>
            <a:pPr algn="just">
              <a:lnSpc>
                <a:spcPct val="100000"/>
              </a:lnSpc>
            </a:pPr>
            <a:r>
              <a:rPr b="0" lang="en-AU" sz="1200" spc="-1" strike="noStrike">
                <a:solidFill>
                  <a:srgbClr val="000000"/>
                </a:solidFill>
                <a:latin typeface="Helvetica Neue"/>
                <a:ea typeface="DejaVu Sans"/>
              </a:rPr>
              <a:t> </a:t>
            </a:r>
            <a:endParaRPr b="0" lang="en-AU" sz="1200" spc="-1" strike="noStrike">
              <a:latin typeface="Arial"/>
            </a:endParaRPr>
          </a:p>
          <a:p>
            <a:pPr algn="just">
              <a:lnSpc>
                <a:spcPct val="100000"/>
              </a:lnSpc>
              <a:spcBef>
                <a:spcPts val="320"/>
              </a:spcBef>
            </a:pPr>
            <a:endParaRPr b="0" lang="en-AU" sz="1200" spc="-1" strike="noStrike">
              <a:latin typeface="Arial"/>
            </a:endParaRPr>
          </a:p>
          <a:p>
            <a:pPr algn="just">
              <a:lnSpc>
                <a:spcPct val="100000"/>
              </a:lnSpc>
              <a:spcBef>
                <a:spcPts val="360"/>
              </a:spcBef>
            </a:pPr>
            <a:endParaRPr b="0" lang="en-AU" sz="1200" spc="-1" strike="noStrike">
              <a:latin typeface="Arial"/>
            </a:endParaRPr>
          </a:p>
          <a:p>
            <a:pPr algn="just">
              <a:lnSpc>
                <a:spcPct val="100000"/>
              </a:lnSpc>
              <a:spcBef>
                <a:spcPts val="320"/>
              </a:spcBef>
            </a:pPr>
            <a:endParaRPr b="0" lang="en-AU" sz="1200" spc="-1" strike="noStrike">
              <a:latin typeface="Arial"/>
            </a:endParaRPr>
          </a:p>
          <a:p>
            <a:pPr algn="just">
              <a:lnSpc>
                <a:spcPct val="100000"/>
              </a:lnSpc>
              <a:spcBef>
                <a:spcPts val="320"/>
              </a:spcBef>
            </a:pPr>
            <a:endParaRPr b="0" lang="en-AU" sz="1200" spc="-1" strike="noStrike">
              <a:latin typeface="Arial"/>
            </a:endParaRPr>
          </a:p>
          <a:p>
            <a:pPr algn="just">
              <a:lnSpc>
                <a:spcPct val="100000"/>
              </a:lnSpc>
              <a:spcBef>
                <a:spcPts val="281"/>
              </a:spcBef>
            </a:pPr>
            <a:endParaRPr b="0" lang="en-AU" sz="1200" spc="-1" strike="noStrike">
              <a:latin typeface="Arial"/>
            </a:endParaRPr>
          </a:p>
        </p:txBody>
      </p:sp>
      <p:sp>
        <p:nvSpPr>
          <p:cNvPr id="43" name="CustomShape 5"/>
          <p:cNvSpPr/>
          <p:nvPr/>
        </p:nvSpPr>
        <p:spPr>
          <a:xfrm>
            <a:off x="7466040" y="1270080"/>
            <a:ext cx="3498840" cy="7655040"/>
          </a:xfrm>
          <a:prstGeom prst="rect">
            <a:avLst/>
          </a:prstGeom>
          <a:noFill/>
          <a:ln w="9360">
            <a:noFill/>
          </a:ln>
        </p:spPr>
        <p:style>
          <a:lnRef idx="0"/>
          <a:fillRef idx="0"/>
          <a:effectRef idx="0"/>
          <a:fontRef idx="minor"/>
        </p:style>
        <p:txBody>
          <a:bodyPr lIns="143280" rIns="143280" tIns="71640" bIns="71640">
            <a:noAutofit/>
          </a:bodyPr>
          <a:p>
            <a:pPr>
              <a:lnSpc>
                <a:spcPct val="100000"/>
              </a:lnSpc>
              <a:spcBef>
                <a:spcPts val="360"/>
              </a:spcBef>
            </a:pPr>
            <a:endParaRPr b="0" lang="en-AU" sz="1800" spc="-1" strike="noStrike">
              <a:latin typeface="Arial"/>
            </a:endParaRPr>
          </a:p>
          <a:p>
            <a:pPr algn="just">
              <a:lnSpc>
                <a:spcPct val="100000"/>
              </a:lnSpc>
              <a:spcBef>
                <a:spcPts val="360"/>
              </a:spcBef>
            </a:pPr>
            <a:r>
              <a:rPr b="0" lang="en-AU" sz="1400" spc="-1" strike="noStrike">
                <a:solidFill>
                  <a:srgbClr val="000000"/>
                </a:solidFill>
                <a:latin typeface="Helvetica Neue"/>
                <a:ea typeface="DejaVu Sans"/>
              </a:rPr>
              <a:t>To allow an alternative for single threaded programs the registers should be connect the registers of cores. This allows each core to be sprinted and then paused, with the program being jumped over to another core to continue processing.</a:t>
            </a:r>
            <a:endParaRPr b="0" lang="en-AU" sz="1400" spc="-1" strike="noStrike">
              <a:latin typeface="Arial"/>
            </a:endParaRPr>
          </a:p>
          <a:p>
            <a:pPr algn="ctr">
              <a:lnSpc>
                <a:spcPct val="100000"/>
              </a:lnSpc>
            </a:pPr>
            <a:endParaRPr b="0" lang="en-AU" sz="1400" spc="-1" strike="noStrike">
              <a:latin typeface="Arial"/>
            </a:endParaRPr>
          </a:p>
        </p:txBody>
      </p:sp>
      <p:sp>
        <p:nvSpPr>
          <p:cNvPr id="44" name="CustomShape 6"/>
          <p:cNvSpPr/>
          <p:nvPr/>
        </p:nvSpPr>
        <p:spPr>
          <a:xfrm>
            <a:off x="11142720" y="1270080"/>
            <a:ext cx="3498840" cy="7655040"/>
          </a:xfrm>
          <a:prstGeom prst="rect">
            <a:avLst/>
          </a:prstGeom>
          <a:noFill/>
          <a:ln w="9360">
            <a:noFill/>
          </a:ln>
        </p:spPr>
        <p:style>
          <a:lnRef idx="0"/>
          <a:fillRef idx="0"/>
          <a:effectRef idx="0"/>
          <a:fontRef idx="minor"/>
        </p:style>
        <p:txBody>
          <a:bodyPr lIns="143280" rIns="143280" tIns="71640" bIns="71640">
            <a:noAutofit/>
          </a:bodyPr>
          <a:p>
            <a:pPr>
              <a:lnSpc>
                <a:spcPct val="100000"/>
              </a:lnSpc>
            </a:pPr>
            <a:r>
              <a:rPr b="0" lang="en-US" sz="1800" spc="-1" strike="noStrike">
                <a:solidFill>
                  <a:srgbClr val="000000"/>
                </a:solidFill>
                <a:latin typeface="Bodoni MT"/>
                <a:ea typeface="Geneva"/>
              </a:rPr>
              <a:t>REDUCED FREQUENCY CORES</a:t>
            </a:r>
            <a:endParaRPr b="0" lang="en-AU" sz="1800" spc="-1" strike="noStrike">
              <a:latin typeface="Arial"/>
            </a:endParaRPr>
          </a:p>
          <a:p>
            <a:pPr algn="just">
              <a:lnSpc>
                <a:spcPct val="100000"/>
              </a:lnSpc>
            </a:pPr>
            <a:r>
              <a:rPr b="0" lang="en-AU" sz="1400" spc="-1" strike="noStrike">
                <a:solidFill>
                  <a:srgbClr val="000000"/>
                </a:solidFill>
                <a:latin typeface="Helvetica Neue"/>
                <a:ea typeface="DejaVu Sans"/>
              </a:rPr>
              <a:t>A key element of a reduced operating frequency is that this increases the maximum length that the critical path can be in a CPU. Taking this to an extreme, you can reduce the number of sequential stages into a cpu, thereby reducing the number of CPU cycles required to complete an operation. This design would capitalise on the metaphorical “free real estate” that is the otherwise unused dark silicon to produce a circuit that inefficient for space but efficient for clock cycles. </a:t>
            </a:r>
            <a:endParaRPr b="0" lang="en-AU" sz="1400" spc="-1" strike="noStrike">
              <a:latin typeface="Arial"/>
            </a:endParaRPr>
          </a:p>
          <a:p>
            <a:pPr algn="just">
              <a:lnSpc>
                <a:spcPct val="100000"/>
              </a:lnSpc>
            </a:pPr>
            <a:endParaRPr b="0" lang="en-AU" sz="1400" spc="-1" strike="noStrike">
              <a:latin typeface="Arial"/>
            </a:endParaRPr>
          </a:p>
        </p:txBody>
      </p:sp>
      <p:pic>
        <p:nvPicPr>
          <p:cNvPr id="45" name="" descr=""/>
          <p:cNvPicPr/>
          <p:nvPr/>
        </p:nvPicPr>
        <p:blipFill>
          <a:blip r:embed="rId1"/>
          <a:stretch/>
        </p:blipFill>
        <p:spPr>
          <a:xfrm>
            <a:off x="7655760" y="3470400"/>
            <a:ext cx="3216240" cy="2361600"/>
          </a:xfrm>
          <a:prstGeom prst="rect">
            <a:avLst/>
          </a:prstGeom>
          <a:ln>
            <a:noFill/>
          </a:ln>
        </p:spPr>
      </p:pic>
      <p:pic>
        <p:nvPicPr>
          <p:cNvPr id="46" name="" descr=""/>
          <p:cNvPicPr/>
          <p:nvPr/>
        </p:nvPicPr>
        <p:blipFill>
          <a:blip r:embed="rId2"/>
          <a:stretch/>
        </p:blipFill>
        <p:spPr>
          <a:xfrm>
            <a:off x="4104000" y="5472000"/>
            <a:ext cx="3064680" cy="2484360"/>
          </a:xfrm>
          <a:prstGeom prst="rect">
            <a:avLst/>
          </a:prstGeom>
          <a:ln>
            <a:noFill/>
          </a:ln>
        </p:spPr>
      </p:pic>
      <p:pic>
        <p:nvPicPr>
          <p:cNvPr id="47" name="" descr=""/>
          <p:cNvPicPr/>
          <p:nvPr/>
        </p:nvPicPr>
        <p:blipFill>
          <a:blip r:embed="rId3"/>
          <a:stretch/>
        </p:blipFill>
        <p:spPr>
          <a:xfrm>
            <a:off x="11376000" y="5172840"/>
            <a:ext cx="3095640" cy="37180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536</TotalTime>
  <Application>LibreOffice/6.4.4.2$Windows_X86_64 LibreOffice_project/3d775be2011f3886db32dfd395a6a6d1ca2630ff</Application>
  <Words>276</Words>
  <Paragraphs>26</Paragraphs>
  <Company>School of ITEE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2011-10-04T02:18:07Z</dcterms:created>
  <dc:creator>Lorna Macdonald</dc:creator>
  <dc:description/>
  <dc:language>en-AU</dc:language>
  <cp:lastModifiedBy/>
  <cp:lastPrinted>2011-10-04T02:16:03Z</cp:lastPrinted>
  <dcterms:modified xsi:type="dcterms:W3CDTF">2020-06-05T23:42:20Z</dcterms:modified>
  <cp:revision>46</cp:revision>
  <dc:subject/>
  <dc:title>title of your project (Bodoni mt 48pt)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School of ITEE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