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9" r:id="rId3"/>
    <p:sldId id="257" r:id="rId4"/>
    <p:sldId id="258" r:id="rId5"/>
    <p:sldId id="256" r:id="rId6"/>
    <p:sldId id="259" r:id="rId7"/>
    <p:sldId id="260" r:id="rId8"/>
    <p:sldId id="270" r:id="rId9"/>
    <p:sldId id="261" r:id="rId10"/>
    <p:sldId id="262" r:id="rId11"/>
    <p:sldId id="271" r:id="rId12"/>
    <p:sldId id="263" r:id="rId13"/>
    <p:sldId id="272" r:id="rId14"/>
    <p:sldId id="264" r:id="rId15"/>
    <p:sldId id="265" r:id="rId16"/>
    <p:sldId id="266" r:id="rId17"/>
    <p:sldId id="287" r:id="rId18"/>
    <p:sldId id="273" r:id="rId19"/>
    <p:sldId id="267" r:id="rId20"/>
    <p:sldId id="268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개이(가) 표시된 사진&#10;&#10;자동 생성된 설명">
            <a:extLst>
              <a:ext uri="{FF2B5EF4-FFF2-40B4-BE49-F238E27FC236}">
                <a16:creationId xmlns:a16="http://schemas.microsoft.com/office/drawing/2014/main" id="{0A4EB8B4-BA86-4BBA-8932-96C80C0929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25" name="그림 24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CD7CA721-8AA9-4E71-B0E2-3CF75ADB7F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47881"/>
            <a:ext cx="9144000" cy="850816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33C5E3-24EC-4CC1-BD26-DF819A7956F2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2022-03-09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 descr="개이(가) 표시된 사진&#10;&#10;자동 생성된 설명">
            <a:extLst>
              <a:ext uri="{FF2B5EF4-FFF2-40B4-BE49-F238E27FC236}">
                <a16:creationId xmlns:a16="http://schemas.microsoft.com/office/drawing/2014/main" id="{A9CB9910-D6AE-4A07-A667-D2FB185989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11" name="그림 10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F491C118-2ED8-4B9A-ADBB-5522120227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A74B42-642D-4114-9351-6C4509C6AF62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061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84995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2022-03-09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650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2022-03-09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518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2022-03-09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46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2022-03-09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317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2022-03-09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155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2022-03-09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622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2022-03-09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20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2022-03-09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050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2022-03-09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991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2022-03-09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62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1244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C952C93-AC64-4CE5-B321-410179DEF07A}"/>
              </a:ext>
            </a:extLst>
          </p:cNvPr>
          <p:cNvSpPr/>
          <p:nvPr userDrawn="1"/>
        </p:nvSpPr>
        <p:spPr>
          <a:xfrm>
            <a:off x="0" y="190114"/>
            <a:ext cx="12192000" cy="6675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90114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2022-03-09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87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>
              <a:lumMod val="95000"/>
            </a:schemeClr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v.w3.org/html5/html-author/charref" TargetMode="Externa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html53/" TargetMode="External"/><Relationship Id="rId2" Type="http://schemas.openxmlformats.org/officeDocument/2006/relationships/hyperlink" Target="https://html.spec.whatwg.org/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html5test.com/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341120" y="602599"/>
            <a:ext cx="9144000" cy="1033696"/>
          </a:xfrm>
        </p:spPr>
        <p:txBody>
          <a:bodyPr/>
          <a:lstStyle/>
          <a:p>
            <a:r>
              <a:rPr lang="en-US" altLang="ko-KR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01. HTML </a:t>
            </a:r>
            <a:r>
              <a:rPr lang="ko-KR" altLang="en-US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기본기 다지기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5532BF-2275-4B48-90B0-F9E5F9F87408}"/>
              </a:ext>
            </a:extLst>
          </p:cNvPr>
          <p:cNvGrpSpPr/>
          <p:nvPr/>
        </p:nvGrpSpPr>
        <p:grpSpPr>
          <a:xfrm>
            <a:off x="1686226" y="2522420"/>
            <a:ext cx="4713430" cy="3403310"/>
            <a:chOff x="1686226" y="2522420"/>
            <a:chExt cx="4713430" cy="3403310"/>
          </a:xfrm>
        </p:grpSpPr>
        <p:sp>
          <p:nvSpPr>
            <p:cNvPr id="7" name="직사각형 6"/>
            <p:cNvSpPr/>
            <p:nvPr/>
          </p:nvSpPr>
          <p:spPr>
            <a:xfrm>
              <a:off x="2458655" y="2522420"/>
              <a:ext cx="360819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86226" y="2522420"/>
              <a:ext cx="761848" cy="4857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01-1</a:t>
              </a:r>
              <a:endParaRPr lang="ko-KR" altLang="en-US" b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86150" y="2562664"/>
              <a:ext cx="3391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HTML</a:t>
              </a:r>
              <a:r>
                <a:rPr lang="ko-KR" altLang="en-US" b="1"/>
                <a:t>과의 첫 만남</a:t>
              </a: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437492" y="2989145"/>
              <a:ext cx="3703425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458656" y="3376155"/>
              <a:ext cx="360819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686227" y="3376155"/>
              <a:ext cx="761848" cy="4857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01-2</a:t>
              </a:r>
              <a:endParaRPr lang="ko-KR" altLang="en-US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86151" y="3416399"/>
              <a:ext cx="3713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 브라우저와 웹 편집기</a:t>
              </a: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437493" y="3842880"/>
              <a:ext cx="3703424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2458655" y="4229890"/>
              <a:ext cx="360819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86226" y="4229890"/>
              <a:ext cx="761848" cy="4857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01-3</a:t>
              </a:r>
              <a:endParaRPr lang="ko-KR" altLang="en-US" b="1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86150" y="4270134"/>
              <a:ext cx="317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HTML </a:t>
              </a:r>
              <a:r>
                <a:rPr lang="ko-KR" altLang="en-US" b="1"/>
                <a:t>문서 기본 구조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437492" y="4696615"/>
              <a:ext cx="3703425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2458655" y="5439730"/>
              <a:ext cx="360819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686226" y="5083626"/>
              <a:ext cx="761848" cy="4857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01-4</a:t>
              </a:r>
              <a:endParaRPr lang="ko-KR" altLang="en-US" b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86150" y="5123870"/>
              <a:ext cx="317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 문서 만들고 업로드하기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2437492" y="5550351"/>
              <a:ext cx="3703425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7230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5274AE5-DD43-40B8-AFB6-7E87F54CB189}"/>
              </a:ext>
            </a:extLst>
          </p:cNvPr>
          <p:cNvSpPr/>
          <p:nvPr/>
        </p:nvSpPr>
        <p:spPr>
          <a:xfrm>
            <a:off x="950040" y="1637181"/>
            <a:ext cx="5297358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B7EBC8-4EA0-4642-93FD-BF0AEAD6B3BB}"/>
              </a:ext>
            </a:extLst>
          </p:cNvPr>
          <p:cNvSpPr txBox="1"/>
          <p:nvPr/>
        </p:nvSpPr>
        <p:spPr>
          <a:xfrm>
            <a:off x="950039" y="1628129"/>
            <a:ext cx="491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비주얼 스튜디오 코드 설치하고 한글화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969312-E139-4DA7-AF84-D332C43101A8}"/>
              </a:ext>
            </a:extLst>
          </p:cNvPr>
          <p:cNvSpPr/>
          <p:nvPr/>
        </p:nvSpPr>
        <p:spPr>
          <a:xfrm>
            <a:off x="950040" y="2299912"/>
            <a:ext cx="5297358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124ABD-65B9-4823-B32E-13E2F5B8EC29}"/>
              </a:ext>
            </a:extLst>
          </p:cNvPr>
          <p:cNvSpPr txBox="1"/>
          <p:nvPr/>
        </p:nvSpPr>
        <p:spPr>
          <a:xfrm>
            <a:off x="950039" y="2290860"/>
            <a:ext cx="460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깃허브에서 실습 파일 다운로드하기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C4B8B5-35CB-4202-97FC-C7B96BA176D6}"/>
              </a:ext>
            </a:extLst>
          </p:cNvPr>
          <p:cNvSpPr/>
          <p:nvPr/>
        </p:nvSpPr>
        <p:spPr>
          <a:xfrm>
            <a:off x="950040" y="2998275"/>
            <a:ext cx="5297358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22D9F0-AA6F-4882-A951-D2D1D4AE2FF1}"/>
              </a:ext>
            </a:extLst>
          </p:cNvPr>
          <p:cNvSpPr txBox="1"/>
          <p:nvPr/>
        </p:nvSpPr>
        <p:spPr>
          <a:xfrm>
            <a:off x="950039" y="2989223"/>
            <a:ext cx="514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비주얼 스튜디오 코드에서 폴더 추가하기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A3F6B5-A677-49B3-AC51-7D3B1244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웹 브라우저와 웹 편집기</a:t>
            </a:r>
          </a:p>
        </p:txBody>
      </p:sp>
    </p:spTree>
    <p:extLst>
      <p:ext uri="{BB962C8B-B14F-4D97-AF65-F5344CB8AC3E}">
        <p14:creationId xmlns:p14="http://schemas.microsoft.com/office/powerpoint/2010/main" val="277148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074" y="1267485"/>
            <a:ext cx="507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태그</a:t>
            </a:r>
            <a:r>
              <a:rPr lang="en-US" altLang="ko-KR" sz="2000" b="1"/>
              <a:t>, </a:t>
            </a:r>
            <a:r>
              <a:rPr lang="ko-KR" altLang="en-US" sz="2000" b="1"/>
              <a:t>이건 꼭 알아두세요</a:t>
            </a:r>
            <a:r>
              <a:rPr lang="en-US" altLang="ko-KR" sz="2000" b="1"/>
              <a:t>!</a:t>
            </a:r>
            <a:endParaRPr lang="ko-KR" altLang="en-US" sz="2000" b="1"/>
          </a:p>
        </p:txBody>
      </p:sp>
      <p:sp>
        <p:nvSpPr>
          <p:cNvPr id="9" name="TextBox 8"/>
          <p:cNvSpPr txBox="1"/>
          <p:nvPr/>
        </p:nvSpPr>
        <p:spPr>
          <a:xfrm>
            <a:off x="649904" y="1888500"/>
            <a:ext cx="10394459" cy="26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태그는 </a:t>
            </a:r>
            <a:r>
              <a:rPr lang="en-US" altLang="ko-KR" sz="1600"/>
              <a:t>&lt; </a:t>
            </a:r>
            <a:r>
              <a:rPr lang="ko-KR" altLang="en-US" sz="1600"/>
              <a:t>와</a:t>
            </a:r>
            <a:r>
              <a:rPr lang="en-US" altLang="ko-KR" sz="1600"/>
              <a:t> &gt; </a:t>
            </a:r>
            <a:r>
              <a:rPr lang="ko-KR" altLang="en-US" sz="1600"/>
              <a:t>를</a:t>
            </a:r>
            <a:r>
              <a:rPr lang="en-US" altLang="ko-KR" sz="1600"/>
              <a:t> </a:t>
            </a:r>
            <a:r>
              <a:rPr lang="ko-KR" altLang="en-US" sz="1600"/>
              <a:t>이용해 구분한다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태그는 소문자로 쓴다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/>
              <a:t>	</a:t>
            </a:r>
            <a:r>
              <a:rPr lang="ko-KR" altLang="en-US" sz="1600"/>
              <a:t>예</a:t>
            </a:r>
            <a:r>
              <a:rPr lang="en-US" altLang="ko-KR" sz="1600"/>
              <a:t>) 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1600">
                <a:solidFill>
                  <a:srgbClr val="96262A"/>
                </a:solidFill>
                <a:latin typeface="Courier"/>
              </a:rPr>
              <a:t>img </a:t>
            </a:r>
            <a:r>
              <a:rPr lang="en-US" altLang="ko-KR" sz="1600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="maltese.jpg"&gt;	</a:t>
            </a:r>
            <a:r>
              <a:rPr lang="en-US" altLang="ko-KR" sz="1600"/>
              <a:t>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여는 태그와 닫는 태그를 정확히 입력한다 </a:t>
            </a:r>
            <a:r>
              <a:rPr lang="en-US" altLang="ko-KR" sz="1600"/>
              <a:t>(</a:t>
            </a:r>
            <a:r>
              <a:rPr lang="ko-KR" altLang="en-US" sz="1600"/>
              <a:t>닫는 태그가 없는 태그도 있다</a:t>
            </a:r>
            <a:r>
              <a:rPr lang="en-US" altLang="ko-KR" sz="160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적당하게 들여쓴다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태그는 속성과 함께 사용할 수 있다            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/>
              <a:t>	</a:t>
            </a:r>
            <a:r>
              <a:rPr lang="ko-KR" altLang="en-US" sz="1600"/>
              <a:t>예</a:t>
            </a:r>
            <a:r>
              <a:rPr lang="en-US" altLang="ko-KR" sz="1600"/>
              <a:t>) 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1600">
                <a:solidFill>
                  <a:srgbClr val="96262A"/>
                </a:solidFill>
                <a:latin typeface="Courier"/>
              </a:rPr>
              <a:t>img </a:t>
            </a:r>
            <a:r>
              <a:rPr lang="en-US" altLang="ko-KR" sz="1600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="maltese.jpg" </a:t>
            </a:r>
            <a:r>
              <a:rPr lang="en-US" altLang="ko-KR" sz="1600">
                <a:solidFill>
                  <a:srgbClr val="EE2D28"/>
                </a:solidFill>
                <a:latin typeface="Courier"/>
              </a:rPr>
              <a:t>width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="150" </a:t>
            </a:r>
            <a:r>
              <a:rPr lang="en-US" altLang="ko-KR" sz="1600">
                <a:solidFill>
                  <a:srgbClr val="EE2D28"/>
                </a:solidFill>
                <a:latin typeface="Courier"/>
              </a:rPr>
              <a:t>height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="160"&gt;</a:t>
            </a:r>
            <a:endParaRPr lang="en-US" altLang="ko-KR" sz="16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331E79-31B6-40ED-9157-D58AFB01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기본 문서 구조</a:t>
            </a:r>
          </a:p>
        </p:txBody>
      </p:sp>
    </p:spTree>
    <p:extLst>
      <p:ext uri="{BB962C8B-B14F-4D97-AF65-F5344CB8AC3E}">
        <p14:creationId xmlns:p14="http://schemas.microsoft.com/office/powerpoint/2010/main" val="11241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C0E1BC1-4132-4E09-8A7B-29D17F438596}"/>
              </a:ext>
            </a:extLst>
          </p:cNvPr>
          <p:cNvSpPr/>
          <p:nvPr/>
        </p:nvSpPr>
        <p:spPr>
          <a:xfrm>
            <a:off x="516296" y="1560352"/>
            <a:ext cx="6320399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D49AD-1E82-4C02-BEB5-C55AF45554EA}"/>
              </a:ext>
            </a:extLst>
          </p:cNvPr>
          <p:cNvSpPr txBox="1"/>
          <p:nvPr/>
        </p:nvSpPr>
        <p:spPr>
          <a:xfrm>
            <a:off x="516296" y="1569406"/>
            <a:ext cx="642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비주얼 스튜디오 코드에서 간단한 </a:t>
            </a:r>
            <a:r>
              <a:rPr lang="en-US" altLang="ko-KR" b="1"/>
              <a:t>HTML </a:t>
            </a:r>
            <a:r>
              <a:rPr lang="ko-KR" altLang="en-US" b="1"/>
              <a:t>문서 만들기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969493-0459-4B98-8D17-B5FCE5C4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기본 문서 구조</a:t>
            </a:r>
          </a:p>
        </p:txBody>
      </p:sp>
    </p:spTree>
    <p:extLst>
      <p:ext uri="{BB962C8B-B14F-4D97-AF65-F5344CB8AC3E}">
        <p14:creationId xmlns:p14="http://schemas.microsoft.com/office/powerpoint/2010/main" val="189855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4"/>
          <p:cNvSpPr txBox="1">
            <a:spLocks/>
          </p:cNvSpPr>
          <p:nvPr/>
        </p:nvSpPr>
        <p:spPr>
          <a:xfrm>
            <a:off x="1510726" y="188947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/>
              <a:t>HTML </a:t>
            </a:r>
            <a:r>
              <a:rPr lang="ko-KR" altLang="en-US"/>
              <a:t>기본 문서 구조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074" y="1267485"/>
            <a:ext cx="507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HTML </a:t>
            </a:r>
            <a:r>
              <a:rPr lang="ko-KR" altLang="en-US" sz="2000" b="1"/>
              <a:t>문서 기본 구조 살펴보기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BBE8524-5E5B-449E-A057-3108B99F56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4"/>
          <a:stretch/>
        </p:blipFill>
        <p:spPr>
          <a:xfrm>
            <a:off x="513500" y="1667595"/>
            <a:ext cx="6977869" cy="426282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C3FE1A9-7DC5-49F9-9F2B-927BBC8D8CE7}"/>
              </a:ext>
            </a:extLst>
          </p:cNvPr>
          <p:cNvGrpSpPr/>
          <p:nvPr/>
        </p:nvGrpSpPr>
        <p:grpSpPr>
          <a:xfrm>
            <a:off x="7578702" y="1743217"/>
            <a:ext cx="3611378" cy="4111576"/>
            <a:chOff x="7939428" y="1533444"/>
            <a:chExt cx="3611378" cy="411157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1145AD4-774B-46E3-BE6B-C40C69685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9428" y="1533444"/>
              <a:ext cx="3499903" cy="215613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D6D02AF-4AED-4FFF-B7EB-F17687F27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757" y="3580386"/>
              <a:ext cx="3415049" cy="2064634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0619746-ECFB-4E6F-B95B-A04E4EE2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78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074" y="1267485"/>
            <a:ext cx="507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HTML </a:t>
            </a:r>
            <a:r>
              <a:rPr lang="ko-KR" altLang="en-US" b="1"/>
              <a:t>문서와 </a:t>
            </a:r>
            <a:r>
              <a:rPr lang="en-US" altLang="ko-KR" b="1"/>
              <a:t>DOCTYPE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533074" y="1790478"/>
            <a:ext cx="9545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Courier"/>
              </a:rPr>
              <a:t>&lt;!doctype&gt; - </a:t>
            </a:r>
            <a:r>
              <a:rPr lang="ko-KR" altLang="en-US" sz="1600">
                <a:latin typeface="Courier"/>
              </a:rPr>
              <a:t>웹 브라우저에게 ‘이제부터 처리할 문서는 </a:t>
            </a:r>
            <a:r>
              <a:rPr lang="en-US" altLang="ko-KR" sz="1600">
                <a:latin typeface="Courier"/>
              </a:rPr>
              <a:t>HTML </a:t>
            </a:r>
            <a:r>
              <a:rPr lang="ko-KR" altLang="en-US" sz="1600">
                <a:latin typeface="Courier"/>
              </a:rPr>
              <a:t>문서이고 어떤 유형을 사용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Courier"/>
              </a:rPr>
              <a:t>했으니 그 버전에 맞는 방법으로 해석하라</a:t>
            </a:r>
            <a:r>
              <a:rPr lang="en-US" altLang="ko-KR" sz="1600">
                <a:latin typeface="Courier"/>
              </a:rPr>
              <a:t>.’</a:t>
            </a:r>
            <a:r>
              <a:rPr lang="ko-KR" altLang="en-US" sz="1600">
                <a:latin typeface="Courier"/>
              </a:rPr>
              <a:t>라고 알려주는 것</a:t>
            </a:r>
            <a:endParaRPr lang="en-US" altLang="ko-KR" sz="16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160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160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&gt; </a:t>
            </a:r>
            <a:r>
              <a:rPr lang="ko-KR" altLang="en-US" sz="1600">
                <a:solidFill>
                  <a:srgbClr val="211D1E"/>
                </a:solidFill>
                <a:latin typeface="YoonV YoonGothic100Std_OTF"/>
              </a:rPr>
              <a:t>또는 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160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160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33074" y="3401758"/>
            <a:ext cx="507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&lt;html&gt;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웹 문서 시작을 알리는 태그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3924751"/>
            <a:ext cx="95452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Courier"/>
              </a:rPr>
              <a:t>실제 문서 정보와 내용이 시작되고 끝나는 것을 표시하는 태그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Courier"/>
              </a:rPr>
              <a:t>lang</a:t>
            </a:r>
            <a:r>
              <a:rPr lang="ko-KR" altLang="en-US" sz="1600">
                <a:latin typeface="Courier"/>
              </a:rPr>
              <a:t>이라는 속성을 사용해 문서에서 사용할 언어 지정 가능</a:t>
            </a:r>
            <a:r>
              <a:rPr lang="en-US" altLang="ko-KR" sz="1600">
                <a:latin typeface="Courier"/>
              </a:rPr>
              <a:t> </a:t>
            </a:r>
            <a:r>
              <a:rPr lang="ko-KR" altLang="en-US" sz="1600">
                <a:latin typeface="Courier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Courier"/>
              </a:rPr>
              <a:t>문서 정보를 지정하는 </a:t>
            </a:r>
            <a:r>
              <a:rPr lang="en-US" altLang="ko-KR" sz="1600">
                <a:latin typeface="Courier"/>
              </a:rPr>
              <a:t>&lt;head&gt; </a:t>
            </a:r>
            <a:r>
              <a:rPr lang="ko-KR" altLang="en-US" sz="1600">
                <a:latin typeface="Courier"/>
              </a:rPr>
              <a:t>부분과 </a:t>
            </a:r>
            <a:r>
              <a:rPr lang="en-US" altLang="ko-KR" sz="1600">
                <a:latin typeface="Courier"/>
              </a:rPr>
              <a:t/>
            </a:r>
            <a:br>
              <a:rPr lang="en-US" altLang="ko-KR" sz="1600">
                <a:latin typeface="Courier"/>
              </a:rPr>
            </a:br>
            <a:r>
              <a:rPr lang="ko-KR" altLang="en-US" sz="1600">
                <a:latin typeface="Courier"/>
              </a:rPr>
              <a:t>실제 화면에 보이는 문서 내용을 입력하는 </a:t>
            </a:r>
            <a:r>
              <a:rPr lang="en-US" altLang="ko-KR" sz="1600">
                <a:latin typeface="Courier"/>
              </a:rPr>
              <a:t>&lt;body&gt; </a:t>
            </a:r>
            <a:r>
              <a:rPr lang="ko-KR" altLang="en-US" sz="1600">
                <a:latin typeface="Courier"/>
              </a:rPr>
              <a:t>부분</a:t>
            </a:r>
            <a:endParaRPr lang="en-US" altLang="ko-KR" sz="1600">
              <a:latin typeface="Courier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86138" y="3325538"/>
            <a:ext cx="2146749" cy="25957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140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html </a:t>
            </a:r>
            <a:r>
              <a:rPr lang="en-US" altLang="ko-KR" sz="1400">
                <a:solidFill>
                  <a:srgbClr val="EE2D28"/>
                </a:solidFill>
                <a:latin typeface="Courier"/>
              </a:rPr>
              <a:t>lang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="ko"&gt;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11D1E"/>
                </a:solidFill>
                <a:latin typeface="Courier"/>
              </a:rPr>
              <a:t>   ...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11D1E"/>
                </a:solidFill>
                <a:latin typeface="Courier"/>
              </a:rPr>
              <a:t>   ...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html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 sz="14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182EF-3795-4DB0-9A2B-CDED3FFE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기본 문서 구조</a:t>
            </a:r>
          </a:p>
        </p:txBody>
      </p:sp>
    </p:spTree>
    <p:extLst>
      <p:ext uri="{BB962C8B-B14F-4D97-AF65-F5344CB8AC3E}">
        <p14:creationId xmlns:p14="http://schemas.microsoft.com/office/powerpoint/2010/main" val="3877229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074" y="1287408"/>
            <a:ext cx="507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브라우저에게 정보를 주는 </a:t>
            </a:r>
            <a:r>
              <a:rPr lang="en-US" altLang="ko-KR" b="1" dirty="0"/>
              <a:t>&lt;head&gt; </a:t>
            </a:r>
            <a:r>
              <a:rPr lang="ko-KR" altLang="en-US" b="1" dirty="0"/>
              <a:t>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074" y="1790478"/>
            <a:ext cx="9545217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웹 브라우저 화면에는 보이지 않지만</a:t>
            </a:r>
            <a:r>
              <a:rPr lang="en-US" altLang="ko-KR" sz="1600" dirty="0"/>
              <a:t>, </a:t>
            </a:r>
            <a:r>
              <a:rPr lang="ko-KR" altLang="en-US" sz="1600" dirty="0"/>
              <a:t>웹 브라우저가 알아두어야 할 정보들 입력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문서에서 사용할 외부 파일들 링크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&lt;title&gt; </a:t>
            </a:r>
            <a:r>
              <a:rPr lang="ko-KR" altLang="en-US" sz="1600" dirty="0"/>
              <a:t>태그 </a:t>
            </a:r>
            <a:r>
              <a:rPr lang="en-US" altLang="ko-KR" sz="1600" dirty="0"/>
              <a:t>: </a:t>
            </a:r>
            <a:r>
              <a:rPr lang="ko-KR" altLang="en-US" sz="1600" dirty="0"/>
              <a:t>브라우저의 제목 표시줄에 표시되는 내용</a:t>
            </a:r>
            <a:r>
              <a:rPr lang="en-US" altLang="ko-KR" sz="1600" dirty="0"/>
              <a:t>. 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</a:t>
            </a:r>
            <a:r>
              <a:rPr lang="en-US" altLang="ko-KR" sz="1600" dirty="0">
                <a:solidFill>
                  <a:srgbClr val="0070C0"/>
                </a:solidFill>
              </a:rPr>
              <a:t>&lt;title&gt; </a:t>
            </a:r>
            <a:r>
              <a:rPr lang="ko-KR" altLang="en-US" sz="1600" dirty="0">
                <a:solidFill>
                  <a:srgbClr val="0070C0"/>
                </a:solidFill>
              </a:rPr>
              <a:t>문서 제목 </a:t>
            </a:r>
            <a:r>
              <a:rPr lang="en-US" altLang="ko-KR" sz="1600" dirty="0">
                <a:solidFill>
                  <a:srgbClr val="0070C0"/>
                </a:solidFill>
              </a:rPr>
              <a:t>&lt;/title&gt;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&lt;meta&gt; </a:t>
            </a:r>
            <a:r>
              <a:rPr lang="ko-KR" altLang="en-US" sz="1600" dirty="0"/>
              <a:t>태그 </a:t>
            </a:r>
            <a:r>
              <a:rPr lang="en-US" altLang="ko-KR" sz="1600" dirty="0"/>
              <a:t>: </a:t>
            </a:r>
            <a:r>
              <a:rPr lang="ko-KR" altLang="en-US" sz="1600" dirty="0"/>
              <a:t>문자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인코딩</a:t>
            </a:r>
            <a:r>
              <a:rPr lang="ko-KR" altLang="en-US" sz="1600" dirty="0"/>
              <a:t> 방법 및 문서의 키워드와 요약 정보를 지정    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    &lt;meta charset=”UTF-8”&gt;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    &lt;meta name=”viewport” content=”width=device-width, initial-scale=1.0”&gt;</a:t>
            </a:r>
          </a:p>
          <a:p>
            <a:pPr>
              <a:lnSpc>
                <a:spcPct val="150000"/>
              </a:lnSpc>
            </a:pPr>
            <a:r>
              <a:rPr lang="it-IT" altLang="ko-KR" sz="1600" dirty="0">
                <a:solidFill>
                  <a:srgbClr val="0070C0"/>
                </a:solidFill>
              </a:rPr>
              <a:t>     &lt;meta http-equiv=”X-UA-Compatible” content=”ie=edge”&gt;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</a:rPr>
              <a:t>     </a:t>
            </a:r>
            <a:r>
              <a:rPr lang="en-US" altLang="ko-KR" sz="1600" dirty="0">
                <a:solidFill>
                  <a:srgbClr val="0070C0"/>
                </a:solidFill>
              </a:rPr>
              <a:t>&lt;meta name=”keywords” content=”html5, </a:t>
            </a:r>
            <a:r>
              <a:rPr lang="ko-KR" altLang="en-US" sz="1600" dirty="0" err="1">
                <a:solidFill>
                  <a:srgbClr val="0070C0"/>
                </a:solidFill>
              </a:rPr>
              <a:t>웹표준</a:t>
            </a:r>
            <a:r>
              <a:rPr lang="ko-KR" altLang="en-US" sz="1600" dirty="0">
                <a:solidFill>
                  <a:srgbClr val="0070C0"/>
                </a:solidFill>
              </a:rPr>
              <a:t>”</a:t>
            </a:r>
            <a:r>
              <a:rPr lang="en-US" altLang="ko-KR" sz="1600" dirty="0">
                <a:solidFill>
                  <a:srgbClr val="0070C0"/>
                </a:solidFill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   &lt;meta name=”description” content=”html5</a:t>
            </a:r>
            <a:r>
              <a:rPr lang="ko-KR" altLang="en-US" sz="1600" dirty="0">
                <a:solidFill>
                  <a:srgbClr val="0070C0"/>
                </a:solidFill>
              </a:rPr>
              <a:t>를 통해 웹 표준 공부하기”</a:t>
            </a:r>
            <a:r>
              <a:rPr lang="en-US" altLang="ko-KR" sz="1600" dirty="0">
                <a:solidFill>
                  <a:srgbClr val="0070C0"/>
                </a:solidFill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   &lt;meta name=”author” content=”</a:t>
            </a:r>
            <a:r>
              <a:rPr lang="en-US" altLang="ko-KR" sz="1600" dirty="0" err="1">
                <a:solidFill>
                  <a:srgbClr val="0070C0"/>
                </a:solidFill>
              </a:rPr>
              <a:t>Kyunghee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err="1">
                <a:solidFill>
                  <a:srgbClr val="0070C0"/>
                </a:solidFill>
              </a:rPr>
              <a:t>Ko</a:t>
            </a:r>
            <a:r>
              <a:rPr lang="en-US" altLang="ko-KR" sz="1600" dirty="0">
                <a:solidFill>
                  <a:srgbClr val="0070C0"/>
                </a:solidFill>
              </a:rPr>
              <a:t>”&gt;</a:t>
            </a:r>
          </a:p>
          <a:p>
            <a:pPr>
              <a:lnSpc>
                <a:spcPct val="150000"/>
              </a:lnSpc>
            </a:pPr>
            <a:endParaRPr lang="ko-KR" altLang="en-US" sz="1600" i="1" dirty="0">
              <a:solidFill>
                <a:srgbClr val="0070C0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725C11-8A67-4D11-9804-A72260A2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기본 문서 구조</a:t>
            </a:r>
          </a:p>
        </p:txBody>
      </p:sp>
    </p:spTree>
    <p:extLst>
      <p:ext uri="{BB962C8B-B14F-4D97-AF65-F5344CB8AC3E}">
        <p14:creationId xmlns:p14="http://schemas.microsoft.com/office/powerpoint/2010/main" val="508757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HTML meta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7374" y="1436878"/>
            <a:ext cx="98858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meta </a:t>
            </a:r>
            <a:r>
              <a:rPr lang="ko-KR" altLang="en-US" sz="2400" b="1" dirty="0"/>
              <a:t>태그는 </a:t>
            </a:r>
            <a:r>
              <a:rPr lang="en-US" altLang="ko-KR" sz="2400" b="1" dirty="0"/>
              <a:t>HTML </a:t>
            </a:r>
            <a:r>
              <a:rPr lang="ko-KR" altLang="en-US" sz="2400" b="1" dirty="0"/>
              <a:t>문서의 메타데이터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정보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를 표시하는 태그이다</a:t>
            </a:r>
            <a:r>
              <a:rPr lang="en-US" altLang="ko-KR" sz="2400" b="1" dirty="0" smtClean="0"/>
              <a:t>.</a:t>
            </a:r>
          </a:p>
          <a:p>
            <a:r>
              <a:rPr lang="ko-KR" altLang="en-US" sz="2400" b="1" dirty="0" smtClean="0"/>
              <a:t>검색엔진 </a:t>
            </a:r>
            <a:r>
              <a:rPr lang="ko-KR" altLang="en-US" sz="2400" b="1" dirty="0"/>
              <a:t>최적화에 기여하며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검색 결과에도 영향을 끼친다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meta</a:t>
            </a:r>
            <a:r>
              <a:rPr lang="en-US" altLang="ko-KR" sz="2400" b="1" dirty="0"/>
              <a:t> </a:t>
            </a:r>
            <a:r>
              <a:rPr lang="ko-KR" altLang="en-US" sz="2400" b="1" dirty="0"/>
              <a:t>태그가 제공하는 메타데이터 유형 </a:t>
            </a:r>
            <a:r>
              <a:rPr lang="en-US" altLang="ko-KR" sz="2400" b="1" dirty="0"/>
              <a:t>&amp; </a:t>
            </a:r>
            <a:r>
              <a:rPr lang="ko-KR" altLang="en-US" sz="2400" b="1" dirty="0"/>
              <a:t>속성</a:t>
            </a:r>
          </a:p>
          <a:p>
            <a:r>
              <a:rPr lang="ko-KR" altLang="en-US" sz="2400" b="1" dirty="0"/>
              <a:t> </a:t>
            </a:r>
            <a:r>
              <a:rPr lang="en-US" altLang="ko-KR" sz="2400" b="1" dirty="0"/>
              <a:t>charset </a:t>
            </a:r>
            <a:r>
              <a:rPr lang="en-US" altLang="ko-KR" sz="2400" b="1" dirty="0" smtClean="0"/>
              <a:t>, </a:t>
            </a:r>
            <a:r>
              <a:rPr lang="en-US" altLang="ko-KR" sz="2400" b="1" dirty="0"/>
              <a:t>http-</a:t>
            </a:r>
            <a:r>
              <a:rPr lang="en-US" altLang="ko-KR" sz="2400" b="1" dirty="0" err="1"/>
              <a:t>equiv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, name , content</a:t>
            </a:r>
          </a:p>
          <a:p>
            <a:endParaRPr lang="ko-KR" altLang="en-US" sz="2400" b="1" dirty="0"/>
          </a:p>
          <a:p>
            <a:pPr marL="285750" indent="-285750">
              <a:buFontTx/>
              <a:buChar char="-"/>
            </a:pPr>
            <a:r>
              <a:rPr lang="en-US" altLang="ko-KR" sz="2400" b="1" dirty="0" smtClean="0"/>
              <a:t>charset</a:t>
            </a:r>
            <a:r>
              <a:rPr lang="ko-KR" altLang="en-US" sz="2400" b="1" dirty="0"/>
              <a:t>은 문자 </a:t>
            </a:r>
            <a:r>
              <a:rPr lang="ko-KR" altLang="en-US" sz="2400" b="1" dirty="0" err="1"/>
              <a:t>인코딩에</a:t>
            </a:r>
            <a:r>
              <a:rPr lang="ko-KR" altLang="en-US" sz="2400" b="1" dirty="0"/>
              <a:t> 대한 요약 정보를 기입하는 속성이다</a:t>
            </a:r>
            <a:r>
              <a:rPr lang="en-US" altLang="ko-KR" sz="2400" b="1" dirty="0"/>
              <a:t>. 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 </a:t>
            </a:r>
            <a:r>
              <a:rPr lang="en-US" altLang="ko-KR" sz="2400" b="1" dirty="0"/>
              <a:t>&lt;</a:t>
            </a:r>
            <a:r>
              <a:rPr lang="en-US" altLang="ko-KR" sz="2400" b="1" dirty="0"/>
              <a:t>meta charset=“utf-8”&gt;</a:t>
            </a:r>
            <a:endParaRPr lang="ko-KR" altLang="en-US" sz="2400" b="1" dirty="0"/>
          </a:p>
          <a:p>
            <a:r>
              <a:rPr lang="en-US" altLang="ko-KR" sz="2400" b="1" dirty="0"/>
              <a:t>-  </a:t>
            </a:r>
            <a:r>
              <a:rPr lang="en-US" altLang="ko-KR" sz="2400" b="1" dirty="0"/>
              <a:t>http-</a:t>
            </a:r>
            <a:r>
              <a:rPr lang="en-US" altLang="ko-KR" sz="2400" b="1" dirty="0" err="1"/>
              <a:t>equiv</a:t>
            </a:r>
            <a:r>
              <a:rPr lang="ko-KR" altLang="en-US" sz="2400" b="1" dirty="0"/>
              <a:t>는 컨텐츠 속성의 정보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값에 대한 </a:t>
            </a:r>
            <a:r>
              <a:rPr lang="en-US" altLang="ko-KR" sz="2400" b="1" dirty="0"/>
              <a:t>HTTP </a:t>
            </a:r>
            <a:r>
              <a:rPr lang="ko-KR" altLang="en-US" sz="2400" b="1" dirty="0"/>
              <a:t>헤더를 제공한다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  <a:p>
            <a:pPr marL="342900" indent="-342900">
              <a:buFontTx/>
              <a:buChar char="-"/>
            </a:pPr>
            <a:r>
              <a:rPr lang="en-US" altLang="ko-KR" sz="2400" b="1" dirty="0"/>
              <a:t>name </a:t>
            </a:r>
            <a:r>
              <a:rPr lang="ko-KR" altLang="en-US" sz="2400" b="1" dirty="0"/>
              <a:t>속성은 문서의 다양한 정보를 제공할 수 있는 </a:t>
            </a:r>
            <a:endParaRPr lang="en-US" altLang="ko-KR" sz="2400" b="1" dirty="0"/>
          </a:p>
          <a:p>
            <a:r>
              <a:rPr lang="en-US" altLang="ko-KR" sz="2400" b="1" dirty="0"/>
              <a:t> </a:t>
            </a:r>
            <a:r>
              <a:rPr lang="en-US" altLang="ko-KR" sz="2400" b="1" dirty="0"/>
              <a:t>  </a:t>
            </a:r>
            <a:r>
              <a:rPr lang="ko-KR" altLang="en-US" sz="2400" b="1" dirty="0"/>
              <a:t>메타데이터의 </a:t>
            </a:r>
            <a:r>
              <a:rPr lang="ko-KR" altLang="en-US" sz="2400" b="1" dirty="0"/>
              <a:t>이름이다</a:t>
            </a:r>
            <a:r>
              <a:rPr lang="en-US" altLang="ko-KR" sz="2400" b="1" dirty="0"/>
              <a:t>.</a:t>
            </a:r>
            <a:endParaRPr lang="ko-KR" altLang="en-US" sz="2400" b="1" dirty="0"/>
          </a:p>
          <a:p>
            <a:r>
              <a:rPr lang="en-US" altLang="ko-KR" sz="2400" b="1" dirty="0"/>
              <a:t>- content</a:t>
            </a:r>
            <a:r>
              <a:rPr lang="ko-KR" altLang="en-US" sz="2400" b="1" dirty="0"/>
              <a:t>는 메타데이터의 구체적인 내용을 기입하는 속성이다</a:t>
            </a:r>
            <a:r>
              <a:rPr lang="en-US" altLang="ko-KR" sz="2400" b="1" dirty="0"/>
              <a:t>. 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65251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66630" y="1585924"/>
            <a:ext cx="507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문서의 몸통 </a:t>
            </a:r>
            <a:r>
              <a:rPr lang="en-US" altLang="ko-KR" b="1"/>
              <a:t>&lt;body&gt; </a:t>
            </a:r>
            <a:r>
              <a:rPr lang="ko-KR" altLang="en-US" b="1"/>
              <a:t>태그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630" y="2138699"/>
            <a:ext cx="9545217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실제 브라우저에 표시될 내용 입력 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이 책에서 설명하는 대부분의 태그가 </a:t>
            </a:r>
            <a:r>
              <a:rPr lang="en-US" altLang="ko-KR" sz="1600"/>
              <a:t>&lt;body&gt; </a:t>
            </a:r>
            <a:r>
              <a:rPr lang="ko-KR" altLang="en-US" sz="1600"/>
              <a:t>태그와 </a:t>
            </a:r>
            <a:r>
              <a:rPr lang="en-US" altLang="ko-KR" sz="1600"/>
              <a:t>&lt;/body&gt; </a:t>
            </a:r>
            <a:r>
              <a:rPr lang="ko-KR" altLang="en-US" sz="1600"/>
              <a:t>태그 사이에서 사용하는 태그들</a:t>
            </a:r>
            <a:endParaRPr lang="en-US" altLang="ko-KR" sz="16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8932AC-AD45-43D3-BFDD-20F603D6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기본 문서 구조</a:t>
            </a:r>
          </a:p>
        </p:txBody>
      </p:sp>
    </p:spTree>
    <p:extLst>
      <p:ext uri="{BB962C8B-B14F-4D97-AF65-F5344CB8AC3E}">
        <p14:creationId xmlns:p14="http://schemas.microsoft.com/office/powerpoint/2010/main" val="3570725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26021" y="1364571"/>
            <a:ext cx="507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특수 기호 입력하기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1927" y="1986115"/>
            <a:ext cx="853741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HTML </a:t>
            </a:r>
            <a:r>
              <a:rPr lang="ko-KR" altLang="en-US" sz="1600"/>
              <a:t>문서의 특성상 여러 개의 공백을 나타내거나 따옴표</a:t>
            </a:r>
            <a:r>
              <a:rPr lang="en-US" altLang="ko-KR" sz="1600"/>
              <a:t>,  </a:t>
            </a:r>
            <a:r>
              <a:rPr lang="ko-KR" altLang="en-US" sz="1600"/>
              <a:t>‘</a:t>
            </a:r>
            <a:r>
              <a:rPr lang="en-US" altLang="ko-KR" sz="1600"/>
              <a:t>&lt;’ </a:t>
            </a:r>
            <a:r>
              <a:rPr lang="ko-KR" altLang="en-US" sz="1600"/>
              <a:t>같은 꺾쇠 괄호를 화면에 표시할 때는</a:t>
            </a:r>
            <a:r>
              <a:rPr lang="en-US" altLang="ko-KR" sz="1600"/>
              <a:t> </a:t>
            </a:r>
            <a:r>
              <a:rPr lang="en-US" altLang="ko-KR" sz="1600" b="1">
                <a:solidFill>
                  <a:srgbClr val="C00000"/>
                </a:solidFill>
              </a:rPr>
              <a:t>‘</a:t>
            </a:r>
            <a:r>
              <a:rPr lang="ko-KR" altLang="en-US" sz="1600" b="1">
                <a:solidFill>
                  <a:srgbClr val="C00000"/>
                </a:solidFill>
              </a:rPr>
              <a:t>엔티티 코드</a:t>
            </a:r>
            <a:r>
              <a:rPr lang="en-US" altLang="ko-KR" sz="1600" b="1">
                <a:solidFill>
                  <a:srgbClr val="C00000"/>
                </a:solidFill>
              </a:rPr>
              <a:t>’</a:t>
            </a:r>
            <a:r>
              <a:rPr lang="ko-KR" altLang="en-US" sz="1600" b="1">
                <a:solidFill>
                  <a:srgbClr val="C00000"/>
                </a:solidFill>
              </a:rPr>
              <a:t> </a:t>
            </a:r>
            <a:r>
              <a:rPr lang="ko-KR" altLang="en-US" sz="1600"/>
              <a:t>사용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6897D1-8BC7-48C6-B69C-E774806FAFFE}"/>
              </a:ext>
            </a:extLst>
          </p:cNvPr>
          <p:cNvSpPr/>
          <p:nvPr/>
        </p:nvSpPr>
        <p:spPr>
          <a:xfrm>
            <a:off x="6786830" y="3138388"/>
            <a:ext cx="491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2"/>
              </a:rPr>
              <a:t>https://dev.w3.org/html5/html-author/charref</a:t>
            </a:r>
            <a:endParaRPr lang="ko-KR" altLang="en-US"/>
          </a:p>
        </p:txBody>
      </p:sp>
      <p:pic>
        <p:nvPicPr>
          <p:cNvPr id="22" name="그림 21" descr="하얀색, 녹색, 옅은이(가) 표시된 사진&#10;&#10;자동 생성된 설명">
            <a:extLst>
              <a:ext uri="{FF2B5EF4-FFF2-40B4-BE49-F238E27FC236}">
                <a16:creationId xmlns:a16="http://schemas.microsoft.com/office/drawing/2014/main" id="{05B42A1D-D3BC-4F57-B46D-45B81418E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90" y="2939253"/>
            <a:ext cx="5745870" cy="36084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275A9F4-951E-4C57-8911-2312A20BE535}"/>
              </a:ext>
            </a:extLst>
          </p:cNvPr>
          <p:cNvSpPr txBox="1"/>
          <p:nvPr/>
        </p:nvSpPr>
        <p:spPr>
          <a:xfrm>
            <a:off x="6786830" y="3764395"/>
            <a:ext cx="4163249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0070C0"/>
                </a:solidFill>
              </a:rPr>
              <a:t> 웹 문서에서 사용할 수 있는 특수 문자나 특수 기호에 해당하는 엔티티 코드 제공</a:t>
            </a:r>
            <a:r>
              <a:rPr lang="en-US" altLang="ko-KR" sz="160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6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E67084-9F13-4C09-90BB-C876FEF5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기본 문서 구조</a:t>
            </a:r>
          </a:p>
        </p:txBody>
      </p:sp>
    </p:spTree>
    <p:extLst>
      <p:ext uri="{BB962C8B-B14F-4D97-AF65-F5344CB8AC3E}">
        <p14:creationId xmlns:p14="http://schemas.microsoft.com/office/powerpoint/2010/main" val="695257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34187" y="1315302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호스팅 서버 준비하기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8691" y="1805999"/>
            <a:ext cx="9545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HTML</a:t>
            </a:r>
            <a:r>
              <a:rPr lang="ko-KR" altLang="en-US" sz="1600"/>
              <a:t>로 만든 웹사이트를 다른 사람들이 볼 수 있도록 하려면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/>
              <a:t>웹 문서와 사용한 파일들을 서버 컴퓨터로 업로드해야 한다</a:t>
            </a:r>
            <a:r>
              <a:rPr lang="en-US" altLang="ko-KR" sz="16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웹 서버를 직접 구입하고 관리하기 어렵기 때문에 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ko-KR" altLang="en-US" sz="1600"/>
              <a:t>매달 혹은 몇 년마다 일정 금액을 내고 사용하는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ko-KR" altLang="en-US" sz="1600"/>
              <a:t> 호스팅 서비스를 많이 이용한다</a:t>
            </a:r>
            <a:r>
              <a:rPr lang="en-US" altLang="ko-KR" sz="1600"/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19395" y="4142767"/>
            <a:ext cx="2596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FTP </a:t>
            </a:r>
            <a:r>
              <a:rPr lang="ko-KR" altLang="en-US" b="1"/>
              <a:t>프로그램 설치하기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9904" y="4694456"/>
            <a:ext cx="9545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FTP </a:t>
            </a:r>
            <a:r>
              <a:rPr lang="ko-KR" altLang="en-US" sz="1600"/>
              <a:t>프로그램 </a:t>
            </a:r>
            <a:r>
              <a:rPr lang="en-US" altLang="ko-KR" sz="1600"/>
              <a:t>: </a:t>
            </a:r>
            <a:r>
              <a:rPr lang="ko-KR" altLang="en-US" sz="1600"/>
              <a:t>사용자 컴퓨터에서 작성한 웹 문서와 각종 파일을 서버로 업로드</a:t>
            </a:r>
            <a:r>
              <a:rPr lang="en-US" altLang="ko-KR" sz="1600"/>
              <a:t>(upload)</a:t>
            </a:r>
            <a:r>
              <a:rPr lang="ko-KR" altLang="en-US" sz="1600"/>
              <a:t>하거나 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ko-KR" altLang="en-US" sz="1600"/>
              <a:t>서버에서 다운로드</a:t>
            </a:r>
            <a:r>
              <a:rPr lang="en-US" altLang="ko-KR" sz="1600"/>
              <a:t>(download)</a:t>
            </a:r>
            <a:r>
              <a:rPr lang="ko-KR" altLang="en-US" sz="1600"/>
              <a:t>할 수 있도록 해주는 프로그램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331" y="1451520"/>
            <a:ext cx="4219575" cy="26479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C3C46B-E9EC-4A84-9059-71DC3A34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문서 만들고 업로드하기</a:t>
            </a:r>
          </a:p>
        </p:txBody>
      </p:sp>
    </p:spTree>
    <p:extLst>
      <p:ext uri="{BB962C8B-B14F-4D97-AF65-F5344CB8AC3E}">
        <p14:creationId xmlns:p14="http://schemas.microsoft.com/office/powerpoint/2010/main" val="106620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HTML</a:t>
            </a:r>
            <a:r>
              <a:rPr lang="ko-KR" altLang="en-US" sz="3200"/>
              <a:t>과의 첫 만남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074" y="1822584"/>
            <a:ext cx="10105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컴퓨터에서 사용하는 모든 파일에는 각각 고유의 형식이 있다</a:t>
            </a:r>
            <a:r>
              <a:rPr lang="en-US" altLang="ko-KR" sz="16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웹에서는 웹에 맞는 형식인 *</a:t>
            </a:r>
            <a:r>
              <a:rPr lang="en-US" altLang="ko-KR" sz="1600"/>
              <a:t>.html(</a:t>
            </a:r>
            <a:r>
              <a:rPr lang="ko-KR" altLang="en-US" sz="1600"/>
              <a:t>또는 *</a:t>
            </a:r>
            <a:r>
              <a:rPr lang="en-US" altLang="ko-KR" sz="1600"/>
              <a:t>.htm)</a:t>
            </a:r>
            <a:r>
              <a:rPr lang="ko-KR" altLang="en-US" sz="1600"/>
              <a:t>로 문서를 저장해야 한다</a:t>
            </a:r>
            <a:r>
              <a:rPr lang="en-US" altLang="ko-KR" sz="16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텍스트뿐만 아니라 이미지</a:t>
            </a:r>
            <a:r>
              <a:rPr lang="en-US" altLang="ko-KR" sz="1600"/>
              <a:t>, </a:t>
            </a:r>
            <a:r>
              <a:rPr lang="ko-KR" altLang="en-US" sz="1600"/>
              <a:t>링크 등 여러 요소들을 다루고 표시할 수 있어야 한다</a:t>
            </a:r>
            <a:r>
              <a:rPr lang="en-US" altLang="ko-KR" sz="160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웹에서 자유롭게 오갈 수 있는 웹 문서를 만드는 언어가 </a:t>
            </a:r>
            <a:r>
              <a:rPr lang="en-US" altLang="ko-KR" sz="1600" b="1">
                <a:solidFill>
                  <a:srgbClr val="C00000"/>
                </a:solidFill>
              </a:rPr>
              <a:t>HTML </a:t>
            </a:r>
            <a:r>
              <a:rPr lang="en-US" altLang="ko-KR" sz="1600"/>
              <a:t> </a:t>
            </a:r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3242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HTML</a:t>
            </a:r>
            <a:r>
              <a:rPr lang="ko-KR" altLang="en-US" sz="2000" b="1"/>
              <a:t>이란 무엇일까</a:t>
            </a:r>
            <a:r>
              <a:rPr lang="en-US" altLang="ko-KR" sz="2000" b="1"/>
              <a:t>?</a:t>
            </a:r>
            <a:endParaRPr lang="ko-KR" altLang="en-US" sz="2000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183" y="3764299"/>
            <a:ext cx="5615109" cy="30937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639598" y="3632757"/>
            <a:ext cx="28666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0070C0"/>
                </a:solidFill>
              </a:rPr>
              <a:t>웹 문서를 작성하는 프로그램</a:t>
            </a:r>
            <a:endParaRPr lang="en-US" altLang="ko-KR" sz="160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0511" y="3839769"/>
            <a:ext cx="2692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</a:rPr>
              <a:t>웹</a:t>
            </a:r>
            <a:r>
              <a:rPr lang="en-US" altLang="ko-KR" sz="1600">
                <a:solidFill>
                  <a:srgbClr val="0070C0"/>
                </a:solidFill>
              </a:rPr>
              <a:t> </a:t>
            </a:r>
            <a:r>
              <a:rPr lang="ko-KR" altLang="en-US" sz="1600">
                <a:solidFill>
                  <a:srgbClr val="0070C0"/>
                </a:solidFill>
              </a:rPr>
              <a:t>문서를 보는 프로그램</a:t>
            </a:r>
          </a:p>
        </p:txBody>
      </p:sp>
      <p:cxnSp>
        <p:nvCxnSpPr>
          <p:cNvPr id="12" name="구부러진 연결선 11"/>
          <p:cNvCxnSpPr>
            <a:endCxn id="2" idx="2"/>
          </p:cNvCxnSpPr>
          <p:nvPr/>
        </p:nvCxnSpPr>
        <p:spPr>
          <a:xfrm rot="10800000">
            <a:off x="2176944" y="4178324"/>
            <a:ext cx="1707410" cy="7352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/>
          <p:nvPr/>
        </p:nvCxnSpPr>
        <p:spPr>
          <a:xfrm flipV="1">
            <a:off x="9133284" y="4146799"/>
            <a:ext cx="749627" cy="12643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0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78E3513-7748-4CC4-99AB-0683A0FA4BA7}"/>
              </a:ext>
            </a:extLst>
          </p:cNvPr>
          <p:cNvSpPr/>
          <p:nvPr/>
        </p:nvSpPr>
        <p:spPr>
          <a:xfrm>
            <a:off x="888510" y="1455386"/>
            <a:ext cx="4794989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4126C-D0C2-429D-9D43-590122146BD0}"/>
              </a:ext>
            </a:extLst>
          </p:cNvPr>
          <p:cNvSpPr txBox="1"/>
          <p:nvPr/>
        </p:nvSpPr>
        <p:spPr>
          <a:xfrm>
            <a:off x="888510" y="1464440"/>
            <a:ext cx="468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닷홈에 무료 호스팅 서비스 신청하기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DB821F-7B67-4D99-ABEB-401CB01DEF54}"/>
              </a:ext>
            </a:extLst>
          </p:cNvPr>
          <p:cNvSpPr/>
          <p:nvPr/>
        </p:nvSpPr>
        <p:spPr>
          <a:xfrm>
            <a:off x="888510" y="2347341"/>
            <a:ext cx="4794989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7DE8F1-D76B-4277-94D3-1C205779AEE8}"/>
              </a:ext>
            </a:extLst>
          </p:cNvPr>
          <p:cNvSpPr txBox="1"/>
          <p:nvPr/>
        </p:nvSpPr>
        <p:spPr>
          <a:xfrm>
            <a:off x="888510" y="2356395"/>
            <a:ext cx="451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FileZilla </a:t>
            </a:r>
            <a:r>
              <a:rPr lang="ko-KR" altLang="en-US" b="1"/>
              <a:t>설치하고 서버에 접속하기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64F6F1-A1B8-4B99-B69C-89A3D5881110}"/>
              </a:ext>
            </a:extLst>
          </p:cNvPr>
          <p:cNvSpPr/>
          <p:nvPr/>
        </p:nvSpPr>
        <p:spPr>
          <a:xfrm>
            <a:off x="888510" y="3239296"/>
            <a:ext cx="4794989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47D6-3CF6-4010-A504-EDBA45F5CE9D}"/>
              </a:ext>
            </a:extLst>
          </p:cNvPr>
          <p:cNvSpPr txBox="1"/>
          <p:nvPr/>
        </p:nvSpPr>
        <p:spPr>
          <a:xfrm>
            <a:off x="888510" y="3248350"/>
            <a:ext cx="422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문서 웹 서버에 올리고 확인하기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20E982-6C24-408D-BC50-A7ECEB97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문서 만들고 업로드하기</a:t>
            </a:r>
          </a:p>
        </p:txBody>
      </p:sp>
    </p:spTree>
    <p:extLst>
      <p:ext uri="{BB962C8B-B14F-4D97-AF65-F5344CB8AC3E}">
        <p14:creationId xmlns:p14="http://schemas.microsoft.com/office/powerpoint/2010/main" val="112040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FF0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4081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웹이란</a:t>
            </a:r>
            <a:r>
              <a:rPr lang="en-US" altLang="ko-KR" sz="3200" dirty="0" smtClean="0"/>
              <a:t>?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072342" y="1878676"/>
            <a:ext cx="1062366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/>
              <a:t> 웹</a:t>
            </a:r>
            <a:r>
              <a:rPr lang="en-US" altLang="ko-KR" sz="2400" dirty="0" smtClean="0"/>
              <a:t>(WWW)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‘World Wide Web’</a:t>
            </a:r>
            <a:r>
              <a:rPr lang="ko-KR" altLang="en-US" sz="2400" dirty="0" smtClean="0"/>
              <a:t>의 약어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ko-KR" altLang="en-US" sz="2400" dirty="0" smtClean="0"/>
              <a:t>인터넷을 통해 전 세계 사람들이 정보를 제공하고 공유할 수 있는 사이버 공간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ko-KR" altLang="en-US" sz="2400" dirty="0" smtClean="0"/>
              <a:t>웹 브라우저를 통해 웹 콘텐츠 이용 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인터넷 익스플로러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크롬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파이어폭스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사파리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/>
              <a:t>웹 서버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웹 서비스를 제공하는 컴퓨터의 하드웨어 또는 소프트웨어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8184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FF0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3083" y="266007"/>
            <a:ext cx="4081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웹이란</a:t>
            </a:r>
            <a:r>
              <a:rPr lang="en-US" altLang="ko-KR" sz="3200" dirty="0" smtClean="0"/>
              <a:t>?(</a:t>
            </a:r>
            <a:r>
              <a:rPr lang="ko-KR" altLang="en-US" sz="3200" dirty="0" smtClean="0"/>
              <a:t>계속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06087" y="1645919"/>
            <a:ext cx="106236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/>
              <a:t> 클라이언트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웹 서비스를 이 용하는 컴퓨터 또는 컴퓨터 사용자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ko-KR" altLang="en-US" sz="2400" dirty="0" smtClean="0"/>
              <a:t>웹 호스팅 </a:t>
            </a:r>
            <a:r>
              <a:rPr lang="en-US" altLang="ko-KR" sz="2400" dirty="0" smtClean="0"/>
              <a:t>:  </a:t>
            </a:r>
            <a:r>
              <a:rPr lang="ko-KR" altLang="en-US" sz="2400" dirty="0" smtClean="0"/>
              <a:t>인터넷을 통해 전 세계 사람들이 정보를 제공하고 공유할 수 있는 사이버 공간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ko-KR" altLang="en-US" sz="2400" dirty="0" smtClean="0"/>
              <a:t>웹 호스팅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인터넷 전문 업체에서 홈페이지를 구축할 수 있도록 서버 상에 사용자 계정과 디스 크 공간을 임대해주는 서비스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ko-KR" altLang="en-US" sz="2400" dirty="0" smtClean="0"/>
              <a:t>웹 페이지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웹 브라우저 화면에서 보이는 각각의 화면을 </a:t>
            </a:r>
            <a:r>
              <a:rPr lang="ko-KR" altLang="en-US" sz="2400" dirty="0" err="1" smtClean="0"/>
              <a:t>의마하는데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웹 페이지는 </a:t>
            </a:r>
            <a:r>
              <a:rPr lang="en-US" altLang="ko-KR" sz="2400" dirty="0" smtClean="0"/>
              <a:t>HTML, CSS, PHP, </a:t>
            </a:r>
            <a:r>
              <a:rPr lang="ko-KR" altLang="en-US" sz="2400" dirty="0" smtClean="0"/>
              <a:t>자바스크립트 등의 프로그램 소스 파일과 데이터 파일 로 구성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30271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FF0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3083" y="266007"/>
            <a:ext cx="4081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웹의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동작 원리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87425" y="1561944"/>
            <a:ext cx="4235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/>
              <a:t> 웹 브라우저 실행 화면</a:t>
            </a:r>
            <a:endParaRPr lang="en-US" altLang="ko-KR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631" y="1749892"/>
            <a:ext cx="6491440" cy="500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31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FF0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3083" y="266008"/>
            <a:ext cx="10591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웹의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동작 원리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계속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87424" y="1561944"/>
            <a:ext cx="7164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/>
              <a:t> </a:t>
            </a:r>
            <a:r>
              <a:rPr lang="en-US" altLang="ko-KR" sz="2400" dirty="0" smtClean="0"/>
              <a:t>HTML </a:t>
            </a:r>
            <a:r>
              <a:rPr lang="ko-KR" altLang="en-US" sz="2400" dirty="0" smtClean="0"/>
              <a:t>문서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텍스트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글자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로 구성</a:t>
            </a:r>
            <a:endParaRPr lang="en-US" altLang="ko-KR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618" y="2515280"/>
            <a:ext cx="6606366" cy="386055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30942" y="4917233"/>
            <a:ext cx="2015704" cy="261257"/>
          </a:xfrm>
          <a:prstGeom prst="rect">
            <a:avLst/>
          </a:prstGeom>
          <a:noFill/>
          <a:ln w="19050">
            <a:solidFill>
              <a:srgbClr val="FF0D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87424" y="486319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 삽입</a:t>
            </a:r>
            <a:endParaRPr lang="ko-KR" altLang="en-US"/>
          </a:p>
        </p:txBody>
      </p:sp>
      <p:cxnSp>
        <p:nvCxnSpPr>
          <p:cNvPr id="11" name="직선 연결선 10"/>
          <p:cNvCxnSpPr>
            <a:endCxn id="9" idx="3"/>
          </p:cNvCxnSpPr>
          <p:nvPr/>
        </p:nvCxnSpPr>
        <p:spPr>
          <a:xfrm flipH="1">
            <a:off x="2308006" y="5047861"/>
            <a:ext cx="32293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200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FF0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3083" y="266008"/>
            <a:ext cx="10591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웹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서버와 클라이언트의 구성도</a:t>
            </a:r>
            <a:endParaRPr lang="ko-KR" altLang="en-US" sz="3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035" y="1574928"/>
            <a:ext cx="6662724" cy="44413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26141" y="5916582"/>
            <a:ext cx="208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서버 컴퓨터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43578" y="5988335"/>
            <a:ext cx="274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 컴퓨터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966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FF0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4081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실습 프로그램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389583" y="1477459"/>
            <a:ext cx="96392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/>
              <a:t> </a:t>
            </a:r>
            <a:r>
              <a:rPr lang="ko-KR" altLang="en-US" sz="2400" dirty="0"/>
              <a:t>① </a:t>
            </a:r>
            <a:r>
              <a:rPr lang="ko-KR" altLang="en-US" sz="2400" b="1" dirty="0"/>
              <a:t>텍스트 에디터</a:t>
            </a:r>
            <a:r>
              <a:rPr lang="en-US" altLang="ko-KR" sz="2400" b="1" dirty="0"/>
              <a:t>(Text Editor</a:t>
            </a:r>
            <a:r>
              <a:rPr lang="en-US" altLang="ko-KR" sz="2400" b="1" dirty="0" smtClean="0"/>
              <a:t>)  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- HTML </a:t>
            </a:r>
            <a:r>
              <a:rPr lang="ko-KR" altLang="en-US" sz="2400" dirty="0"/>
              <a:t>문서를 편집하고 파일로 </a:t>
            </a:r>
            <a:r>
              <a:rPr lang="ko-KR" altLang="en-US" sz="2400" dirty="0" smtClean="0"/>
              <a:t>저장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        - </a:t>
            </a:r>
            <a:r>
              <a:rPr lang="ko-KR" altLang="en-US" sz="2400" dirty="0" err="1" smtClean="0"/>
              <a:t>비주얼</a:t>
            </a:r>
            <a:r>
              <a:rPr lang="ko-KR" altLang="en-US" sz="2400" dirty="0" smtClean="0"/>
              <a:t> 스튜디오 코드 설치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           </a:t>
            </a:r>
            <a:r>
              <a:rPr lang="en-US" altLang="ko-KR" sz="2400" dirty="0">
                <a:hlinkClick r:id="rId2"/>
              </a:rPr>
              <a:t>https://code.visualstudio.com</a:t>
            </a:r>
            <a:r>
              <a:rPr lang="en-US" altLang="ko-KR" sz="2400" dirty="0" smtClean="0">
                <a:hlinkClick r:id="rId2"/>
              </a:rPr>
              <a:t>/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 ② </a:t>
            </a:r>
            <a:r>
              <a:rPr lang="ko-KR" altLang="en-US" sz="2400" b="1" dirty="0"/>
              <a:t>웹 브라우저</a:t>
            </a:r>
            <a:r>
              <a:rPr lang="en-US" altLang="ko-KR" sz="2400" b="1" dirty="0"/>
              <a:t>(Web Browser)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- </a:t>
            </a:r>
            <a:r>
              <a:rPr lang="ko-KR" altLang="en-US" sz="2400" dirty="0" smtClean="0"/>
              <a:t>저장된 </a:t>
            </a:r>
            <a:r>
              <a:rPr lang="en-US" altLang="ko-KR" sz="2400" dirty="0"/>
              <a:t>HTML </a:t>
            </a:r>
            <a:r>
              <a:rPr lang="ko-KR" altLang="en-US" sz="2400" dirty="0"/>
              <a:t>문서 파일을 </a:t>
            </a:r>
            <a:r>
              <a:rPr lang="ko-KR" altLang="en-US" sz="2400" dirty="0" smtClean="0"/>
              <a:t>실행하여 결과를 확인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- </a:t>
            </a:r>
            <a:r>
              <a:rPr lang="ko-KR" altLang="en-US" sz="2400" dirty="0" smtClean="0"/>
              <a:t>크롬 브라우저 설치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http</a:t>
            </a:r>
            <a:r>
              <a:rPr lang="en-US" altLang="ko-KR" sz="2400" dirty="0"/>
              <a:t>://www.google.com/chrome </a:t>
            </a:r>
          </a:p>
        </p:txBody>
      </p:sp>
    </p:spTree>
    <p:extLst>
      <p:ext uri="{BB962C8B-B14F-4D97-AF65-F5344CB8AC3E}">
        <p14:creationId xmlns:p14="http://schemas.microsoft.com/office/powerpoint/2010/main" val="35825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FF0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3083" y="266007"/>
            <a:ext cx="8277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HTML </a:t>
            </a:r>
            <a:r>
              <a:rPr lang="ko-KR" altLang="en-US" sz="3200" dirty="0" smtClean="0"/>
              <a:t>문서 구조</a:t>
            </a:r>
            <a:r>
              <a:rPr lang="en-US" altLang="ko-KR" sz="3200" dirty="0" smtClean="0"/>
              <a:t> : ex2_1.html</a:t>
            </a:r>
            <a:endParaRPr lang="ko-KR" altLang="en-US" sz="3200" dirty="0"/>
          </a:p>
        </p:txBody>
      </p:sp>
      <p:sp>
        <p:nvSpPr>
          <p:cNvPr id="7" name="직사각형 6"/>
          <p:cNvSpPr/>
          <p:nvPr/>
        </p:nvSpPr>
        <p:spPr>
          <a:xfrm>
            <a:off x="1332004" y="1174762"/>
            <a:ext cx="10273841" cy="5120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216000" rIns="216000" bIns="216000"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&lt;head&gt;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&lt;meta charset="utf-8"&gt;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&lt;style&gt;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h3 {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	color: blue;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&lt;/style&gt;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&lt;/head&gt;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&lt;h3&gt;</a:t>
            </a:r>
            <a:r>
              <a:rPr lang="ko-KR" altLang="en-US" dirty="0">
                <a:solidFill>
                  <a:schemeClr val="tx1"/>
                </a:solidFill>
              </a:rPr>
              <a:t>웹의 역할</a:t>
            </a:r>
            <a:r>
              <a:rPr lang="en-US" altLang="ko-KR" dirty="0">
                <a:solidFill>
                  <a:schemeClr val="tx1"/>
                </a:solidFill>
              </a:rPr>
              <a:t>&lt;/h3&gt;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&lt;p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</a:t>
            </a:r>
            <a:r>
              <a:rPr lang="ko-KR" altLang="en-US" dirty="0" smtClean="0">
                <a:solidFill>
                  <a:schemeClr val="tx1"/>
                </a:solidFill>
              </a:rPr>
              <a:t>인터넷과 </a:t>
            </a:r>
            <a:r>
              <a:rPr lang="ko-KR" altLang="en-US" dirty="0">
                <a:solidFill>
                  <a:schemeClr val="tx1"/>
                </a:solidFill>
              </a:rPr>
              <a:t>웹 브라우저를 통하여 정보를 제공하고 서로 소통할 수 있게 해준다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&lt;/</a:t>
            </a:r>
            <a:r>
              <a:rPr lang="en-US" altLang="ko-KR" dirty="0">
                <a:solidFill>
                  <a:schemeClr val="tx1"/>
                </a:solidFill>
              </a:rPr>
              <a:t>p&gt;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&lt;/html</a:t>
            </a:r>
            <a:r>
              <a:rPr lang="en-US" altLang="ko-KR" dirty="0" smtClean="0">
                <a:solidFill>
                  <a:schemeClr val="tx1"/>
                </a:solidFill>
              </a:rPr>
              <a:t>&gt; 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59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FF0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3083" y="266007"/>
            <a:ext cx="773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ex1-1.html</a:t>
            </a:r>
            <a:r>
              <a:rPr lang="ko-KR" altLang="en-US" sz="3200" dirty="0" smtClean="0"/>
              <a:t>의 실행 결과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23"/>
          <a:stretch/>
        </p:blipFill>
        <p:spPr>
          <a:xfrm>
            <a:off x="2786451" y="3429000"/>
            <a:ext cx="6581775" cy="129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87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FF0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3083" y="266007"/>
            <a:ext cx="8277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웹 페이지의 제목 </a:t>
            </a:r>
            <a:r>
              <a:rPr lang="en-US" altLang="ko-KR" sz="3200" dirty="0" smtClean="0"/>
              <a:t>: ex2_2.html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1701282" y="1464908"/>
            <a:ext cx="9237306" cy="4833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216000" rIns="216000" bIns="216000" rtlCol="0" anchor="t" anchorCtr="0"/>
          <a:lstStyle/>
          <a:p>
            <a:r>
              <a:rPr lang="en-US" altLang="ko-KR" sz="28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&lt;head&gt;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&lt;meta charset="utf-8"&gt;</a:t>
            </a:r>
          </a:p>
          <a:p>
            <a:r>
              <a:rPr lang="en-US" altLang="ko-KR" sz="2800" dirty="0">
                <a:solidFill>
                  <a:srgbClr val="FF0000"/>
                </a:solidFill>
              </a:rPr>
              <a:t>&lt;title&gt;</a:t>
            </a:r>
            <a:r>
              <a:rPr lang="ko-KR" altLang="en-US" sz="2800" dirty="0">
                <a:solidFill>
                  <a:srgbClr val="FF0000"/>
                </a:solidFill>
              </a:rPr>
              <a:t>웹 페이지 제목</a:t>
            </a:r>
            <a:r>
              <a:rPr lang="en-US" altLang="ko-KR" sz="2800" dirty="0">
                <a:solidFill>
                  <a:srgbClr val="FF0000"/>
                </a:solidFill>
              </a:rPr>
              <a:t>&lt;/title&gt;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&lt;/head&gt;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&lt;body&gt;</a:t>
            </a:r>
          </a:p>
          <a:p>
            <a:r>
              <a:rPr lang="ko-KR" altLang="en-US" sz="2800" dirty="0">
                <a:solidFill>
                  <a:schemeClr val="tx1"/>
                </a:solidFill>
              </a:rPr>
              <a:t>안녕하세요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&lt;/html&gt;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1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HTML</a:t>
            </a:r>
            <a:r>
              <a:rPr lang="ko-KR" altLang="en-US" sz="3200"/>
              <a:t>과의 첫 만남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074" y="1923969"/>
            <a:ext cx="10105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웹 사이트를 만들 때 지켜야 하는 약속들을 정리한 것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웹 표준을 지켜 사이트를 제작하면 장소나 브라우저와 상관없이 쉽게 웹 사이트를 볼 수 있다</a:t>
            </a:r>
            <a:r>
              <a:rPr lang="en-US" altLang="ko-KR" sz="16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웹 표준으로 문서 하나를 만들면 어떤 기기에서나 볼 수 있기 때문에 웹 개발자와 디자이너의 시간 절약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HTML5</a:t>
            </a:r>
            <a:r>
              <a:rPr lang="ko-KR" altLang="en-US" sz="1600"/>
              <a:t>로 문서를 만드는 것 </a:t>
            </a:r>
            <a:r>
              <a:rPr lang="en-US" altLang="ko-KR" sz="1600"/>
              <a:t>= </a:t>
            </a:r>
            <a:r>
              <a:rPr lang="ko-KR" altLang="en-US" sz="1600"/>
              <a:t>웹 표준을 지킨 문서를 만드는 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3242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웹 표준이란 무엇일까</a:t>
            </a:r>
            <a:r>
              <a:rPr lang="en-US" altLang="ko-KR" sz="2000" b="1"/>
              <a:t>?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1463713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FF0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3083" y="266007"/>
            <a:ext cx="773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ex2_2.html</a:t>
            </a:r>
            <a:r>
              <a:rPr lang="ko-KR" altLang="en-US" sz="3200" dirty="0" smtClean="0"/>
              <a:t>의 실행 결과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5" y="1891725"/>
            <a:ext cx="10032191" cy="306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80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FF0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3083" y="266007"/>
            <a:ext cx="8277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HTML</a:t>
            </a:r>
            <a:r>
              <a:rPr lang="ko-KR" altLang="en-US" sz="3200" dirty="0" smtClean="0"/>
              <a:t>의 </a:t>
            </a:r>
            <a:r>
              <a:rPr lang="ko-KR" altLang="en-US" sz="3200" dirty="0" err="1" smtClean="0"/>
              <a:t>주석문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ex2_3.html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1477347" y="1446247"/>
            <a:ext cx="9237306" cy="5094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216000" rIns="216000" bIns="216000" rtlCol="0" anchor="t" anchorCtr="0"/>
          <a:lstStyle/>
          <a:p>
            <a:r>
              <a:rPr lang="en-US" altLang="ko-KR" dirty="0">
                <a:solidFill>
                  <a:srgbClr val="FF0000"/>
                </a:solidFill>
              </a:rPr>
              <a:t>&lt;!--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ko-KR" altLang="en-US" dirty="0">
                <a:solidFill>
                  <a:schemeClr val="tx1"/>
                </a:solidFill>
              </a:rPr>
              <a:t>작성일 </a:t>
            </a:r>
            <a:r>
              <a:rPr lang="en-US" altLang="ko-KR" dirty="0">
                <a:solidFill>
                  <a:schemeClr val="tx1"/>
                </a:solidFill>
              </a:rPr>
              <a:t>: 2020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일 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    작성자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홍길동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    파일명 </a:t>
            </a:r>
            <a:r>
              <a:rPr lang="en-US" altLang="ko-KR" dirty="0">
                <a:solidFill>
                  <a:schemeClr val="tx1"/>
                </a:solidFill>
              </a:rPr>
              <a:t>: ex1-3.html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--&gt;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&lt;head&gt;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&lt;meta charset="utf-8"&gt;      </a:t>
            </a:r>
            <a:r>
              <a:rPr lang="en-US" altLang="ko-KR" dirty="0">
                <a:solidFill>
                  <a:srgbClr val="FF0000"/>
                </a:solidFill>
              </a:rPr>
              <a:t>&lt;!--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문자 세트를 </a:t>
            </a:r>
            <a:r>
              <a:rPr lang="en-US" altLang="ko-KR" dirty="0">
                <a:solidFill>
                  <a:schemeClr val="tx1"/>
                </a:solidFill>
              </a:rPr>
              <a:t>UTF-8</a:t>
            </a:r>
            <a:r>
              <a:rPr lang="ko-KR" altLang="en-US" dirty="0">
                <a:solidFill>
                  <a:schemeClr val="tx1"/>
                </a:solidFill>
              </a:rPr>
              <a:t>로 설정 </a:t>
            </a:r>
            <a:r>
              <a:rPr lang="en-US" altLang="ko-KR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&lt;title&gt;HTML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ko-KR" altLang="en-US" dirty="0" err="1">
                <a:solidFill>
                  <a:schemeClr val="tx1"/>
                </a:solidFill>
              </a:rPr>
              <a:t>주석문</a:t>
            </a:r>
            <a:r>
              <a:rPr lang="en-US" altLang="ko-KR" dirty="0">
                <a:solidFill>
                  <a:schemeClr val="tx1"/>
                </a:solidFill>
              </a:rPr>
              <a:t>&lt;/title&gt;   </a:t>
            </a:r>
            <a:r>
              <a:rPr lang="en-US" altLang="ko-KR" dirty="0">
                <a:solidFill>
                  <a:srgbClr val="FF0000"/>
                </a:solidFill>
              </a:rPr>
              <a:t>&lt;!--</a:t>
            </a:r>
            <a:r>
              <a:rPr lang="en-US" altLang="ko-KR" dirty="0">
                <a:solidFill>
                  <a:schemeClr val="tx1"/>
                </a:solidFill>
              </a:rPr>
              <a:t> &lt;title&gt; : </a:t>
            </a:r>
            <a:r>
              <a:rPr lang="ko-KR" altLang="en-US" dirty="0">
                <a:solidFill>
                  <a:schemeClr val="tx1"/>
                </a:solidFill>
              </a:rPr>
              <a:t>웹 페이지 제목 설정 </a:t>
            </a:r>
            <a:r>
              <a:rPr lang="en-US" altLang="ko-KR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&lt;/head&gt;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&lt;body&gt;			</a:t>
            </a:r>
            <a:r>
              <a:rPr lang="en-US" altLang="ko-KR" dirty="0">
                <a:solidFill>
                  <a:srgbClr val="FF0000"/>
                </a:solidFill>
              </a:rPr>
              <a:t>&lt;!-- </a:t>
            </a:r>
            <a:r>
              <a:rPr lang="en-US" altLang="ko-KR" dirty="0">
                <a:solidFill>
                  <a:schemeClr val="tx1"/>
                </a:solidFill>
              </a:rPr>
              <a:t>&lt;body&gt; : </a:t>
            </a:r>
            <a:r>
              <a:rPr lang="ko-KR" altLang="en-US" dirty="0" err="1">
                <a:solidFill>
                  <a:schemeClr val="tx1"/>
                </a:solidFill>
              </a:rPr>
              <a:t>브라우의</a:t>
            </a:r>
            <a:r>
              <a:rPr lang="ko-KR" altLang="en-US" dirty="0">
                <a:solidFill>
                  <a:schemeClr val="tx1"/>
                </a:solidFill>
              </a:rPr>
              <a:t> 메인 창에 표시되는 내용 </a:t>
            </a:r>
            <a:r>
              <a:rPr lang="en-US" altLang="ko-KR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 err="1">
                <a:solidFill>
                  <a:schemeClr val="tx1"/>
                </a:solidFill>
              </a:rPr>
              <a:t>주석문은</a:t>
            </a:r>
            <a:r>
              <a:rPr lang="ko-KR" altLang="en-US" dirty="0">
                <a:solidFill>
                  <a:schemeClr val="tx1"/>
                </a:solidFill>
              </a:rPr>
              <a:t> 프로그램의 작성일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작성자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파일명 등을 기술하거나 프로그램을 설명하는 데 사용되는 것으로서 </a:t>
            </a:r>
            <a:r>
              <a:rPr lang="ko-KR" altLang="en-US" dirty="0" err="1">
                <a:solidFill>
                  <a:schemeClr val="tx1"/>
                </a:solidFill>
              </a:rPr>
              <a:t>주석처리된</a:t>
            </a:r>
            <a:r>
              <a:rPr lang="ko-KR" altLang="en-US" dirty="0">
                <a:solidFill>
                  <a:schemeClr val="tx1"/>
                </a:solidFill>
              </a:rPr>
              <a:t> 내용은 브라우저 화면에 나타나지 않는다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&lt;/html&gt;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06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FF0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3083" y="266007"/>
            <a:ext cx="773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Ex2_3.html</a:t>
            </a:r>
            <a:r>
              <a:rPr lang="ko-KR" altLang="en-US" sz="3200" dirty="0" smtClean="0"/>
              <a:t>의 실행 결과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90379"/>
            <a:ext cx="10058400" cy="32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5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HTML</a:t>
            </a:r>
            <a:r>
              <a:rPr lang="ko-KR" altLang="en-US"/>
              <a:t>과의 첫 만남</a:t>
            </a:r>
            <a:endParaRPr lang="ko-KR" altLang="en-US" sz="3200"/>
          </a:p>
        </p:txBody>
      </p:sp>
      <p:sp>
        <p:nvSpPr>
          <p:cNvPr id="14" name="TextBox 13"/>
          <p:cNvSpPr txBox="1"/>
          <p:nvPr/>
        </p:nvSpPr>
        <p:spPr>
          <a:xfrm>
            <a:off x="649904" y="1947363"/>
            <a:ext cx="937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최신 웹 표준에 맞는 웹 사이트 제작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3170" y="2409028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HTML5</a:t>
            </a:r>
            <a:r>
              <a:rPr lang="ko-KR" altLang="en-US" sz="1600"/>
              <a:t>과 </a:t>
            </a:r>
            <a:r>
              <a:rPr lang="en-US" altLang="ko-KR" sz="1600"/>
              <a:t>CSS3</a:t>
            </a:r>
            <a:r>
              <a:rPr lang="ko-KR" altLang="en-US" sz="1600"/>
              <a:t>를 사용하면 사용자가 접속한 기기에 따라 사이트 레이아웃을 다양하게 바꿀 수 있다 </a:t>
            </a:r>
            <a:endParaRPr lang="en-US" altLang="ko-KR" sz="1600"/>
          </a:p>
        </p:txBody>
      </p:sp>
      <p:sp>
        <p:nvSpPr>
          <p:cNvPr id="18" name="TextBox 17"/>
          <p:cNvSpPr txBox="1"/>
          <p:nvPr/>
        </p:nvSpPr>
        <p:spPr>
          <a:xfrm>
            <a:off x="649904" y="3027350"/>
            <a:ext cx="937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앱 화면을 디자인하기 위한 기초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3170" y="3477889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HTML5</a:t>
            </a:r>
            <a:r>
              <a:rPr lang="ko-KR" altLang="en-US" sz="1600"/>
              <a:t>의 </a:t>
            </a:r>
            <a:r>
              <a:rPr lang="en-US" altLang="ko-KR" sz="1600"/>
              <a:t>API</a:t>
            </a:r>
            <a:r>
              <a:rPr lang="ko-KR" altLang="en-US" sz="1600"/>
              <a:t>를 사용해 ‘웹앱’을 만들 수도 있고</a:t>
            </a:r>
            <a:r>
              <a:rPr lang="en-US" altLang="ko-KR" sz="1600"/>
              <a:t>, </a:t>
            </a:r>
            <a:r>
              <a:rPr lang="ko-KR" altLang="en-US" sz="1600"/>
              <a:t>앱 화면은 </a:t>
            </a:r>
            <a:r>
              <a:rPr lang="en-US" altLang="ko-KR" sz="1600"/>
              <a:t>HTML5</a:t>
            </a:r>
            <a:r>
              <a:rPr lang="ko-KR" altLang="en-US" sz="1600"/>
              <a:t>과 </a:t>
            </a:r>
            <a:r>
              <a:rPr lang="en-US" altLang="ko-KR" sz="1600"/>
              <a:t>CSS3</a:t>
            </a:r>
            <a:r>
              <a:rPr lang="ko-KR" altLang="en-US" sz="1600"/>
              <a:t>를 사용해 디자인</a:t>
            </a:r>
            <a:r>
              <a:rPr lang="en-US" altLang="ko-KR" sz="1600"/>
              <a:t>.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33074" y="4107337"/>
            <a:ext cx="937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사이트와 블로그 수정이 쉽다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6340" y="4482406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HTML5</a:t>
            </a:r>
            <a:r>
              <a:rPr lang="ko-KR" altLang="en-US" sz="1600"/>
              <a:t>를 공부하면 사이트나 블로그 소스를 이해할 수 있고 사이트를 원하는 모습으로 바꿀 수 있다</a:t>
            </a:r>
            <a:r>
              <a:rPr lang="en-US" altLang="ko-KR" sz="160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3074" y="1267485"/>
            <a:ext cx="507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왜 </a:t>
            </a:r>
            <a:r>
              <a:rPr lang="en-US" altLang="ko-KR" sz="2000" b="1"/>
              <a:t>HTML5</a:t>
            </a:r>
            <a:r>
              <a:rPr lang="ko-KR" altLang="en-US" sz="2000" b="1"/>
              <a:t>와 </a:t>
            </a:r>
            <a:r>
              <a:rPr lang="en-US" altLang="ko-KR" sz="2000" b="1"/>
              <a:t>CSS3</a:t>
            </a:r>
            <a:r>
              <a:rPr lang="ko-KR" altLang="en-US" sz="2000" b="1"/>
              <a:t>를 공부해야 할까</a:t>
            </a:r>
            <a:r>
              <a:rPr lang="en-US" altLang="ko-KR" sz="2000" b="1"/>
              <a:t>?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223279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24549" y="1340000"/>
            <a:ext cx="9377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HTML5</a:t>
            </a:r>
            <a:r>
              <a:rPr lang="ko-KR" altLang="en-US" sz="2000" b="1"/>
              <a:t> </a:t>
            </a:r>
            <a:r>
              <a:rPr lang="en-US" altLang="ko-KR" sz="2000" b="1"/>
              <a:t>? HTML ?</a:t>
            </a:r>
            <a:endParaRPr lang="ko-KR" altLang="en-US" sz="2000" b="1"/>
          </a:p>
        </p:txBody>
      </p:sp>
      <p:sp>
        <p:nvSpPr>
          <p:cNvPr id="12" name="TextBox 11"/>
          <p:cNvSpPr txBox="1"/>
          <p:nvPr/>
        </p:nvSpPr>
        <p:spPr>
          <a:xfrm>
            <a:off x="533074" y="1923969"/>
            <a:ext cx="1039445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대부분의 웹 브라우저에서 </a:t>
            </a:r>
            <a:r>
              <a:rPr lang="en-US" altLang="ko-KR"/>
              <a:t>HTML5</a:t>
            </a:r>
            <a:r>
              <a:rPr lang="ko-KR" altLang="en-US"/>
              <a:t>를 지원하게 되면서 현재 </a:t>
            </a:r>
            <a:r>
              <a:rPr lang="en-US" altLang="ko-KR"/>
              <a:t>HTML5</a:t>
            </a:r>
            <a:r>
              <a:rPr lang="ko-KR" altLang="en-US"/>
              <a:t>의 공식 명칭은 ‘</a:t>
            </a:r>
            <a:r>
              <a:rPr lang="en-US" altLang="ko-KR"/>
              <a:t>HTML’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ko-KR" alt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724549" y="2741228"/>
            <a:ext cx="9377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HTML5.1 vs HTML5.2</a:t>
            </a:r>
            <a:endParaRPr lang="ko-KR" altLang="en-US" sz="2000" b="1"/>
          </a:p>
        </p:txBody>
      </p:sp>
      <p:sp>
        <p:nvSpPr>
          <p:cNvPr id="16" name="TextBox 15"/>
          <p:cNvSpPr txBox="1"/>
          <p:nvPr/>
        </p:nvSpPr>
        <p:spPr>
          <a:xfrm>
            <a:off x="533074" y="3445696"/>
            <a:ext cx="10394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HTML5 </a:t>
            </a:r>
            <a:r>
              <a:rPr lang="ko-KR" altLang="en-US" sz="1600"/>
              <a:t>표준안부터는 웹 브라우저 업체들이 함께 참여하고 있기 때문에 표준안이 업그레이드될 때마다 웹 브라우저 업체에서 발 빠르게 수용하고 지원하며 살아있는 표준안이 되고 있다</a:t>
            </a:r>
            <a:r>
              <a:rPr lang="en-US" altLang="ko-KR" sz="1600"/>
              <a:t>.</a:t>
            </a:r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/>
              <a:t>2019</a:t>
            </a:r>
            <a:r>
              <a:rPr lang="ko-KR" altLang="en-US" sz="1600"/>
              <a:t>년 </a:t>
            </a:r>
            <a:r>
              <a:rPr lang="en-US" altLang="ko-KR" sz="1600"/>
              <a:t>12</a:t>
            </a:r>
            <a:r>
              <a:rPr lang="ko-KR" altLang="en-US" sz="1600"/>
              <a:t>월 현재</a:t>
            </a:r>
            <a:r>
              <a:rPr lang="en-US" altLang="ko-KR" sz="1600"/>
              <a:t>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HTML 5.2</a:t>
            </a:r>
            <a:r>
              <a:rPr lang="ko-KR" altLang="en-US" sz="1600"/>
              <a:t>이 최신 표준안</a:t>
            </a:r>
            <a:r>
              <a:rPr lang="en-US" altLang="ko-KR" sz="1600"/>
              <a:t>(</a:t>
            </a:r>
            <a:r>
              <a:rPr lang="en-US" altLang="ko-KR" sz="1600">
                <a:hlinkClick r:id="rId2"/>
              </a:rPr>
              <a:t>https://html.spec.whatwg.org/</a:t>
            </a:r>
            <a:r>
              <a:rPr lang="en-US" altLang="ko-KR" sz="160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HTML </a:t>
            </a:r>
            <a:r>
              <a:rPr lang="ko-KR" altLang="en-US" sz="1600"/>
              <a:t>코드의 표준화는 계속 진행되어 </a:t>
            </a:r>
            <a:r>
              <a:rPr lang="en-US" altLang="ko-KR" sz="1600"/>
              <a:t>HTML 5.3 </a:t>
            </a:r>
            <a:r>
              <a:rPr lang="ko-KR" altLang="en-US" sz="1600"/>
              <a:t>개발 진행 중</a:t>
            </a:r>
            <a:r>
              <a:rPr lang="en-US" altLang="ko-KR" sz="1600"/>
              <a:t>.(</a:t>
            </a:r>
            <a:r>
              <a:rPr lang="en-US" altLang="ko-KR" sz="1600">
                <a:hlinkClick r:id="rId3"/>
              </a:rPr>
              <a:t>https://www.w3.org/TR/html53/</a:t>
            </a:r>
            <a:r>
              <a:rPr lang="en-US" altLang="ko-KR" sz="1600"/>
              <a:t>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FB3BD2-6BC9-4ECB-B8D4-736D5F63A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74" y="185783"/>
            <a:ext cx="9091189" cy="667587"/>
          </a:xfrm>
        </p:spPr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과의 첫 만남</a:t>
            </a:r>
          </a:p>
        </p:txBody>
      </p:sp>
    </p:spTree>
    <p:extLst>
      <p:ext uri="{BB962C8B-B14F-4D97-AF65-F5344CB8AC3E}">
        <p14:creationId xmlns:p14="http://schemas.microsoft.com/office/powerpoint/2010/main" val="71687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2314" y="1158845"/>
            <a:ext cx="34596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사용 중인 웹 브라우저가 </a:t>
            </a:r>
            <a:r>
              <a:rPr lang="en-US" altLang="ko-KR" sz="1600"/>
              <a:t>HTML5</a:t>
            </a:r>
            <a:r>
              <a:rPr lang="ko-KR" altLang="en-US" sz="1600"/>
              <a:t>를 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ko-KR" altLang="en-US" sz="1600"/>
              <a:t>얼마나 지원하는지 확인하려면</a:t>
            </a:r>
            <a:endParaRPr lang="en-US" altLang="ko-KR" sz="1600"/>
          </a:p>
          <a:p>
            <a:endParaRPr lang="en-US" altLang="ko-KR"/>
          </a:p>
          <a:p>
            <a:r>
              <a:rPr lang="en-US" altLang="ko-KR">
                <a:hlinkClick r:id="rId2"/>
              </a:rPr>
              <a:t>http://html5test.com</a:t>
            </a:r>
            <a:endParaRPr lang="ko-KR" altLang="en-US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F9AE7994-AA5B-4041-9159-5A1C242A0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11" y="1158845"/>
            <a:ext cx="5418015" cy="3852157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6019E3A4-2C18-46D5-86F3-2905167E8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36" y="2622963"/>
            <a:ext cx="4570153" cy="338239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FCF0493-8925-4AC2-B36F-893C4019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72" y="185055"/>
            <a:ext cx="9091189" cy="667587"/>
          </a:xfrm>
        </p:spPr>
        <p:txBody>
          <a:bodyPr>
            <a:normAutofit/>
          </a:bodyPr>
          <a:lstStyle/>
          <a:p>
            <a:r>
              <a:rPr lang="ko-KR" altLang="en-US"/>
              <a:t>웹 브라우저와 웹 편집기</a:t>
            </a:r>
          </a:p>
        </p:txBody>
      </p:sp>
    </p:spTree>
    <p:extLst>
      <p:ext uri="{BB962C8B-B14F-4D97-AF65-F5344CB8AC3E}">
        <p14:creationId xmlns:p14="http://schemas.microsoft.com/office/powerpoint/2010/main" val="403299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9047DF4-46E8-4FCF-B9DF-CC94A68D1DBF}"/>
              </a:ext>
            </a:extLst>
          </p:cNvPr>
          <p:cNvSpPr/>
          <p:nvPr/>
        </p:nvSpPr>
        <p:spPr>
          <a:xfrm>
            <a:off x="649904" y="1661684"/>
            <a:ext cx="5306411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29BDE-4E1C-4AB2-8773-2D26FD77FB17}"/>
              </a:ext>
            </a:extLst>
          </p:cNvPr>
          <p:cNvSpPr txBox="1"/>
          <p:nvPr/>
        </p:nvSpPr>
        <p:spPr>
          <a:xfrm>
            <a:off x="649904" y="1661685"/>
            <a:ext cx="522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크롬 설치하고 기본 웹 브라우저로 정하기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29FE7B-3F3A-4136-BE3A-B6652422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웹 브라우저와 웹 편집기</a:t>
            </a:r>
          </a:p>
        </p:txBody>
      </p:sp>
    </p:spTree>
    <p:extLst>
      <p:ext uri="{BB962C8B-B14F-4D97-AF65-F5344CB8AC3E}">
        <p14:creationId xmlns:p14="http://schemas.microsoft.com/office/powerpoint/2010/main" val="284185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53" y="1173933"/>
            <a:ext cx="5446038" cy="40761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91" y="1173933"/>
            <a:ext cx="5444994" cy="30268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DEC9657-0506-42E8-8071-92407B49C514}"/>
              </a:ext>
            </a:extLst>
          </p:cNvPr>
          <p:cNvSpPr/>
          <p:nvPr/>
        </p:nvSpPr>
        <p:spPr>
          <a:xfrm>
            <a:off x="4337108" y="4446165"/>
            <a:ext cx="1610686" cy="88923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AE1765-7B3C-477A-BA2D-923CB4EE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웹 브라우저와 웹 편집기</a:t>
            </a:r>
          </a:p>
        </p:txBody>
      </p:sp>
    </p:spTree>
    <p:extLst>
      <p:ext uri="{BB962C8B-B14F-4D97-AF65-F5344CB8AC3E}">
        <p14:creationId xmlns:p14="http://schemas.microsoft.com/office/powerpoint/2010/main" val="392668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074" y="1267485"/>
            <a:ext cx="507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비주얼 스튜디오 코드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904" y="1888500"/>
            <a:ext cx="10394459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대부분의 주요 플랫폼에서 모두 사용할 수 있습니다</a:t>
            </a:r>
            <a:r>
              <a:rPr lang="en-US" altLang="ko-KR" sz="16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태그와 </a:t>
            </a:r>
            <a:r>
              <a:rPr lang="en-US" altLang="ko-KR" sz="1600"/>
              <a:t>CSS </a:t>
            </a:r>
            <a:r>
              <a:rPr lang="ko-KR" altLang="en-US" sz="1600"/>
              <a:t>속성을 친절히 안내합니다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태그와 </a:t>
            </a:r>
            <a:r>
              <a:rPr lang="en-US" altLang="ko-KR" sz="1600"/>
              <a:t>CSS </a:t>
            </a:r>
            <a:r>
              <a:rPr lang="ko-KR" altLang="en-US" sz="1600"/>
              <a:t>속성을 간편하게 입력할 수 있습니다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확장이 쉽습니다</a:t>
            </a:r>
            <a:endParaRPr lang="en-US" altLang="ko-KR" sz="16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097" y="1539968"/>
            <a:ext cx="5161142" cy="4145587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4C0D6482-88ED-4E9A-9072-74BA05C6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웹 브라우저와 웹 편집기</a:t>
            </a:r>
          </a:p>
        </p:txBody>
      </p:sp>
    </p:spTree>
    <p:extLst>
      <p:ext uri="{BB962C8B-B14F-4D97-AF65-F5344CB8AC3E}">
        <p14:creationId xmlns:p14="http://schemas.microsoft.com/office/powerpoint/2010/main" val="380140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1503</Words>
  <Application>Microsoft Office PowerPoint</Application>
  <PresentationFormat>와이드스크린</PresentationFormat>
  <Paragraphs>210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Courier</vt:lpstr>
      <vt:lpstr>YoonV YoonGothic100Std_OTF</vt:lpstr>
      <vt:lpstr>맑은 고딕</vt:lpstr>
      <vt:lpstr>Arial</vt:lpstr>
      <vt:lpstr>Wingdings</vt:lpstr>
      <vt:lpstr>Office 테마</vt:lpstr>
      <vt:lpstr>1_Office 테마</vt:lpstr>
      <vt:lpstr>01. HTML 기본기 다지기</vt:lpstr>
      <vt:lpstr>HTML과의 첫 만남</vt:lpstr>
      <vt:lpstr>HTML과의 첫 만남</vt:lpstr>
      <vt:lpstr>HTML과의 첫 만남</vt:lpstr>
      <vt:lpstr>HTML과의 첫 만남</vt:lpstr>
      <vt:lpstr>웹 브라우저와 웹 편집기</vt:lpstr>
      <vt:lpstr>웹 브라우저와 웹 편집기</vt:lpstr>
      <vt:lpstr>웹 브라우저와 웹 편집기</vt:lpstr>
      <vt:lpstr>웹 브라우저와 웹 편집기</vt:lpstr>
      <vt:lpstr>웹 브라우저와 웹 편집기</vt:lpstr>
      <vt:lpstr>HTML 기본 문서 구조</vt:lpstr>
      <vt:lpstr>HTML 기본 문서 구조</vt:lpstr>
      <vt:lpstr>PowerPoint 프레젠테이션</vt:lpstr>
      <vt:lpstr>HTML 기본 문서 구조</vt:lpstr>
      <vt:lpstr>HTML 기본 문서 구조</vt:lpstr>
      <vt:lpstr>HTML meta 태그</vt:lpstr>
      <vt:lpstr>HTML 기본 문서 구조</vt:lpstr>
      <vt:lpstr>HTML 기본 문서 구조</vt:lpstr>
      <vt:lpstr>웹 문서 만들고 업로드하기</vt:lpstr>
      <vt:lpstr>웹 문서 만들고 업로드하기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HTML이란 무엇일까?</dc:title>
  <dc:creator>Kyunghee Ko</dc:creator>
  <cp:lastModifiedBy>PC</cp:lastModifiedBy>
  <cp:revision>27</cp:revision>
  <dcterms:created xsi:type="dcterms:W3CDTF">2016-12-02T05:48:21Z</dcterms:created>
  <dcterms:modified xsi:type="dcterms:W3CDTF">2022-03-09T04:50:40Z</dcterms:modified>
</cp:coreProperties>
</file>