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82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59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006"/>
    <a:srgbClr val="00AF92"/>
    <a:srgbClr val="FDA007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6EF7B-1762-4B59-AE71-6F57C2D0C198}" v="1" dt="2024-11-09T14:45:02.618"/>
  </p1510:revLst>
</p1510:revInfo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>
      <p:cViewPr varScale="1">
        <p:scale>
          <a:sx n="141" d="100"/>
          <a:sy n="141" d="100"/>
        </p:scale>
        <p:origin x="39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2024/11/9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2024/11/9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2024/11/9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670048" y="2863606"/>
            <a:ext cx="6473952" cy="165718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54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拼电商客户管理系统</a:t>
            </a:r>
            <a:endParaRPr lang="zh-CN" altLang="zh-CN" sz="54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2849882" y="4626459"/>
            <a:ext cx="522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讲师：尚硅谷</a:t>
            </a:r>
            <a:r>
              <a:rPr lang="en-US" altLang="zh-CN" sz="24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4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宋</a:t>
            </a:r>
            <a:r>
              <a:rPr lang="zh-CN" altLang="en-US" sz="24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红</a:t>
            </a:r>
            <a:r>
              <a:rPr lang="zh-CN" altLang="en-US" sz="24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康   </a:t>
            </a:r>
            <a:endParaRPr lang="en-US" altLang="zh-CN" sz="24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9258A2D-DC4B-C383-E85F-A2A144D10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622707"/>
            <a:ext cx="2044011" cy="2034927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36333" y="575353"/>
            <a:ext cx="7335748" cy="456814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708917" y="0"/>
            <a:ext cx="154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项目简图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10008" y="632869"/>
            <a:ext cx="4664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CustomerList list = new CustomerList(6);</a:t>
            </a:r>
          </a:p>
          <a:p>
            <a:r>
              <a:rPr lang="en-US" altLang="zh-CN" sz="1600"/>
              <a:t>list.addCustomer(new Customer(“Tom”,23,’</a:t>
            </a:r>
            <a:r>
              <a:rPr lang="zh-CN" altLang="en-US" sz="1600"/>
              <a:t>男</a:t>
            </a:r>
            <a:r>
              <a:rPr lang="en-US" altLang="zh-CN" sz="1600"/>
              <a:t>’));</a:t>
            </a:r>
          </a:p>
          <a:p>
            <a:r>
              <a:rPr lang="en-US" altLang="zh-CN" sz="1600"/>
              <a:t>list.addCustomer(new Customer(“Jerry”,21,’</a:t>
            </a:r>
            <a:r>
              <a:rPr lang="zh-CN" altLang="en-US" sz="1600"/>
              <a:t>男</a:t>
            </a:r>
            <a:r>
              <a:rPr lang="en-US" altLang="zh-CN" sz="1600"/>
              <a:t>’));</a:t>
            </a:r>
          </a:p>
          <a:p>
            <a:r>
              <a:rPr lang="en-US" altLang="zh-CN" sz="1600"/>
              <a:t>list.replaceCustomer(1,new Customer(…));</a:t>
            </a:r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380144" y="801384"/>
            <a:ext cx="934948" cy="40480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文本框 7"/>
          <p:cNvSpPr txBox="1"/>
          <p:nvPr/>
        </p:nvSpPr>
        <p:spPr>
          <a:xfrm>
            <a:off x="287676" y="4520629"/>
            <a:ext cx="13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list: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45250" y="2609636"/>
            <a:ext cx="2270587" cy="1130157"/>
          </a:xfrm>
          <a:prstGeom prst="rect">
            <a:avLst/>
          </a:prstGeom>
          <a:solidFill>
            <a:srgbClr val="FEA00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847618" y="2691829"/>
            <a:ext cx="1525712" cy="20134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037298" y="2259777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new CustomerList(6);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17169" y="2897312"/>
            <a:ext cx="210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total:0</a:t>
            </a:r>
          </a:p>
          <a:p>
            <a:r>
              <a:rPr lang="en-US" altLang="zh-CN"/>
              <a:t>customers:0x7788</a:t>
            </a:r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13209"/>
              </p:ext>
            </p:extLst>
          </p:nvPr>
        </p:nvGraphicFramePr>
        <p:xfrm>
          <a:off x="5435029" y="2259777"/>
          <a:ext cx="726041" cy="2357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6041">
                  <a:extLst>
                    <a:ext uri="{9D8B030D-6E8A-4147-A177-3AD203B41FA5}">
                      <a16:colId xmlns:a16="http://schemas.microsoft.com/office/drawing/2014/main" val="465469688"/>
                    </a:ext>
                  </a:extLst>
                </a:gridCol>
              </a:tblGrid>
              <a:tr h="392927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535422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56533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580274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60310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642386"/>
                  </a:ext>
                </a:extLst>
              </a:tr>
              <a:tr h="392927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519453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178174" y="1910993"/>
            <a:ext cx="98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0x7788</a:t>
            </a:r>
            <a:endParaRPr lang="zh-CN" altLang="en-US" sz="160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479532" y="2259777"/>
            <a:ext cx="955497" cy="10485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253555" y="1910993"/>
            <a:ext cx="1140432" cy="780836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6588016" y="1566472"/>
            <a:ext cx="2471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new Customer(“Tom”,23,’</a:t>
            </a:r>
            <a:r>
              <a:rPr lang="zh-CN" altLang="en-US" sz="1400"/>
              <a:t>男</a:t>
            </a:r>
            <a:r>
              <a:rPr lang="en-US" altLang="zh-CN" sz="1400"/>
              <a:t>’)</a:t>
            </a:r>
            <a:endParaRPr lang="zh-CN" altLang="en-US" sz="1400"/>
          </a:p>
        </p:txBody>
      </p:sp>
      <p:cxnSp>
        <p:nvCxnSpPr>
          <p:cNvPr id="21" name="直接连接符 20"/>
          <p:cNvCxnSpPr/>
          <p:nvPr/>
        </p:nvCxnSpPr>
        <p:spPr>
          <a:xfrm>
            <a:off x="5435029" y="2259777"/>
            <a:ext cx="363020" cy="18466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6030930" y="1910993"/>
            <a:ext cx="1222625" cy="5334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294651" y="1932079"/>
            <a:ext cx="1058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name:Tom</a:t>
            </a:r>
          </a:p>
          <a:p>
            <a:r>
              <a:rPr lang="en-US" altLang="zh-CN" sz="1400"/>
              <a:t>age:23</a:t>
            </a:r>
          </a:p>
          <a:p>
            <a:r>
              <a:rPr lang="en-US" altLang="zh-CN" sz="1400"/>
              <a:t>gender:</a:t>
            </a:r>
            <a:r>
              <a:rPr lang="zh-CN" altLang="en-US" sz="1400"/>
              <a:t>男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102796" y="2979506"/>
            <a:ext cx="123289" cy="1952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308279" y="2897312"/>
            <a:ext cx="27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294651" y="3349375"/>
            <a:ext cx="1140432" cy="780836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文本框 32"/>
          <p:cNvSpPr txBox="1"/>
          <p:nvPr/>
        </p:nvSpPr>
        <p:spPr>
          <a:xfrm>
            <a:off x="7333738" y="3370461"/>
            <a:ext cx="124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name:Jerry</a:t>
            </a:r>
          </a:p>
          <a:p>
            <a:r>
              <a:rPr lang="en-US" altLang="zh-CN" sz="1400"/>
              <a:t>age:21</a:t>
            </a:r>
          </a:p>
          <a:p>
            <a:r>
              <a:rPr lang="en-US" altLang="zh-CN" sz="1400"/>
              <a:t>gender:</a:t>
            </a:r>
            <a:r>
              <a:rPr lang="zh-CN" altLang="en-US" sz="1400"/>
              <a:t>男</a:t>
            </a:r>
          </a:p>
        </p:txBody>
      </p:sp>
      <p:sp>
        <p:nvSpPr>
          <p:cNvPr id="34" name="矩形 33"/>
          <p:cNvSpPr/>
          <p:nvPr/>
        </p:nvSpPr>
        <p:spPr>
          <a:xfrm>
            <a:off x="6838570" y="2949266"/>
            <a:ext cx="2531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new Customer(“Jerry”,21,’</a:t>
            </a:r>
            <a:r>
              <a:rPr lang="zh-CN" altLang="en-US" sz="1400"/>
              <a:t>男</a:t>
            </a:r>
            <a:r>
              <a:rPr lang="en-US" altLang="zh-CN" sz="1400"/>
              <a:t>’)</a:t>
            </a:r>
            <a:endParaRPr lang="zh-CN" altLang="en-US" sz="1400"/>
          </a:p>
        </p:txBody>
      </p:sp>
      <p:cxnSp>
        <p:nvCxnSpPr>
          <p:cNvPr id="36" name="直接连接符 35"/>
          <p:cNvCxnSpPr/>
          <p:nvPr/>
        </p:nvCxnSpPr>
        <p:spPr>
          <a:xfrm>
            <a:off x="5522360" y="2691829"/>
            <a:ext cx="251419" cy="1335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030930" y="2897312"/>
            <a:ext cx="1243173" cy="4731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308279" y="2949266"/>
            <a:ext cx="272264" cy="27121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678148" y="2897312"/>
            <a:ext cx="30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838570" y="4366517"/>
            <a:ext cx="1082805" cy="647272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文本框 42"/>
          <p:cNvSpPr txBox="1"/>
          <p:nvPr/>
        </p:nvSpPr>
        <p:spPr>
          <a:xfrm>
            <a:off x="6880262" y="4278066"/>
            <a:ext cx="124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name:Jerry</a:t>
            </a:r>
          </a:p>
          <a:p>
            <a:r>
              <a:rPr lang="en-US" altLang="zh-CN" sz="1400"/>
              <a:t>age:21</a:t>
            </a:r>
          </a:p>
          <a:p>
            <a:r>
              <a:rPr lang="en-US" altLang="zh-CN" sz="1400"/>
              <a:t>gender:</a:t>
            </a:r>
            <a:r>
              <a:rPr lang="zh-CN" altLang="en-US" sz="1400"/>
              <a:t>女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5928188" y="2979506"/>
            <a:ext cx="952074" cy="12956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乘号 45"/>
          <p:cNvSpPr/>
          <p:nvPr/>
        </p:nvSpPr>
        <p:spPr>
          <a:xfrm>
            <a:off x="6444730" y="2979506"/>
            <a:ext cx="305392" cy="328773"/>
          </a:xfrm>
          <a:prstGeom prst="mathMultiply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5804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4538" y="579393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kern="0" dirty="0" err="1">
                <a:solidFill>
                  <a:srgbClr val="000000"/>
                </a:solidFill>
                <a:ea typeface="宋体" pitchFamily="2" charset="-122"/>
                <a:cs typeface="+mj-cs"/>
              </a:rPr>
              <a:t>enterMainMenu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pitchFamily="2" charset="-122"/>
                <a:cs typeface="+mj-cs"/>
              </a:rPr>
              <a:t>()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pitchFamily="2" charset="-122"/>
                <a:cs typeface="+mj-cs"/>
              </a:rPr>
              <a:t>方法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  <a:cs typeface="+mj-cs"/>
              </a:rPr>
              <a:t>的活动图</a:t>
            </a:r>
            <a:endParaRPr lang="zh-CN" altLang="en-US" sz="2400" b="1" dirty="0">
              <a:ea typeface="新宋体" panose="02010609030101010101" pitchFamily="49" charset="-122"/>
              <a:cs typeface="Times New Roman" pitchFamily="18" charset="0"/>
            </a:endParaRP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017974"/>
            <a:ext cx="5562618" cy="398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678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761" y="482189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256" y="1071552"/>
            <a:ext cx="8026814" cy="3696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ea typeface="宋体" pitchFamily="2" charset="-122"/>
              </a:rPr>
              <a:t>项目中提供了</a:t>
            </a:r>
            <a:r>
              <a:rPr lang="en-US" altLang="zh-CN" sz="1500" dirty="0">
                <a:solidFill>
                  <a:srgbClr val="0000FF"/>
                </a:solidFill>
                <a:ea typeface="宋体" pitchFamily="2" charset="-122"/>
              </a:rPr>
              <a:t>CMUtility.java</a:t>
            </a:r>
            <a:r>
              <a:rPr lang="zh-CN" altLang="en-US" sz="1500" dirty="0">
                <a:ea typeface="宋体" pitchFamily="2" charset="-122"/>
              </a:rPr>
              <a:t>类，可用来方便地实现键盘访问。</a:t>
            </a:r>
            <a:endParaRPr lang="en-US" altLang="zh-CN" sz="1500" dirty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ea typeface="宋体" pitchFamily="2" charset="-122"/>
              </a:rPr>
              <a:t>该类提供了以下静态方法：</a:t>
            </a:r>
            <a:endParaRPr lang="en-US" altLang="zh-CN" sz="1500" dirty="0">
              <a:ea typeface="宋体" pitchFamily="2" charset="-122"/>
            </a:endParaRPr>
          </a:p>
          <a:p>
            <a:pPr marL="600075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static char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readMenuSelection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50000"/>
              </a:lnSpc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该方法读取键盘，如果用户键入</a:t>
            </a:r>
            <a:r>
              <a:rPr lang="en-US" altLang="zh-CN" dirty="0">
                <a:ea typeface="宋体" pitchFamily="2" charset="-122"/>
              </a:rPr>
              <a:t>’1’-’5’</a:t>
            </a:r>
            <a:r>
              <a:rPr lang="zh-CN" altLang="en-US" dirty="0">
                <a:ea typeface="宋体" pitchFamily="2" charset="-122"/>
              </a:rPr>
              <a:t>中的任意字符，则方法返回。返回值为用户键入字符。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static char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readChar</a:t>
            </a:r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() </a:t>
            </a:r>
            <a:r>
              <a:rPr lang="zh-CN" altLang="en-US">
                <a:ea typeface="宋体" pitchFamily="2" charset="-122"/>
              </a:rPr>
              <a:t>和 </a:t>
            </a:r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public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static char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readChar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(char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defaultValue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)</a:t>
            </a:r>
          </a:p>
          <a:p>
            <a:pPr marL="600075" lvl="1" indent="-342900">
              <a:lnSpc>
                <a:spcPct val="150000"/>
              </a:lnSpc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这两个方法功能相同，均从键盘读取一个字符，并将其作为方法的返回值。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lnSpc>
                <a:spcPct val="150000"/>
              </a:lnSpc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参数：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defaultValue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— </a:t>
            </a:r>
            <a:r>
              <a:rPr lang="zh-CN" altLang="en-US" dirty="0">
                <a:ea typeface="宋体" pitchFamily="2" charset="-122"/>
              </a:rPr>
              <a:t>如果用户不输入字符而直接回车，方法将以</a:t>
            </a:r>
            <a:r>
              <a:rPr lang="en-US" altLang="zh-CN" dirty="0" err="1">
                <a:ea typeface="宋体" pitchFamily="2" charset="-122"/>
              </a:rPr>
              <a:t>defaultValue</a:t>
            </a:r>
            <a:r>
              <a:rPr lang="zh-CN" altLang="en-US" dirty="0">
                <a:ea typeface="宋体" pitchFamily="2" charset="-122"/>
              </a:rPr>
              <a:t> 作为返回值。（提示：此方法可在修改客户时调用）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9040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761" y="482189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 charset="-122"/>
              </a:rPr>
              <a:t>键盘访问的实现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870" y="1017973"/>
            <a:ext cx="8239874" cy="3851977"/>
          </a:xfrm>
        </p:spPr>
        <p:txBody>
          <a:bodyPr>
            <a:noAutofit/>
          </a:bodyPr>
          <a:lstStyle/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static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readInt</a:t>
            </a:r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() </a:t>
            </a:r>
            <a:r>
              <a:rPr lang="zh-CN" altLang="en-US">
                <a:ea typeface="宋体" pitchFamily="2" charset="-122"/>
              </a:rPr>
              <a:t>和</a:t>
            </a:r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public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static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defaultValue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)</a:t>
            </a:r>
          </a:p>
          <a:p>
            <a:pPr marL="600075" lvl="1" indent="-342900">
              <a:buNone/>
              <a:defRPr/>
            </a:pPr>
            <a:r>
              <a:rPr lang="en-US" altLang="zh-CN" b="1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这两个方法功能相同，均从键盘读取一个长度不超过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位的   整数，并将其作为方法的返回值。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参数：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defaultValue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— </a:t>
            </a:r>
            <a:r>
              <a:rPr lang="zh-CN" altLang="en-US" dirty="0">
                <a:ea typeface="宋体" pitchFamily="2" charset="-122"/>
              </a:rPr>
              <a:t>如果用户不输入字符而直接回车，方法将以</a:t>
            </a:r>
            <a:r>
              <a:rPr lang="en-US" altLang="zh-CN" dirty="0" err="1">
                <a:ea typeface="宋体" pitchFamily="2" charset="-122"/>
              </a:rPr>
              <a:t>defaultValue</a:t>
            </a:r>
            <a:r>
              <a:rPr lang="zh-CN" altLang="en-US" dirty="0">
                <a:ea typeface="宋体" pitchFamily="2" charset="-122"/>
              </a:rPr>
              <a:t> 作为返回值。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static String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readString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limit)  </a:t>
            </a:r>
            <a:r>
              <a:rPr lang="zh-CN" altLang="en-US" dirty="0">
                <a:ea typeface="宋体" pitchFamily="2" charset="-122"/>
              </a:rPr>
              <a:t>和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static String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readString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 limit, String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defaultValue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)</a:t>
            </a:r>
          </a:p>
          <a:p>
            <a:pPr marL="600075" lvl="1" indent="-342900">
              <a:buNone/>
              <a:defRPr/>
            </a:pPr>
            <a:r>
              <a:rPr lang="en-US" altLang="zh-CN" b="1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这两个方法功能相同，均从键盘读取一个长度不超过</a:t>
            </a:r>
            <a:r>
              <a:rPr lang="en-US" altLang="zh-CN" dirty="0">
                <a:ea typeface="宋体" pitchFamily="2" charset="-122"/>
              </a:rPr>
              <a:t>limit</a:t>
            </a:r>
            <a:r>
              <a:rPr lang="zh-CN" altLang="en-US" dirty="0">
                <a:ea typeface="宋体" pitchFamily="2" charset="-122"/>
              </a:rPr>
              <a:t>的字符串，并将其作为方法的返回值。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参数：</a:t>
            </a:r>
            <a:r>
              <a:rPr lang="en-US" altLang="zh-CN" dirty="0">
                <a:ea typeface="宋体" pitchFamily="2" charset="-122"/>
              </a:rPr>
              <a:t>limit — </a:t>
            </a:r>
            <a:r>
              <a:rPr lang="zh-CN" altLang="en-US" dirty="0">
                <a:ea typeface="宋体" pitchFamily="2" charset="-122"/>
              </a:rPr>
              <a:t>指定字符串的最大长度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itchFamily="2" charset="-122"/>
              </a:rPr>
              <a:t>		           </a:t>
            </a:r>
            <a:r>
              <a:rPr lang="en-US" altLang="zh-CN" dirty="0" err="1">
                <a:ea typeface="宋体" pitchFamily="2" charset="-122"/>
              </a:rPr>
              <a:t>defaultValue</a:t>
            </a: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— </a:t>
            </a:r>
            <a:r>
              <a:rPr lang="zh-CN" altLang="en-US" dirty="0">
                <a:ea typeface="宋体" pitchFamily="2" charset="-122"/>
              </a:rPr>
              <a:t>如果用户不输入字符而直接回车，方法将以</a:t>
            </a:r>
            <a:r>
              <a:rPr lang="en-US" altLang="zh-CN" dirty="0" err="1">
                <a:ea typeface="宋体" pitchFamily="2" charset="-122"/>
              </a:rPr>
              <a:t>defaultValue</a:t>
            </a:r>
            <a:r>
              <a:rPr lang="zh-CN" altLang="en-US" dirty="0">
                <a:ea typeface="宋体" pitchFamily="2" charset="-122"/>
              </a:rPr>
              <a:t> 作为返回值。</a:t>
            </a:r>
            <a:endParaRPr lang="en-US" altLang="zh-CN" dirty="0">
              <a:ea typeface="宋体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public static char 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</a:rPr>
              <a:t>readConfirmSelection</a:t>
            </a:r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() </a:t>
            </a:r>
            <a:endParaRPr lang="en-US" altLang="zh-CN" b="1" dirty="0">
              <a:ea typeface="宋体" pitchFamily="2" charset="-122"/>
            </a:endParaRPr>
          </a:p>
          <a:p>
            <a:pPr marL="600075" lvl="1" indent="-342900"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b="1" dirty="0">
                <a:ea typeface="宋体" pitchFamily="2" charset="-122"/>
              </a:rPr>
              <a:t>用途：</a:t>
            </a:r>
            <a:r>
              <a:rPr lang="zh-CN" altLang="en-US" dirty="0">
                <a:ea typeface="宋体" pitchFamily="2" charset="-122"/>
              </a:rPr>
              <a:t>从键盘读取‘</a:t>
            </a:r>
            <a:r>
              <a:rPr lang="en-US" altLang="zh-CN" dirty="0">
                <a:ea typeface="宋体" pitchFamily="2" charset="-122"/>
              </a:rPr>
              <a:t>Y’</a:t>
            </a:r>
            <a:r>
              <a:rPr lang="zh-CN" altLang="en-US" dirty="0">
                <a:ea typeface="宋体" pitchFamily="2" charset="-122"/>
              </a:rPr>
              <a:t>或</a:t>
            </a:r>
            <a:r>
              <a:rPr lang="en-US" altLang="zh-CN" dirty="0">
                <a:ea typeface="宋体" pitchFamily="2" charset="-122"/>
              </a:rPr>
              <a:t>’N’</a:t>
            </a:r>
            <a:r>
              <a:rPr lang="zh-CN" altLang="en-US" dirty="0">
                <a:ea typeface="宋体" pitchFamily="2" charset="-122"/>
              </a:rPr>
              <a:t>，并将其作为方法的返回值。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26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 b="1">
                <a:ea typeface="宋体" pitchFamily="2" charset="-122"/>
              </a:rPr>
              <a:t>Customer</a:t>
            </a:r>
            <a:r>
              <a:rPr lang="zh-CN" altLang="en-US" b="1" dirty="0">
                <a:ea typeface="宋体" pitchFamily="2" charset="-122"/>
              </a:rPr>
              <a:t>为实体类，用来封装客户信息</a:t>
            </a:r>
            <a:endParaRPr lang="en-US" altLang="zh-CN" b="1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ea typeface="宋体" pitchFamily="2" charset="-122"/>
              </a:rPr>
              <a:t> 该</a:t>
            </a:r>
            <a:r>
              <a:rPr lang="zh-CN" altLang="en-US" dirty="0">
                <a:ea typeface="宋体" pitchFamily="2" charset="-122"/>
              </a:rPr>
              <a:t>类封装客户的以下信息：</a:t>
            </a:r>
            <a:endParaRPr lang="en-US" altLang="zh-CN" dirty="0"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String name </a:t>
            </a:r>
            <a:r>
              <a:rPr lang="zh-CN" altLang="en-US" dirty="0">
                <a:ea typeface="宋体" pitchFamily="2" charset="-122"/>
              </a:rPr>
              <a:t>：客户姓名</a:t>
            </a:r>
            <a:endParaRPr lang="en-US" altLang="zh-CN" dirty="0"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char gender  </a:t>
            </a:r>
            <a:r>
              <a:rPr lang="zh-CN" altLang="en-US" dirty="0">
                <a:ea typeface="宋体" pitchFamily="2" charset="-122"/>
              </a:rPr>
              <a:t>：性别</a:t>
            </a:r>
            <a:endParaRPr lang="en-US" altLang="zh-CN" dirty="0"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age          </a:t>
            </a:r>
            <a:r>
              <a:rPr lang="zh-CN" altLang="en-US" dirty="0">
                <a:ea typeface="宋体" pitchFamily="2" charset="-122"/>
              </a:rPr>
              <a:t>：年龄</a:t>
            </a:r>
            <a:endParaRPr lang="en-US" altLang="zh-CN" dirty="0"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String phone</a:t>
            </a:r>
            <a:r>
              <a:rPr lang="zh-CN" altLang="en-US" dirty="0">
                <a:ea typeface="宋体" pitchFamily="2" charset="-122"/>
              </a:rPr>
              <a:t>：电话号码</a:t>
            </a:r>
            <a:endParaRPr lang="en-US" altLang="zh-CN" dirty="0"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a typeface="宋体" pitchFamily="2" charset="-122"/>
              </a:rPr>
              <a:t>String email </a:t>
            </a:r>
            <a:r>
              <a:rPr lang="zh-CN" altLang="en-US" dirty="0">
                <a:ea typeface="宋体" pitchFamily="2" charset="-122"/>
              </a:rPr>
              <a:t>：电子邮箱</a:t>
            </a:r>
            <a:endParaRPr lang="en-US" altLang="zh-CN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ea typeface="宋体" pitchFamily="2" charset="-122"/>
              </a:rPr>
              <a:t> 提供</a:t>
            </a:r>
            <a:r>
              <a:rPr lang="zh-CN" altLang="en-US" dirty="0">
                <a:ea typeface="宋体" pitchFamily="2" charset="-122"/>
              </a:rPr>
              <a:t>各属性的</a:t>
            </a:r>
            <a:r>
              <a:rPr lang="en-US" altLang="zh-CN" dirty="0">
                <a:ea typeface="宋体" pitchFamily="2" charset="-122"/>
              </a:rPr>
              <a:t>get/set</a:t>
            </a:r>
            <a:r>
              <a:rPr lang="zh-CN" altLang="en-US" dirty="0">
                <a:ea typeface="宋体" pitchFamily="2" charset="-122"/>
              </a:rPr>
              <a:t>方法</a:t>
            </a:r>
            <a:endParaRPr lang="en-US" altLang="zh-CN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ea typeface="宋体" pitchFamily="2" charset="-122"/>
              </a:rPr>
              <a:t> 提供</a:t>
            </a:r>
            <a:r>
              <a:rPr lang="zh-CN" altLang="en-US" dirty="0">
                <a:ea typeface="宋体" pitchFamily="2" charset="-122"/>
              </a:rPr>
              <a:t>所需的</a:t>
            </a:r>
            <a:r>
              <a:rPr lang="zh-CN" altLang="en-US">
                <a:ea typeface="宋体" pitchFamily="2" charset="-122"/>
              </a:rPr>
              <a:t>构造器（</a:t>
            </a:r>
            <a:r>
              <a:rPr lang="zh-CN" altLang="en-US" dirty="0">
                <a:ea typeface="宋体" pitchFamily="2" charset="-122"/>
              </a:rPr>
              <a:t>可自行确定）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09682" y="507145"/>
            <a:ext cx="6172200" cy="64294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kern="0">
                <a:solidFill>
                  <a:srgbClr val="000000"/>
                </a:solidFill>
                <a:latin typeface="+mn-lt"/>
                <a:ea typeface="宋体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latin typeface="+mn-lt"/>
                <a:ea typeface="宋体" charset="-122"/>
              </a:rPr>
              <a:t>1</a:t>
            </a:r>
            <a:r>
              <a:rPr kumimoji="1" lang="zh-CN" altLang="en-US" sz="2400" b="1" kern="0">
                <a:solidFill>
                  <a:srgbClr val="000000"/>
                </a:solidFill>
                <a:latin typeface="+mn-lt"/>
                <a:ea typeface="宋体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latin typeface="+mn-lt"/>
                <a:ea typeface="宋体" charset="-122"/>
              </a:rPr>
              <a:t>— Customer</a:t>
            </a:r>
            <a:r>
              <a:rPr kumimoji="1" lang="zh-CN" altLang="en-US" sz="2400" b="1" kern="0">
                <a:solidFill>
                  <a:srgbClr val="000000"/>
                </a:solidFill>
                <a:latin typeface="+mn-lt"/>
                <a:ea typeface="宋体" charset="-122"/>
              </a:rPr>
              <a:t>类的设计</a:t>
            </a:r>
            <a:endParaRPr lang="zh-CN" altLang="en-US" sz="27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910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3658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1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实现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Customer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+mn-lt"/>
                <a:ea typeface="宋体" charset="-122"/>
              </a:rPr>
              <a:t>类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380" y="1329613"/>
            <a:ext cx="7829550" cy="180220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按照设计要求编写</a:t>
            </a:r>
            <a:r>
              <a:rPr lang="en-US" altLang="zh-CN" dirty="0">
                <a:ea typeface="宋体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类，并编译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ea typeface="宋体" pitchFamily="2" charset="-122"/>
              </a:rPr>
              <a:t>在</a:t>
            </a:r>
            <a:r>
              <a:rPr lang="en-US" altLang="zh-CN" dirty="0">
                <a:ea typeface="宋体" charset="-122"/>
              </a:rPr>
              <a:t>Customer </a:t>
            </a:r>
            <a:r>
              <a:rPr lang="zh-CN" altLang="en-US" dirty="0">
                <a:ea typeface="宋体" charset="-122"/>
              </a:rPr>
              <a:t>类中临时添加一个</a:t>
            </a:r>
            <a:r>
              <a:rPr lang="en-US" altLang="zh-CN" dirty="0">
                <a:ea typeface="宋体" pitchFamily="2" charset="-122"/>
              </a:rPr>
              <a:t>main</a:t>
            </a:r>
            <a:r>
              <a:rPr lang="zh-CN" altLang="en-US" dirty="0">
                <a:ea typeface="宋体" pitchFamily="2" charset="-122"/>
              </a:rPr>
              <a:t>方法中，作为单元测试方法。</a:t>
            </a:r>
            <a:endParaRPr lang="en-US" altLang="zh-CN" dirty="0">
              <a:ea typeface="宋体" pitchFamily="2" charset="-122"/>
            </a:endParaRPr>
          </a:p>
          <a:p>
            <a:pPr marL="342900" indent="-8335"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zh-CN" altLang="en-US" dirty="0">
                <a:ea typeface="宋体" pitchFamily="2" charset="-122"/>
              </a:rPr>
              <a:t>在方法中创建</a:t>
            </a:r>
            <a:r>
              <a:rPr lang="en-US" altLang="zh-CN" dirty="0">
                <a:ea typeface="宋体" charset="-122"/>
              </a:rPr>
              <a:t>Customer</a:t>
            </a:r>
            <a:r>
              <a:rPr lang="zh-CN" altLang="en-US" dirty="0">
                <a:ea typeface="宋体" charset="-122"/>
              </a:rPr>
              <a:t>对象，并调用对象的各个方法，以测试该类是否编写正确。</a:t>
            </a:r>
            <a:endParaRPr lang="en-US" altLang="zh-CN" dirty="0">
              <a:ea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34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510" y="1200150"/>
            <a:ext cx="7863840" cy="3693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 err="1">
                <a:latin typeface="+mj-lt"/>
                <a:ea typeface="宋体" pitchFamily="2" charset="-122"/>
              </a:rPr>
              <a:t>CustomerList</a:t>
            </a:r>
            <a:r>
              <a:rPr lang="zh-CN" altLang="en-US" sz="1500" b="1" dirty="0">
                <a:latin typeface="+mj-lt"/>
                <a:ea typeface="宋体" pitchFamily="2" charset="-122"/>
              </a:rPr>
              <a:t>为</a:t>
            </a:r>
            <a:r>
              <a:rPr lang="en-US" altLang="zh-CN" sz="1500" b="1" dirty="0">
                <a:latin typeface="+mj-lt"/>
                <a:ea typeface="宋体" pitchFamily="2" charset="-122"/>
              </a:rPr>
              <a:t>Customer</a:t>
            </a:r>
            <a:r>
              <a:rPr lang="zh-CN" altLang="en-US" sz="1500" b="1" dirty="0">
                <a:latin typeface="+mj-lt"/>
                <a:ea typeface="宋体" pitchFamily="2" charset="-122"/>
              </a:rPr>
              <a:t>对象的管理模块</a:t>
            </a:r>
            <a:r>
              <a:rPr lang="zh-CN" altLang="en-US" sz="1500" b="1">
                <a:latin typeface="+mj-lt"/>
                <a:ea typeface="宋体" pitchFamily="2" charset="-122"/>
              </a:rPr>
              <a:t>，内部使用</a:t>
            </a:r>
            <a:r>
              <a:rPr lang="zh-CN" altLang="en-US" sz="1500" b="1" dirty="0">
                <a:latin typeface="+mj-lt"/>
                <a:ea typeface="宋体" pitchFamily="2" charset="-122"/>
              </a:rPr>
              <a:t>数组管理一组</a:t>
            </a:r>
            <a:r>
              <a:rPr lang="en-US" altLang="zh-CN" sz="1500" b="1" dirty="0">
                <a:latin typeface="+mj-lt"/>
                <a:ea typeface="宋体" pitchFamily="2" charset="-122"/>
              </a:rPr>
              <a:t>Customer</a:t>
            </a:r>
            <a:r>
              <a:rPr lang="zh-CN" altLang="en-US" sz="1500" b="1" dirty="0">
                <a:latin typeface="+mj-lt"/>
                <a:ea typeface="宋体" pitchFamily="2" charset="-122"/>
              </a:rPr>
              <a:t>对象</a:t>
            </a:r>
            <a:endParaRPr lang="en-US" altLang="zh-CN" sz="1500" b="1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latin typeface="+mj-lt"/>
                <a:ea typeface="宋体" pitchFamily="2" charset="-122"/>
              </a:rPr>
              <a:t>本类封装以下信息：</a:t>
            </a:r>
            <a:endParaRPr lang="en-US" altLang="zh-CN" sz="1500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Customer[] customers</a:t>
            </a:r>
            <a:r>
              <a:rPr lang="zh-CN" altLang="en-US" dirty="0">
                <a:latin typeface="+mj-lt"/>
                <a:ea typeface="宋体" pitchFamily="2" charset="-122"/>
              </a:rPr>
              <a:t>：用来保存客户对象的数组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dirty="0" err="1">
                <a:latin typeface="+mj-lt"/>
                <a:ea typeface="宋体" pitchFamily="2" charset="-122"/>
              </a:rPr>
              <a:t>int</a:t>
            </a:r>
            <a:r>
              <a:rPr lang="en-US" altLang="zh-CN" dirty="0">
                <a:latin typeface="+mj-lt"/>
                <a:ea typeface="宋体" pitchFamily="2" charset="-122"/>
              </a:rPr>
              <a:t> total = 0                 </a:t>
            </a:r>
            <a:r>
              <a:rPr lang="zh-CN" altLang="en-US" dirty="0">
                <a:latin typeface="+mj-lt"/>
                <a:ea typeface="宋体" pitchFamily="2" charset="-122"/>
              </a:rPr>
              <a:t>：记录已保存客户对象的数量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sz="1500" dirty="0">
                <a:latin typeface="+mj-lt"/>
                <a:ea typeface="宋体" pitchFamily="2" charset="-122"/>
              </a:rPr>
              <a:t>该类至少</a:t>
            </a:r>
            <a:r>
              <a:rPr lang="zh-CN" altLang="en-US" sz="1500">
                <a:latin typeface="+mj-lt"/>
                <a:ea typeface="宋体" pitchFamily="2" charset="-122"/>
              </a:rPr>
              <a:t>提供以下构造器和方法</a:t>
            </a:r>
            <a:r>
              <a:rPr lang="zh-CN" altLang="en-US" sz="1500" dirty="0">
                <a:latin typeface="+mj-lt"/>
                <a:ea typeface="宋体" pitchFamily="2" charset="-122"/>
              </a:rPr>
              <a:t>：</a:t>
            </a:r>
            <a:endParaRPr lang="en-US" altLang="zh-CN" sz="1500" dirty="0">
              <a:latin typeface="+mj-lt"/>
              <a:ea typeface="宋体" pitchFamily="2" charset="-122"/>
            </a:endParaRP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public </a:t>
            </a:r>
            <a:r>
              <a:rPr lang="en-US" altLang="zh-CN" dirty="0" err="1">
                <a:latin typeface="+mj-lt"/>
                <a:ea typeface="宋体" pitchFamily="2" charset="-122"/>
              </a:rPr>
              <a:t>CustomerList</a:t>
            </a:r>
            <a:r>
              <a:rPr lang="en-US" altLang="zh-CN" dirty="0">
                <a:latin typeface="+mj-lt"/>
                <a:ea typeface="宋体" pitchFamily="2" charset="-122"/>
              </a:rPr>
              <a:t>(</a:t>
            </a:r>
            <a:r>
              <a:rPr lang="en-US" altLang="zh-CN" dirty="0" err="1">
                <a:latin typeface="+mj-lt"/>
                <a:ea typeface="宋体" pitchFamily="2" charset="-122"/>
              </a:rPr>
              <a:t>int</a:t>
            </a:r>
            <a:r>
              <a:rPr lang="en-US" altLang="zh-CN" dirty="0">
                <a:latin typeface="+mj-lt"/>
                <a:ea typeface="宋体" pitchFamily="2" charset="-122"/>
              </a:rPr>
              <a:t> </a:t>
            </a:r>
            <a:r>
              <a:rPr lang="en-US" altLang="zh-CN" dirty="0" err="1">
                <a:latin typeface="+mj-lt"/>
                <a:ea typeface="宋体" pitchFamily="2" charset="-122"/>
              </a:rPr>
              <a:t>totalCustomer</a:t>
            </a:r>
            <a:r>
              <a:rPr lang="en-US" altLang="zh-CN">
                <a:latin typeface="+mj-lt"/>
                <a:ea typeface="宋体" pitchFamily="2" charset="-122"/>
              </a:rPr>
              <a:t>) </a:t>
            </a: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itchFamily="2" charset="-122"/>
              </a:rPr>
              <a:t>public </a:t>
            </a:r>
            <a:r>
              <a:rPr lang="en-US" altLang="zh-CN" dirty="0" err="1">
                <a:latin typeface="+mj-lt"/>
                <a:ea typeface="宋体" pitchFamily="2" charset="-122"/>
              </a:rPr>
              <a:t>boolean</a:t>
            </a:r>
            <a:r>
              <a:rPr lang="en-US" altLang="zh-CN" dirty="0">
                <a:latin typeface="+mj-lt"/>
                <a:ea typeface="宋体" pitchFamily="2" charset="-122"/>
              </a:rPr>
              <a:t> </a:t>
            </a:r>
            <a:r>
              <a:rPr lang="en-US" altLang="zh-CN" dirty="0" err="1">
                <a:latin typeface="+mj-lt"/>
                <a:ea typeface="宋体" pitchFamily="2" charset="-122"/>
              </a:rPr>
              <a:t>addCustomer</a:t>
            </a:r>
            <a:r>
              <a:rPr lang="en-US" altLang="zh-CN" dirty="0">
                <a:latin typeface="+mj-lt"/>
                <a:ea typeface="宋体" pitchFamily="2" charset="-122"/>
              </a:rPr>
              <a:t>(Customer </a:t>
            </a:r>
            <a:r>
              <a:rPr lang="en-US" altLang="zh-CN" dirty="0" err="1">
                <a:latin typeface="+mj-lt"/>
                <a:ea typeface="宋体" pitchFamily="2" charset="-122"/>
              </a:rPr>
              <a:t>customer</a:t>
            </a:r>
            <a:r>
              <a:rPr lang="en-US" altLang="zh-CN">
                <a:latin typeface="+mj-lt"/>
                <a:ea typeface="宋体" pitchFamily="2" charset="-122"/>
              </a:rPr>
              <a:t>) </a:t>
            </a: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itchFamily="2" charset="-122"/>
              </a:rPr>
              <a:t>public </a:t>
            </a:r>
            <a:r>
              <a:rPr lang="en-US" altLang="zh-CN" dirty="0" err="1">
                <a:latin typeface="+mj-lt"/>
                <a:ea typeface="宋体" pitchFamily="2" charset="-122"/>
              </a:rPr>
              <a:t>boolean</a:t>
            </a:r>
            <a:r>
              <a:rPr lang="en-US" altLang="zh-CN" dirty="0">
                <a:latin typeface="+mj-lt"/>
                <a:ea typeface="宋体" pitchFamily="2" charset="-122"/>
              </a:rPr>
              <a:t> </a:t>
            </a:r>
            <a:r>
              <a:rPr lang="en-US" altLang="zh-CN" dirty="0" err="1">
                <a:latin typeface="+mj-lt"/>
                <a:ea typeface="宋体" pitchFamily="2" charset="-122"/>
              </a:rPr>
              <a:t>replaceCustomer</a:t>
            </a:r>
            <a:r>
              <a:rPr lang="en-US" altLang="zh-CN" dirty="0">
                <a:latin typeface="+mj-lt"/>
                <a:ea typeface="宋体" pitchFamily="2" charset="-122"/>
              </a:rPr>
              <a:t>(</a:t>
            </a:r>
            <a:r>
              <a:rPr lang="en-US" altLang="zh-CN" dirty="0" err="1">
                <a:latin typeface="+mj-lt"/>
                <a:ea typeface="宋体" pitchFamily="2" charset="-122"/>
              </a:rPr>
              <a:t>int</a:t>
            </a:r>
            <a:r>
              <a:rPr lang="en-US" altLang="zh-CN" dirty="0">
                <a:latin typeface="+mj-lt"/>
                <a:ea typeface="宋体" pitchFamily="2" charset="-122"/>
              </a:rPr>
              <a:t> index, </a:t>
            </a:r>
            <a:r>
              <a:rPr lang="en-US" altLang="zh-CN">
                <a:latin typeface="+mj-lt"/>
                <a:ea typeface="宋体" pitchFamily="2" charset="-122"/>
              </a:rPr>
              <a:t>Customer cust)</a:t>
            </a: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itchFamily="2" charset="-122"/>
              </a:rPr>
              <a:t>public </a:t>
            </a:r>
            <a:r>
              <a:rPr lang="en-US" altLang="zh-CN" dirty="0" err="1">
                <a:latin typeface="+mj-lt"/>
                <a:ea typeface="宋体" pitchFamily="2" charset="-122"/>
              </a:rPr>
              <a:t>boolean</a:t>
            </a:r>
            <a:r>
              <a:rPr lang="en-US" altLang="zh-CN" dirty="0">
                <a:latin typeface="+mj-lt"/>
                <a:ea typeface="宋体" pitchFamily="2" charset="-122"/>
              </a:rPr>
              <a:t> </a:t>
            </a:r>
            <a:r>
              <a:rPr lang="en-US" altLang="zh-CN" err="1">
                <a:latin typeface="+mj-lt"/>
                <a:ea typeface="宋体" pitchFamily="2" charset="-122"/>
              </a:rPr>
              <a:t>deleteCustomer</a:t>
            </a:r>
            <a:r>
              <a:rPr lang="en-US" altLang="zh-CN">
                <a:latin typeface="+mj-lt"/>
                <a:ea typeface="宋体" pitchFamily="2" charset="-122"/>
              </a:rPr>
              <a:t>(</a:t>
            </a:r>
            <a:r>
              <a:rPr lang="en-US" altLang="zh-CN" err="1">
                <a:latin typeface="+mj-lt"/>
                <a:ea typeface="宋体" pitchFamily="2" charset="-122"/>
              </a:rPr>
              <a:t>int</a:t>
            </a:r>
            <a:r>
              <a:rPr lang="en-US" altLang="zh-CN">
                <a:latin typeface="+mj-lt"/>
                <a:ea typeface="宋体" pitchFamily="2" charset="-122"/>
              </a:rPr>
              <a:t> index)</a:t>
            </a: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itchFamily="2" charset="-122"/>
              </a:rPr>
              <a:t>public </a:t>
            </a:r>
            <a:r>
              <a:rPr lang="en-US" altLang="zh-CN" dirty="0">
                <a:latin typeface="+mj-lt"/>
                <a:ea typeface="宋体" pitchFamily="2" charset="-122"/>
              </a:rPr>
              <a:t>Customer[] </a:t>
            </a:r>
            <a:r>
              <a:rPr lang="en-US" altLang="zh-CN" dirty="0" err="1">
                <a:latin typeface="+mj-lt"/>
                <a:ea typeface="宋体" pitchFamily="2" charset="-122"/>
              </a:rPr>
              <a:t>getAllCustomers</a:t>
            </a:r>
            <a:r>
              <a:rPr lang="en-US" altLang="zh-CN">
                <a:latin typeface="+mj-lt"/>
                <a:ea typeface="宋体" pitchFamily="2" charset="-122"/>
              </a:rPr>
              <a:t>() </a:t>
            </a: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itchFamily="2" charset="-122"/>
              </a:rPr>
              <a:t>public </a:t>
            </a:r>
            <a:r>
              <a:rPr lang="en-US" altLang="zh-CN" dirty="0">
                <a:latin typeface="+mj-lt"/>
                <a:ea typeface="宋体" pitchFamily="2" charset="-122"/>
              </a:rPr>
              <a:t>Customer </a:t>
            </a:r>
            <a:r>
              <a:rPr lang="en-US" altLang="zh-CN" dirty="0" err="1">
                <a:latin typeface="+mj-lt"/>
                <a:ea typeface="宋体" pitchFamily="2" charset="-122"/>
              </a:rPr>
              <a:t>getCustomer</a:t>
            </a:r>
            <a:r>
              <a:rPr lang="en-US" altLang="zh-CN" dirty="0">
                <a:latin typeface="+mj-lt"/>
                <a:ea typeface="宋体" pitchFamily="2" charset="-122"/>
              </a:rPr>
              <a:t>(</a:t>
            </a:r>
            <a:r>
              <a:rPr lang="en-US" altLang="zh-CN" dirty="0" err="1">
                <a:latin typeface="+mj-lt"/>
                <a:ea typeface="宋体" pitchFamily="2" charset="-122"/>
              </a:rPr>
              <a:t>int</a:t>
            </a:r>
            <a:r>
              <a:rPr lang="en-US" altLang="zh-CN" dirty="0">
                <a:latin typeface="+mj-lt"/>
                <a:ea typeface="宋体" pitchFamily="2" charset="-122"/>
              </a:rPr>
              <a:t> index</a:t>
            </a:r>
            <a:r>
              <a:rPr lang="en-US" altLang="zh-CN">
                <a:latin typeface="+mj-lt"/>
                <a:ea typeface="宋体" pitchFamily="2" charset="-122"/>
              </a:rPr>
              <a:t>) </a:t>
            </a:r>
          </a:p>
          <a:p>
            <a:pPr marL="600075" lvl="1" indent="-342900">
              <a:buFont typeface="Wingdings" panose="05000000000000000000" pitchFamily="2" charset="2"/>
              <a:buChar char="Ø"/>
              <a:defRPr/>
            </a:pPr>
            <a:r>
              <a:rPr lang="en-US" altLang="zh-CN">
                <a:latin typeface="+mj-lt"/>
                <a:ea typeface="宋体" pitchFamily="2" charset="-122"/>
              </a:rPr>
              <a:t>public int getTotal()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endParaRPr lang="zh-CN" altLang="en-US" sz="1500" dirty="0">
              <a:latin typeface="+mj-lt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547664" y="519522"/>
            <a:ext cx="6172200" cy="64294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— CustomerList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类的设计</a:t>
            </a:r>
            <a:endParaRPr lang="zh-CN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198284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CustomerList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int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totalCustomer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) </a:t>
            </a: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用途：构造器，用来初始化</a:t>
            </a:r>
            <a:r>
              <a:rPr lang="en-US" altLang="zh-CN" dirty="0">
                <a:latin typeface="+mj-lt"/>
                <a:ea typeface="宋体" pitchFamily="2" charset="-122"/>
              </a:rPr>
              <a:t>customers</a:t>
            </a:r>
            <a:r>
              <a:rPr lang="zh-CN" altLang="en-US" dirty="0">
                <a:latin typeface="+mj-lt"/>
                <a:ea typeface="宋体" pitchFamily="2" charset="-122"/>
              </a:rPr>
              <a:t>数组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参数：</a:t>
            </a:r>
            <a:r>
              <a:rPr lang="en-US" altLang="zh-CN" dirty="0" err="1">
                <a:latin typeface="+mj-lt"/>
                <a:ea typeface="宋体" pitchFamily="2" charset="-122"/>
              </a:rPr>
              <a:t>totalCustomer</a:t>
            </a:r>
            <a:r>
              <a:rPr lang="zh-CN" altLang="en-US" dirty="0">
                <a:latin typeface="+mj-lt"/>
                <a:ea typeface="宋体" pitchFamily="2" charset="-122"/>
              </a:rPr>
              <a:t>：指定</a:t>
            </a:r>
            <a:r>
              <a:rPr lang="en-US" altLang="zh-CN" dirty="0">
                <a:latin typeface="+mj-lt"/>
                <a:ea typeface="宋体" pitchFamily="2" charset="-122"/>
              </a:rPr>
              <a:t>customers</a:t>
            </a:r>
            <a:r>
              <a:rPr lang="zh-CN" altLang="en-US" dirty="0">
                <a:latin typeface="+mj-lt"/>
                <a:ea typeface="宋体" pitchFamily="2" charset="-122"/>
              </a:rPr>
              <a:t>数组的最大空间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boolean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addCustomer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(Customer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) </a:t>
            </a: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用途：将参数</a:t>
            </a:r>
            <a:r>
              <a:rPr lang="en-US" altLang="zh-CN" dirty="0">
                <a:latin typeface="+mj-lt"/>
                <a:ea typeface="宋体" pitchFamily="2" charset="-122"/>
              </a:rPr>
              <a:t>customer</a:t>
            </a:r>
            <a:r>
              <a:rPr lang="zh-CN" altLang="en-US" dirty="0">
                <a:latin typeface="+mj-lt"/>
                <a:ea typeface="宋体" pitchFamily="2" charset="-122"/>
              </a:rPr>
              <a:t>添加组中最后一个客户对象记录之后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参数：</a:t>
            </a:r>
            <a:r>
              <a:rPr lang="en-US" altLang="zh-CN" dirty="0">
                <a:latin typeface="+mj-lt"/>
                <a:ea typeface="宋体" pitchFamily="2" charset="-122"/>
              </a:rPr>
              <a:t>customer</a:t>
            </a:r>
            <a:r>
              <a:rPr lang="zh-CN" altLang="en-US" dirty="0">
                <a:latin typeface="+mj-lt"/>
                <a:ea typeface="宋体" pitchFamily="2" charset="-122"/>
              </a:rPr>
              <a:t>指定要添加的客户对象 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返回：添加成功返回</a:t>
            </a:r>
            <a:r>
              <a:rPr lang="en-US" altLang="zh-CN" dirty="0">
                <a:latin typeface="+mj-lt"/>
                <a:ea typeface="宋体" pitchFamily="2" charset="-122"/>
              </a:rPr>
              <a:t>true</a:t>
            </a:r>
            <a:r>
              <a:rPr lang="zh-CN" altLang="en-US" dirty="0">
                <a:latin typeface="+mj-lt"/>
                <a:ea typeface="宋体" pitchFamily="2" charset="-122"/>
              </a:rPr>
              <a:t>；</a:t>
            </a:r>
            <a:r>
              <a:rPr lang="en-US" altLang="zh-CN" dirty="0">
                <a:latin typeface="+mj-lt"/>
                <a:ea typeface="宋体" pitchFamily="2" charset="-122"/>
              </a:rPr>
              <a:t>false</a:t>
            </a:r>
            <a:r>
              <a:rPr lang="zh-CN" altLang="en-US" dirty="0">
                <a:latin typeface="+mj-lt"/>
                <a:ea typeface="宋体" pitchFamily="2" charset="-122"/>
              </a:rPr>
              <a:t>表示数组已满，无法添加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boolean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replaceCustomer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int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index, Customer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cust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)</a:t>
            </a: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用途：用参数</a:t>
            </a:r>
            <a:r>
              <a:rPr lang="en-US" altLang="zh-CN" dirty="0">
                <a:latin typeface="+mj-lt"/>
                <a:ea typeface="宋体" pitchFamily="2" charset="-122"/>
              </a:rPr>
              <a:t>customer</a:t>
            </a:r>
            <a:r>
              <a:rPr lang="zh-CN" altLang="en-US" dirty="0">
                <a:latin typeface="+mj-lt"/>
                <a:ea typeface="宋体" pitchFamily="2" charset="-122"/>
              </a:rPr>
              <a:t>替换数组中由</a:t>
            </a:r>
            <a:r>
              <a:rPr lang="en-US" altLang="zh-CN" dirty="0">
                <a:latin typeface="+mj-lt"/>
                <a:ea typeface="宋体" pitchFamily="2" charset="-122"/>
              </a:rPr>
              <a:t>index</a:t>
            </a:r>
            <a:r>
              <a:rPr lang="zh-CN" altLang="en-US" dirty="0">
                <a:latin typeface="+mj-lt"/>
                <a:ea typeface="宋体" pitchFamily="2" charset="-122"/>
              </a:rPr>
              <a:t>指定的对象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参数：</a:t>
            </a:r>
            <a:r>
              <a:rPr lang="en-US" altLang="zh-CN" dirty="0">
                <a:latin typeface="+mj-lt"/>
                <a:ea typeface="宋体" pitchFamily="2" charset="-122"/>
              </a:rPr>
              <a:t>customer</a:t>
            </a:r>
            <a:r>
              <a:rPr lang="zh-CN" altLang="en-US" dirty="0">
                <a:latin typeface="+mj-lt"/>
                <a:ea typeface="宋体" pitchFamily="2" charset="-122"/>
              </a:rPr>
              <a:t>指定替换的新客户对象 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265510">
              <a:buNone/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		           index</a:t>
            </a:r>
            <a:r>
              <a:rPr lang="zh-CN" altLang="en-US" dirty="0">
                <a:latin typeface="+mj-lt"/>
                <a:ea typeface="宋体" pitchFamily="2" charset="-122"/>
              </a:rPr>
              <a:t>指定所替换对象在数组中</a:t>
            </a:r>
            <a:r>
              <a:rPr lang="zh-CN" altLang="en-US">
                <a:latin typeface="+mj-lt"/>
                <a:ea typeface="宋体" pitchFamily="2" charset="-122"/>
              </a:rPr>
              <a:t>的位置，从</a:t>
            </a:r>
            <a:r>
              <a:rPr lang="en-US" altLang="zh-CN">
                <a:latin typeface="+mj-lt"/>
                <a:ea typeface="宋体" pitchFamily="2" charset="-122"/>
              </a:rPr>
              <a:t>0</a:t>
            </a:r>
            <a:r>
              <a:rPr lang="zh-CN" altLang="en-US">
                <a:latin typeface="+mj-lt"/>
                <a:ea typeface="宋体" pitchFamily="2" charset="-122"/>
              </a:rPr>
              <a:t>开始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返回：替换成功返回</a:t>
            </a:r>
            <a:r>
              <a:rPr lang="en-US" altLang="zh-CN" dirty="0">
                <a:latin typeface="+mj-lt"/>
                <a:ea typeface="宋体" pitchFamily="2" charset="-122"/>
              </a:rPr>
              <a:t>true</a:t>
            </a:r>
            <a:r>
              <a:rPr lang="zh-CN" altLang="en-US" dirty="0">
                <a:latin typeface="+mj-lt"/>
                <a:ea typeface="宋体" pitchFamily="2" charset="-122"/>
              </a:rPr>
              <a:t>；</a:t>
            </a:r>
            <a:r>
              <a:rPr lang="en-US" altLang="zh-CN" dirty="0">
                <a:latin typeface="+mj-lt"/>
                <a:ea typeface="宋体" pitchFamily="2" charset="-122"/>
              </a:rPr>
              <a:t>false</a:t>
            </a:r>
            <a:r>
              <a:rPr lang="zh-CN" altLang="en-US" dirty="0">
                <a:latin typeface="+mj-lt"/>
                <a:ea typeface="宋体" pitchFamily="2" charset="-122"/>
              </a:rPr>
              <a:t>表示索引无效，无法替换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endParaRPr lang="zh-CN" altLang="en-US" sz="1500" dirty="0">
              <a:latin typeface="+mj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547664" y="519522"/>
            <a:ext cx="6172200" cy="64294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— CustomerList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类的设计</a:t>
            </a:r>
            <a:endParaRPr lang="zh-CN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338303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boolean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deleteCustomer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int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index)</a:t>
            </a: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用途：从数组中删除参数</a:t>
            </a:r>
            <a:r>
              <a:rPr lang="en-US" altLang="zh-CN" dirty="0">
                <a:latin typeface="+mj-lt"/>
                <a:ea typeface="宋体" pitchFamily="2" charset="-122"/>
              </a:rPr>
              <a:t>index</a:t>
            </a:r>
            <a:r>
              <a:rPr lang="zh-CN" altLang="en-US" dirty="0">
                <a:latin typeface="+mj-lt"/>
                <a:ea typeface="宋体" pitchFamily="2" charset="-122"/>
              </a:rPr>
              <a:t>指定索引位置的客户对象记录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参数：</a:t>
            </a:r>
            <a:r>
              <a:rPr lang="en-US" altLang="zh-CN" dirty="0">
                <a:latin typeface="+mj-lt"/>
                <a:ea typeface="宋体" pitchFamily="2" charset="-122"/>
              </a:rPr>
              <a:t> index</a:t>
            </a:r>
            <a:r>
              <a:rPr lang="zh-CN" altLang="en-US" dirty="0">
                <a:latin typeface="+mj-lt"/>
                <a:ea typeface="宋体" pitchFamily="2" charset="-122"/>
              </a:rPr>
              <a:t>指定所删除对象在数组中的</a:t>
            </a:r>
            <a:r>
              <a:rPr lang="zh-CN" altLang="en-US">
                <a:latin typeface="+mj-lt"/>
                <a:ea typeface="宋体" pitchFamily="2" charset="-122"/>
              </a:rPr>
              <a:t>索引位置，从</a:t>
            </a:r>
            <a:r>
              <a:rPr lang="en-US" altLang="zh-CN">
                <a:latin typeface="+mj-lt"/>
                <a:ea typeface="宋体" pitchFamily="2" charset="-122"/>
              </a:rPr>
              <a:t>0</a:t>
            </a:r>
            <a:r>
              <a:rPr lang="zh-CN" altLang="en-US">
                <a:latin typeface="+mj-lt"/>
                <a:ea typeface="宋体" pitchFamily="2" charset="-122"/>
              </a:rPr>
              <a:t>开始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返回：删除成功返回</a:t>
            </a:r>
            <a:r>
              <a:rPr lang="en-US" altLang="zh-CN" dirty="0">
                <a:latin typeface="+mj-lt"/>
                <a:ea typeface="宋体" pitchFamily="2" charset="-122"/>
              </a:rPr>
              <a:t>true</a:t>
            </a:r>
            <a:r>
              <a:rPr lang="zh-CN" altLang="en-US" dirty="0">
                <a:latin typeface="+mj-lt"/>
                <a:ea typeface="宋体" pitchFamily="2" charset="-122"/>
              </a:rPr>
              <a:t>；</a:t>
            </a:r>
            <a:r>
              <a:rPr lang="en-US" altLang="zh-CN" dirty="0">
                <a:latin typeface="+mj-lt"/>
                <a:ea typeface="宋体" pitchFamily="2" charset="-122"/>
              </a:rPr>
              <a:t>false</a:t>
            </a:r>
            <a:r>
              <a:rPr lang="zh-CN" altLang="en-US" dirty="0">
                <a:latin typeface="+mj-lt"/>
                <a:ea typeface="宋体" pitchFamily="2" charset="-122"/>
              </a:rPr>
              <a:t>表示索引无效，无法删除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Customer[]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getAllCustomers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() </a:t>
            </a: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用途：返回数组中记录的所有客户对象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返回：</a:t>
            </a:r>
            <a:r>
              <a:rPr lang="en-US" altLang="zh-CN" dirty="0">
                <a:latin typeface="+mj-lt"/>
                <a:ea typeface="宋体" pitchFamily="2" charset="-122"/>
              </a:rPr>
              <a:t> Customer[] </a:t>
            </a:r>
            <a:r>
              <a:rPr lang="zh-CN" altLang="en-US" dirty="0">
                <a:latin typeface="+mj-lt"/>
                <a:ea typeface="宋体" pitchFamily="2" charset="-122"/>
              </a:rPr>
              <a:t>数组中包含了当前所有客户对象，该数组长度与对象个数相同。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Customer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getCustomer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int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index) </a:t>
            </a: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用途：返回参数</a:t>
            </a:r>
            <a:r>
              <a:rPr lang="en-US" altLang="zh-CN" dirty="0">
                <a:latin typeface="+mj-lt"/>
                <a:ea typeface="宋体" pitchFamily="2" charset="-122"/>
              </a:rPr>
              <a:t>index</a:t>
            </a:r>
            <a:r>
              <a:rPr lang="zh-CN" altLang="en-US" dirty="0">
                <a:latin typeface="+mj-lt"/>
                <a:ea typeface="宋体" pitchFamily="2" charset="-122"/>
              </a:rPr>
              <a:t>指定索引位置的客户对象记录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参数：</a:t>
            </a:r>
            <a:r>
              <a:rPr lang="en-US" altLang="zh-CN" dirty="0">
                <a:latin typeface="+mj-lt"/>
                <a:ea typeface="宋体" pitchFamily="2" charset="-122"/>
              </a:rPr>
              <a:t> index</a:t>
            </a:r>
            <a:r>
              <a:rPr lang="zh-CN" altLang="en-US" dirty="0">
                <a:latin typeface="+mj-lt"/>
                <a:ea typeface="宋体" pitchFamily="2" charset="-122"/>
              </a:rPr>
              <a:t>指定所要获取</a:t>
            </a:r>
            <a:r>
              <a:rPr lang="zh-CN" altLang="en-US">
                <a:latin typeface="+mj-lt"/>
                <a:ea typeface="宋体" pitchFamily="2" charset="-122"/>
              </a:rPr>
              <a:t>的客户在</a:t>
            </a:r>
            <a:r>
              <a:rPr lang="zh-CN" altLang="en-US" dirty="0">
                <a:latin typeface="+mj-lt"/>
                <a:ea typeface="宋体" pitchFamily="2" charset="-122"/>
              </a:rPr>
              <a:t>数组中的</a:t>
            </a:r>
            <a:r>
              <a:rPr lang="zh-CN" altLang="en-US">
                <a:latin typeface="+mj-lt"/>
                <a:ea typeface="宋体" pitchFamily="2" charset="-122"/>
              </a:rPr>
              <a:t>索引位置，从</a:t>
            </a:r>
            <a:r>
              <a:rPr lang="en-US" altLang="zh-CN">
                <a:latin typeface="+mj-lt"/>
                <a:ea typeface="宋体" pitchFamily="2" charset="-122"/>
              </a:rPr>
              <a:t>0</a:t>
            </a:r>
            <a:r>
              <a:rPr lang="zh-CN" altLang="en-US">
                <a:latin typeface="+mj-lt"/>
                <a:ea typeface="宋体" pitchFamily="2" charset="-122"/>
              </a:rPr>
              <a:t>开始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返回：封装了客户信息的</a:t>
            </a:r>
            <a:r>
              <a:rPr lang="en-US" altLang="zh-CN" dirty="0">
                <a:latin typeface="+mj-lt"/>
                <a:ea typeface="宋体" pitchFamily="2" charset="-122"/>
              </a:rPr>
              <a:t>Customer</a:t>
            </a:r>
            <a:r>
              <a:rPr lang="zh-CN" altLang="en-US" dirty="0">
                <a:latin typeface="+mj-lt"/>
                <a:ea typeface="宋体" pitchFamily="2" charset="-122"/>
              </a:rPr>
              <a:t>对象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endParaRPr lang="zh-CN" altLang="en-US" sz="1500" dirty="0">
              <a:latin typeface="+mj-lt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547664" y="519522"/>
            <a:ext cx="6172200" cy="64294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— CustomerList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类的设计</a:t>
            </a:r>
            <a:endParaRPr lang="zh-CN" alt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22699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080065"/>
              </p:ext>
            </p:extLst>
          </p:nvPr>
        </p:nvGraphicFramePr>
        <p:xfrm>
          <a:off x="1709682" y="1412050"/>
          <a:ext cx="5886650" cy="54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86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en-US" altLang="zh-CN" sz="1000"/>
                        <a:t>cust1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cust2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cust3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cust4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cust5</a:t>
                      </a:r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1979712" y="2139702"/>
            <a:ext cx="0" cy="48605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47664" y="2625756"/>
            <a:ext cx="11852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/>
              <a:t>customers[0]</a:t>
            </a:r>
            <a:endParaRPr lang="zh-CN" altLang="en-US" sz="135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55976" y="1977684"/>
            <a:ext cx="0" cy="78657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853001" y="2785447"/>
            <a:ext cx="117532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/>
              <a:t>customers[4]</a:t>
            </a: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8501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5381" y="589346"/>
            <a:ext cx="2840928" cy="642942"/>
          </a:xfrm>
        </p:spPr>
        <p:txBody>
          <a:bodyPr>
            <a:normAutofit/>
          </a:bodyPr>
          <a:lstStyle/>
          <a:p>
            <a:pPr algn="ctr"/>
            <a:r>
              <a:rPr lang="zh-CN" altLang="en-US" b="1">
                <a:latin typeface="+mn-lt"/>
                <a:ea typeface="宋体" pitchFamily="2" charset="-122"/>
                <a:cs typeface="Times New Roman" pitchFamily="18" charset="0"/>
              </a:rPr>
              <a:t>目 标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047964" y="1467918"/>
            <a:ext cx="7170206" cy="312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ea typeface="宋体" pitchFamily="2" charset="-122"/>
              </a:rPr>
              <a:t> 模拟</a:t>
            </a:r>
            <a:r>
              <a:rPr lang="zh-CN" altLang="en-US" dirty="0">
                <a:ea typeface="宋体" pitchFamily="2" charset="-122"/>
              </a:rPr>
              <a:t>实现一个基于文本界面</a:t>
            </a:r>
            <a:r>
              <a:rPr lang="zh-CN" altLang="en-US">
                <a:ea typeface="宋体" pitchFamily="2" charset="-122"/>
              </a:rPr>
              <a:t>的</a:t>
            </a:r>
            <a:r>
              <a:rPr lang="en-US" altLang="zh-CN">
                <a:ea typeface="宋体" pitchFamily="2" charset="-122"/>
              </a:rPr>
              <a:t>《</a:t>
            </a:r>
            <a:r>
              <a:rPr lang="zh-CN" altLang="en-US">
                <a:ea typeface="宋体" pitchFamily="2" charset="-122"/>
              </a:rPr>
              <a:t>拼电商客户管理系统</a:t>
            </a:r>
            <a:r>
              <a:rPr lang="en-US" altLang="zh-CN">
                <a:ea typeface="宋体" pitchFamily="2" charset="-122"/>
              </a:rPr>
              <a:t>》</a:t>
            </a:r>
            <a:endParaRPr lang="en-US" altLang="zh-CN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ea typeface="宋体" charset="-122"/>
              </a:rPr>
              <a:t> 进一步</a:t>
            </a:r>
            <a:r>
              <a:rPr lang="zh-CN" altLang="en-US" dirty="0">
                <a:ea typeface="宋体" charset="-122"/>
              </a:rPr>
              <a:t>掌握编程技巧和调试技巧，熟悉面向对象编程</a:t>
            </a:r>
            <a:endParaRPr lang="zh-CN" altLang="en-US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>
                <a:ea typeface="宋体" pitchFamily="2" charset="-122"/>
              </a:rPr>
              <a:t> 主要</a:t>
            </a:r>
            <a:r>
              <a:rPr lang="zh-CN" altLang="en-US" dirty="0">
                <a:ea typeface="宋体" pitchFamily="2" charset="-122"/>
              </a:rPr>
              <a:t>涉及以下知识点：</a:t>
            </a:r>
            <a:endParaRPr lang="en-US" altLang="zh-CN" dirty="0">
              <a:ea typeface="宋体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pitchFamily="2" charset="-122"/>
              </a:rPr>
              <a:t>类结构的使用：属性</a:t>
            </a:r>
            <a:r>
              <a:rPr lang="zh-CN" altLang="en-US" dirty="0">
                <a:ea typeface="宋体" pitchFamily="2" charset="-122"/>
              </a:rPr>
              <a:t>、方法及</a:t>
            </a:r>
            <a:r>
              <a:rPr lang="zh-CN" altLang="en-US">
                <a:ea typeface="宋体" pitchFamily="2" charset="-122"/>
              </a:rPr>
              <a:t>构造器</a:t>
            </a:r>
            <a:endParaRPr lang="en-US" altLang="zh-CN">
              <a:ea typeface="宋体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pitchFamily="2" charset="-122"/>
              </a:rPr>
              <a:t>对象的创建与使用</a:t>
            </a:r>
            <a:endParaRPr lang="en-US" altLang="zh-CN" dirty="0">
              <a:ea typeface="宋体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ea typeface="宋体" pitchFamily="2" charset="-122"/>
              </a:rPr>
              <a:t>类</a:t>
            </a:r>
            <a:r>
              <a:rPr lang="zh-CN" altLang="en-US">
                <a:ea typeface="宋体" pitchFamily="2" charset="-122"/>
              </a:rPr>
              <a:t>的封装性</a:t>
            </a:r>
            <a:endParaRPr lang="zh-CN" altLang="en-US" dirty="0">
              <a:ea typeface="宋体" pitchFamily="2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charset="-122"/>
              </a:rPr>
              <a:t>声明和使用数组</a:t>
            </a:r>
            <a:endParaRPr lang="en-US" altLang="zh-CN">
              <a:ea typeface="宋体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charset="-122"/>
              </a:rPr>
              <a:t>数组</a:t>
            </a:r>
            <a:r>
              <a:rPr lang="zh-CN" altLang="en-US" dirty="0">
                <a:ea typeface="宋体" charset="-122"/>
              </a:rPr>
              <a:t>的插入、删除和替换</a:t>
            </a:r>
            <a:endParaRPr lang="en-US" altLang="zh-CN" dirty="0">
              <a:ea typeface="宋体" charset="-122"/>
            </a:endParaRPr>
          </a:p>
          <a:p>
            <a:pPr marL="54292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>
                <a:ea typeface="宋体" charset="-122"/>
              </a:rPr>
              <a:t>关键字的使用：</a:t>
            </a:r>
            <a:r>
              <a:rPr lang="en-US" altLang="zh-CN">
                <a:ea typeface="宋体" charset="-122"/>
              </a:rPr>
              <a:t>this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676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1670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实现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宋体" charset="-122"/>
              </a:rPr>
              <a:t>CustomerList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380" y="1167594"/>
            <a:ext cx="7646670" cy="380187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按照设计要求编写</a:t>
            </a:r>
            <a:r>
              <a:rPr lang="en-US" altLang="zh-CN" dirty="0" err="1">
                <a:latin typeface="+mj-lt"/>
                <a:ea typeface="宋体" charset="-122"/>
              </a:rPr>
              <a:t>CustomerList</a:t>
            </a:r>
            <a:r>
              <a:rPr lang="zh-CN" altLang="en-US" dirty="0">
                <a:latin typeface="+mj-lt"/>
                <a:ea typeface="宋体" pitchFamily="2" charset="-122"/>
              </a:rPr>
              <a:t>类，并编译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在</a:t>
            </a:r>
            <a:r>
              <a:rPr lang="en-US" altLang="zh-CN" dirty="0" err="1">
                <a:latin typeface="+mj-lt"/>
                <a:ea typeface="宋体" charset="-122"/>
              </a:rPr>
              <a:t>CustomerList</a:t>
            </a:r>
            <a:r>
              <a:rPr lang="zh-CN" altLang="en-US" dirty="0">
                <a:latin typeface="+mj-lt"/>
                <a:ea typeface="宋体" charset="-122"/>
              </a:rPr>
              <a:t>类中临时添加一个</a:t>
            </a:r>
            <a:r>
              <a:rPr lang="en-US" altLang="zh-CN" dirty="0">
                <a:latin typeface="+mj-lt"/>
                <a:ea typeface="宋体" pitchFamily="2" charset="-122"/>
              </a:rPr>
              <a:t>main</a:t>
            </a:r>
            <a:r>
              <a:rPr lang="zh-CN" altLang="en-US" dirty="0">
                <a:latin typeface="+mj-lt"/>
                <a:ea typeface="宋体" pitchFamily="2" charset="-122"/>
              </a:rPr>
              <a:t>方法中，作为单元测试方法。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在方法中创建</a:t>
            </a:r>
            <a:r>
              <a:rPr lang="en-US" altLang="zh-CN" dirty="0" err="1">
                <a:latin typeface="+mj-lt"/>
                <a:ea typeface="宋体" pitchFamily="2" charset="-122"/>
              </a:rPr>
              <a:t>CustomerList</a:t>
            </a:r>
            <a:r>
              <a:rPr lang="zh-CN" altLang="en-US" dirty="0">
                <a:latin typeface="+mj-lt"/>
                <a:ea typeface="宋体" charset="-122"/>
              </a:rPr>
              <a:t>对象（最多存放</a:t>
            </a:r>
            <a:r>
              <a:rPr lang="en-US" altLang="zh-CN" dirty="0">
                <a:latin typeface="+mj-lt"/>
                <a:ea typeface="宋体" charset="-122"/>
              </a:rPr>
              <a:t>5</a:t>
            </a:r>
            <a:r>
              <a:rPr lang="zh-CN" altLang="en-US" dirty="0">
                <a:latin typeface="+mj-lt"/>
                <a:ea typeface="宋体" charset="-122"/>
              </a:rPr>
              <a:t>个客户对象），然后分别用模拟数据调用以下各个方法，以测试各方法是否编写正确：</a:t>
            </a:r>
            <a:endParaRPr lang="en-US" altLang="zh-CN" dirty="0">
              <a:latin typeface="+mj-lt"/>
              <a:ea typeface="宋体" charset="-122"/>
            </a:endParaRP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 dirty="0" err="1">
                <a:latin typeface="+mj-lt"/>
                <a:ea typeface="宋体" pitchFamily="2" charset="-122"/>
              </a:rPr>
              <a:t>addCustomer</a:t>
            </a:r>
            <a:r>
              <a:rPr lang="en-US" altLang="zh-CN" dirty="0">
                <a:latin typeface="+mj-lt"/>
                <a:ea typeface="宋体" pitchFamily="2" charset="-122"/>
              </a:rPr>
              <a:t>()</a:t>
            </a: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 dirty="0" err="1">
                <a:latin typeface="+mj-lt"/>
                <a:ea typeface="宋体" pitchFamily="2" charset="-122"/>
              </a:rPr>
              <a:t>replaceCustomer</a:t>
            </a:r>
            <a:r>
              <a:rPr lang="en-US" altLang="zh-CN" dirty="0">
                <a:latin typeface="+mj-lt"/>
                <a:ea typeface="宋体" pitchFamily="2" charset="-122"/>
              </a:rPr>
              <a:t>()</a:t>
            </a: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 dirty="0" err="1">
                <a:latin typeface="+mj-lt"/>
                <a:ea typeface="宋体" pitchFamily="2" charset="-122"/>
              </a:rPr>
              <a:t>deleteCustomer</a:t>
            </a:r>
            <a:r>
              <a:rPr lang="en-US" altLang="zh-CN" dirty="0">
                <a:latin typeface="+mj-lt"/>
                <a:ea typeface="宋体" pitchFamily="2" charset="-122"/>
              </a:rPr>
              <a:t>()</a:t>
            </a: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 dirty="0" err="1">
                <a:latin typeface="+mj-lt"/>
                <a:ea typeface="宋体" pitchFamily="2" charset="-122"/>
              </a:rPr>
              <a:t>getAllCustomers</a:t>
            </a:r>
            <a:r>
              <a:rPr lang="en-US" altLang="zh-CN" dirty="0">
                <a:latin typeface="+mj-lt"/>
                <a:ea typeface="宋体" pitchFamily="2" charset="-122"/>
              </a:rPr>
              <a:t>()</a:t>
            </a: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 dirty="0" err="1">
                <a:latin typeface="+mj-lt"/>
                <a:ea typeface="宋体" pitchFamily="2" charset="-122"/>
              </a:rPr>
              <a:t>getCustomer</a:t>
            </a:r>
            <a:r>
              <a:rPr lang="en-US" altLang="zh-CN" dirty="0">
                <a:latin typeface="+mj-lt"/>
                <a:ea typeface="宋体" pitchFamily="2" charset="-122"/>
              </a:rPr>
              <a:t>()</a:t>
            </a:r>
          </a:p>
          <a:p>
            <a:pPr marL="600075" lvl="1" indent="-342900">
              <a:lnSpc>
                <a:spcPct val="150000"/>
              </a:lnSpc>
              <a:defRPr/>
            </a:pPr>
            <a:r>
              <a:rPr lang="en-US" altLang="zh-CN" dirty="0" err="1">
                <a:latin typeface="+mj-lt"/>
                <a:ea typeface="宋体" pitchFamily="2" charset="-122"/>
              </a:rPr>
              <a:t>getTotal</a:t>
            </a:r>
            <a:r>
              <a:rPr lang="en-US" altLang="zh-CN" dirty="0">
                <a:latin typeface="+mj-lt"/>
                <a:ea typeface="宋体" pitchFamily="2" charset="-122"/>
              </a:rPr>
              <a:t>()</a:t>
            </a:r>
          </a:p>
          <a:p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9048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1670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实现</a:t>
            </a:r>
            <a:r>
              <a:rPr kumimoji="1" lang="en-US" altLang="zh-CN" sz="2400" b="1" kern="0" err="1">
                <a:solidFill>
                  <a:srgbClr val="000000"/>
                </a:solidFill>
                <a:ea typeface="宋体" charset="-122"/>
              </a:rPr>
              <a:t>CustomerList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242245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4"/>
              <a:defRPr/>
            </a:pPr>
            <a:r>
              <a:rPr lang="zh-CN" altLang="en-US" dirty="0">
                <a:ea typeface="新宋体" panose="02010609030101010101" pitchFamily="49" charset="-122"/>
              </a:rPr>
              <a:t>进一步测试以下情况，以验证该类是否编写正确：</a:t>
            </a:r>
            <a:endParaRPr lang="en-US" altLang="zh-CN" dirty="0">
              <a:ea typeface="新宋体" panose="02010609030101010101" pitchFamily="49" charset="-122"/>
            </a:endParaRPr>
          </a:p>
          <a:p>
            <a:pPr marL="600075" lvl="1" indent="-265510">
              <a:defRPr/>
            </a:pPr>
            <a:r>
              <a:rPr lang="zh-CN" altLang="en-US" dirty="0">
                <a:ea typeface="新宋体" panose="02010609030101010101" pitchFamily="49" charset="-122"/>
              </a:rPr>
              <a:t>调用</a:t>
            </a:r>
            <a:r>
              <a:rPr lang="en-US" altLang="zh-CN" dirty="0" err="1">
                <a:ea typeface="新宋体" panose="02010609030101010101" pitchFamily="49" charset="-122"/>
              </a:rPr>
              <a:t>addCustomer</a:t>
            </a:r>
            <a:r>
              <a:rPr lang="zh-CN" altLang="en-US" dirty="0">
                <a:ea typeface="新宋体" panose="02010609030101010101" pitchFamily="49" charset="-122"/>
              </a:rPr>
              <a:t>方法，添加至少</a:t>
            </a:r>
            <a:r>
              <a:rPr lang="en-US" altLang="zh-CN" dirty="0">
                <a:ea typeface="新宋体" panose="02010609030101010101" pitchFamily="49" charset="-122"/>
              </a:rPr>
              <a:t>5</a:t>
            </a:r>
            <a:r>
              <a:rPr lang="zh-CN" altLang="en-US" dirty="0">
                <a:ea typeface="新宋体" panose="02010609030101010101" pitchFamily="49" charset="-122"/>
              </a:rPr>
              <a:t>个以上客户对象时</a:t>
            </a:r>
            <a:endParaRPr lang="en-US" altLang="zh-CN" dirty="0">
              <a:ea typeface="新宋体" panose="02010609030101010101" pitchFamily="49" charset="-122"/>
            </a:endParaRPr>
          </a:p>
          <a:p>
            <a:pPr marL="600075" lvl="1" indent="-265510">
              <a:defRPr/>
            </a:pPr>
            <a:r>
              <a:rPr lang="zh-CN" altLang="en-US" dirty="0">
                <a:ea typeface="新宋体" panose="02010609030101010101" pitchFamily="49" charset="-122"/>
              </a:rPr>
              <a:t>当数组中客户对象数量为</a:t>
            </a:r>
            <a:r>
              <a:rPr lang="en-US" altLang="zh-CN" dirty="0">
                <a:ea typeface="新宋体" panose="02010609030101010101" pitchFamily="49" charset="-122"/>
              </a:rPr>
              <a:t>0</a:t>
            </a:r>
            <a:r>
              <a:rPr lang="zh-CN" altLang="en-US" dirty="0">
                <a:ea typeface="新宋体" panose="02010609030101010101" pitchFamily="49" charset="-122"/>
              </a:rPr>
              <a:t>时，仍然调用</a:t>
            </a:r>
            <a:r>
              <a:rPr lang="en-US" altLang="zh-CN" dirty="0" err="1">
                <a:ea typeface="新宋体" panose="02010609030101010101" pitchFamily="49" charset="-122"/>
              </a:rPr>
              <a:t>replaceCustomer</a:t>
            </a:r>
            <a:r>
              <a:rPr lang="zh-CN" altLang="en-US" dirty="0">
                <a:ea typeface="新宋体" panose="02010609030101010101" pitchFamily="49" charset="-122"/>
              </a:rPr>
              <a:t>方法替换</a:t>
            </a:r>
            <a:endParaRPr lang="en-US" altLang="zh-CN" dirty="0">
              <a:ea typeface="新宋体" panose="02010609030101010101" pitchFamily="49" charset="-122"/>
            </a:endParaRPr>
          </a:p>
          <a:p>
            <a:pPr marL="600075" lvl="1" indent="-265510">
              <a:defRPr/>
            </a:pPr>
            <a:r>
              <a:rPr lang="zh-CN" altLang="en-US" dirty="0">
                <a:ea typeface="新宋体" panose="02010609030101010101" pitchFamily="49" charset="-122"/>
              </a:rPr>
              <a:t>当数组中客户对象数量为</a:t>
            </a:r>
            <a:r>
              <a:rPr lang="en-US" altLang="zh-CN" dirty="0">
                <a:ea typeface="新宋体" panose="02010609030101010101" pitchFamily="49" charset="-122"/>
              </a:rPr>
              <a:t>0</a:t>
            </a:r>
            <a:r>
              <a:rPr lang="zh-CN" altLang="en-US" dirty="0">
                <a:ea typeface="新宋体" panose="02010609030101010101" pitchFamily="49" charset="-122"/>
              </a:rPr>
              <a:t>时，仍然调用</a:t>
            </a:r>
            <a:r>
              <a:rPr lang="en-US" altLang="zh-CN" dirty="0" err="1">
                <a:ea typeface="新宋体" panose="02010609030101010101" pitchFamily="49" charset="-122"/>
              </a:rPr>
              <a:t>deleteCustomer</a:t>
            </a:r>
            <a:r>
              <a:rPr lang="zh-CN" altLang="en-US" dirty="0">
                <a:ea typeface="新宋体" panose="02010609030101010101" pitchFamily="49" charset="-122"/>
              </a:rPr>
              <a:t>方法删除对对象象</a:t>
            </a:r>
            <a:endParaRPr lang="en-US" altLang="zh-CN" dirty="0">
              <a:ea typeface="新宋体" panose="02010609030101010101" pitchFamily="49" charset="-122"/>
            </a:endParaRPr>
          </a:p>
          <a:p>
            <a:pPr marL="600075" lvl="1" indent="-265510">
              <a:defRPr/>
            </a:pPr>
            <a:r>
              <a:rPr lang="zh-CN" altLang="en-US" dirty="0">
                <a:ea typeface="新宋体" panose="02010609030101010101" pitchFamily="49" charset="-122"/>
              </a:rPr>
              <a:t>对于</a:t>
            </a:r>
            <a:r>
              <a:rPr lang="en-US" altLang="zh-CN" dirty="0" err="1">
                <a:ea typeface="新宋体" panose="02010609030101010101" pitchFamily="49" charset="-122"/>
              </a:rPr>
              <a:t>replaceCustomer</a:t>
            </a:r>
            <a:r>
              <a:rPr lang="zh-CN" altLang="en-US" dirty="0">
                <a:ea typeface="新宋体" panose="02010609030101010101" pitchFamily="49" charset="-122"/>
              </a:rPr>
              <a:t>、</a:t>
            </a:r>
            <a:r>
              <a:rPr lang="en-US" altLang="zh-CN" dirty="0"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ea typeface="新宋体" panose="02010609030101010101" pitchFamily="49" charset="-122"/>
              </a:rPr>
              <a:t>deleteCustomer</a:t>
            </a:r>
            <a:r>
              <a:rPr lang="zh-CN" altLang="en-US" dirty="0">
                <a:ea typeface="新宋体" panose="02010609030101010101" pitchFamily="49" charset="-122"/>
              </a:rPr>
              <a:t>和</a:t>
            </a:r>
            <a:r>
              <a:rPr lang="en-US" altLang="zh-CN" dirty="0" err="1">
                <a:ea typeface="新宋体" panose="02010609030101010101" pitchFamily="49" charset="-122"/>
              </a:rPr>
              <a:t>getCustomer</a:t>
            </a:r>
            <a:r>
              <a:rPr lang="zh-CN" altLang="en-US" dirty="0">
                <a:ea typeface="新宋体" panose="02010609030101010101" pitchFamily="49" charset="-122"/>
              </a:rPr>
              <a:t>的调用，当参数</a:t>
            </a:r>
            <a:r>
              <a:rPr lang="en-US" altLang="zh-CN" dirty="0">
                <a:ea typeface="新宋体" panose="02010609030101010101" pitchFamily="49" charset="-122"/>
              </a:rPr>
              <a:t>index</a:t>
            </a:r>
            <a:r>
              <a:rPr lang="zh-CN" altLang="en-US" dirty="0">
                <a:ea typeface="新宋体" panose="02010609030101010101" pitchFamily="49" charset="-122"/>
              </a:rPr>
              <a:t>的值无效时（例如</a:t>
            </a:r>
            <a:r>
              <a:rPr lang="en-US" altLang="zh-CN" dirty="0">
                <a:ea typeface="新宋体" panose="02010609030101010101" pitchFamily="49" charset="-122"/>
              </a:rPr>
              <a:t>-1</a:t>
            </a:r>
            <a:r>
              <a:rPr lang="zh-CN" altLang="en-US" dirty="0">
                <a:ea typeface="新宋体" panose="02010609030101010101" pitchFamily="49" charset="-122"/>
              </a:rPr>
              <a:t>或</a:t>
            </a:r>
            <a:r>
              <a:rPr lang="en-US" altLang="zh-CN" dirty="0">
                <a:ea typeface="新宋体" panose="02010609030101010101" pitchFamily="49" charset="-122"/>
              </a:rPr>
              <a:t>6</a:t>
            </a:r>
            <a:r>
              <a:rPr lang="zh-CN" altLang="en-US" dirty="0">
                <a:ea typeface="新宋体" panose="02010609030101010101" pitchFamily="49" charset="-122"/>
              </a:rPr>
              <a:t>）</a:t>
            </a:r>
            <a:endParaRPr lang="en-US" altLang="zh-CN" dirty="0">
              <a:ea typeface="新宋体" panose="02010609030101010101" pitchFamily="49" charset="-122"/>
            </a:endParaRPr>
          </a:p>
          <a:p>
            <a:pPr marL="600075" lvl="1" indent="-265510">
              <a:defRPr/>
            </a:pPr>
            <a:r>
              <a:rPr lang="en-US" altLang="zh-CN" dirty="0" err="1">
                <a:ea typeface="新宋体" panose="02010609030101010101" pitchFamily="49" charset="-122"/>
              </a:rPr>
              <a:t>getAllCustomers</a:t>
            </a:r>
            <a:r>
              <a:rPr lang="zh-CN" altLang="en-US" dirty="0">
                <a:ea typeface="新宋体" panose="02010609030101010101" pitchFamily="49" charset="-122"/>
              </a:rPr>
              <a:t>方法返回的数组长度是否与实际的客户对象数量一致</a:t>
            </a:r>
            <a:endParaRPr lang="en-US" altLang="zh-CN" dirty="0"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793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9652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3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— </a:t>
            </a:r>
            <a:r>
              <a:rPr kumimoji="1" lang="en-US" altLang="zh-CN" sz="2400" b="1" kern="0">
                <a:solidFill>
                  <a:srgbClr val="000000"/>
                </a:solidFill>
                <a:ea typeface="굴림"/>
              </a:rPr>
              <a:t>CustomerView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类的设计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0" y="1113588"/>
            <a:ext cx="7806690" cy="36724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lang="en-US" altLang="zh-CN" b="1" dirty="0" err="1">
                <a:latin typeface="+mj-lt"/>
                <a:ea typeface="宋体" pitchFamily="2" charset="-122"/>
              </a:rPr>
              <a:t>CustomerView</a:t>
            </a:r>
            <a:r>
              <a:rPr lang="zh-CN" altLang="en-US" b="1" dirty="0">
                <a:latin typeface="+mj-lt"/>
                <a:ea typeface="宋体" pitchFamily="2" charset="-122"/>
              </a:rPr>
              <a:t>为主模块，负责菜单的显示和处理用户操作</a:t>
            </a:r>
            <a:endParaRPr lang="en-US" altLang="zh-CN" b="1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本类封装以下信息：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20315" lvl="1" indent="-285750">
              <a:buFont typeface="Wingdings" panose="05000000000000000000" pitchFamily="2" charset="2"/>
              <a:buChar char="Ø"/>
              <a:defRPr/>
            </a:pPr>
            <a:r>
              <a:rPr lang="en-US" altLang="zh-CN" sz="1650" b="1" dirty="0" err="1">
                <a:latin typeface="+mj-lt"/>
                <a:ea typeface="宋体" pitchFamily="2" charset="-122"/>
              </a:rPr>
              <a:t>CustomerList</a:t>
            </a:r>
            <a:r>
              <a:rPr lang="en-US" altLang="zh-CN" sz="1650" b="1" dirty="0">
                <a:latin typeface="+mj-lt"/>
                <a:ea typeface="宋体" pitchFamily="2" charset="-122"/>
              </a:rPr>
              <a:t> </a:t>
            </a:r>
            <a:r>
              <a:rPr lang="en-US" altLang="zh-CN" sz="1650" b="1" dirty="0" err="1">
                <a:latin typeface="+mj-lt"/>
                <a:ea typeface="宋体" pitchFamily="2" charset="-122"/>
              </a:rPr>
              <a:t>customerList</a:t>
            </a:r>
            <a:r>
              <a:rPr lang="en-US" altLang="zh-CN" sz="1650" b="1" dirty="0">
                <a:latin typeface="+mj-lt"/>
                <a:ea typeface="宋体" pitchFamily="2" charset="-122"/>
              </a:rPr>
              <a:t> = new </a:t>
            </a:r>
            <a:r>
              <a:rPr lang="en-US" altLang="zh-CN" sz="1650" b="1" dirty="0" err="1">
                <a:latin typeface="+mj-lt"/>
                <a:ea typeface="宋体" pitchFamily="2" charset="-122"/>
              </a:rPr>
              <a:t>CustomerList</a:t>
            </a:r>
            <a:r>
              <a:rPr lang="en-US" altLang="zh-CN" sz="1650" b="1" dirty="0">
                <a:latin typeface="+mj-lt"/>
                <a:ea typeface="宋体" pitchFamily="2" charset="-122"/>
              </a:rPr>
              <a:t>(10);</a:t>
            </a:r>
          </a:p>
          <a:p>
            <a:pPr marL="600075" lvl="1" indent="-265510">
              <a:buNone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	</a:t>
            </a:r>
            <a:r>
              <a:rPr lang="zh-CN" altLang="en-US" sz="1650" dirty="0">
                <a:latin typeface="+mj-lt"/>
                <a:ea typeface="宋体" pitchFamily="2" charset="-122"/>
              </a:rPr>
              <a:t>创建最大包含</a:t>
            </a:r>
            <a:r>
              <a:rPr lang="en-US" altLang="zh-CN" sz="1650" dirty="0">
                <a:latin typeface="+mj-lt"/>
                <a:ea typeface="宋体" pitchFamily="2" charset="-122"/>
              </a:rPr>
              <a:t>10</a:t>
            </a:r>
            <a:r>
              <a:rPr lang="zh-CN" altLang="en-US" sz="1650" dirty="0">
                <a:latin typeface="+mj-lt"/>
                <a:ea typeface="宋体" pitchFamily="2" charset="-122"/>
              </a:rPr>
              <a:t>个客户对象的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CustomerList</a:t>
            </a:r>
            <a:r>
              <a:rPr lang="en-US" altLang="zh-CN" sz="1650" dirty="0">
                <a:latin typeface="+mj-lt"/>
                <a:ea typeface="宋体" pitchFamily="2" charset="-122"/>
              </a:rPr>
              <a:t> </a:t>
            </a:r>
            <a:r>
              <a:rPr lang="zh-CN" altLang="en-US" sz="1650" dirty="0">
                <a:latin typeface="+mj-lt"/>
                <a:ea typeface="宋体" pitchFamily="2" charset="-122"/>
              </a:rPr>
              <a:t>对象，供以下各成员方法使用。</a:t>
            </a:r>
            <a:endParaRPr lang="en-US" altLang="zh-CN" sz="1650" dirty="0">
              <a:latin typeface="+mj-lt"/>
              <a:ea typeface="宋体" pitchFamily="2" charset="-122"/>
            </a:endParaRPr>
          </a:p>
          <a:p>
            <a:pP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该类至少提供以下方法：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public void 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enterMainMenu</a:t>
            </a:r>
            <a:r>
              <a:rPr lang="en-US" altLang="zh-CN" sz="1650" dirty="0">
                <a:latin typeface="+mj-lt"/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private void 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addNewCustomer</a:t>
            </a:r>
            <a:r>
              <a:rPr lang="en-US" altLang="zh-CN" sz="1650" dirty="0">
                <a:latin typeface="+mj-lt"/>
                <a:ea typeface="宋体" pitchFamily="2" charset="-122"/>
              </a:rPr>
              <a:t>() </a:t>
            </a: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private void 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modifyCustomer</a:t>
            </a:r>
            <a:r>
              <a:rPr lang="en-US" altLang="zh-CN" sz="1650" dirty="0">
                <a:latin typeface="+mj-lt"/>
                <a:ea typeface="宋体" pitchFamily="2" charset="-122"/>
              </a:rPr>
              <a:t>()</a:t>
            </a: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private void 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deleteCustomer</a:t>
            </a:r>
            <a:r>
              <a:rPr lang="en-US" altLang="zh-CN" sz="1650" dirty="0">
                <a:latin typeface="+mj-lt"/>
                <a:ea typeface="宋体" pitchFamily="2" charset="-122"/>
              </a:rPr>
              <a:t>()</a:t>
            </a: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private void 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listAllCustomers</a:t>
            </a:r>
            <a:r>
              <a:rPr lang="en-US" altLang="zh-CN" sz="1650" dirty="0">
                <a:latin typeface="+mj-lt"/>
                <a:ea typeface="宋体" pitchFamily="2" charset="-122"/>
              </a:rPr>
              <a:t>()</a:t>
            </a: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50" dirty="0">
                <a:latin typeface="+mj-lt"/>
                <a:ea typeface="宋体" pitchFamily="2" charset="-122"/>
              </a:rPr>
              <a:t>public static void main(String[] </a:t>
            </a:r>
            <a:r>
              <a:rPr lang="en-US" altLang="zh-CN" sz="1650" dirty="0" err="1">
                <a:latin typeface="+mj-lt"/>
                <a:ea typeface="宋体" pitchFamily="2" charset="-122"/>
              </a:rPr>
              <a:t>args</a:t>
            </a:r>
            <a:r>
              <a:rPr lang="en-US" altLang="zh-CN" sz="1650" dirty="0">
                <a:latin typeface="+mj-lt"/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7054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020" y="1254932"/>
            <a:ext cx="7886700" cy="35944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enterMainMenu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() </a:t>
            </a:r>
          </a:p>
          <a:p>
            <a:pPr marL="62031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用途：显示主菜单，响应用户输入，根据用户操作分别调用其他相应的成员方法（如</a:t>
            </a:r>
            <a:r>
              <a:rPr lang="en-US" altLang="zh-CN" dirty="0" err="1">
                <a:latin typeface="+mj-lt"/>
                <a:ea typeface="宋体" pitchFamily="2" charset="-122"/>
              </a:rPr>
              <a:t>addNewCustomer</a:t>
            </a:r>
            <a:r>
              <a:rPr lang="zh-CN" altLang="en-US" dirty="0">
                <a:latin typeface="+mj-lt"/>
                <a:ea typeface="宋体" pitchFamily="2" charset="-122"/>
              </a:rPr>
              <a:t>），以完成客户信息处理。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  private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addNewCustomer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() </a:t>
            </a:r>
          </a:p>
          <a:p>
            <a:pPr marL="342900" indent="-342900">
              <a:lnSpc>
                <a:spcPct val="100000"/>
              </a:lnSpc>
              <a:buNone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	private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modifyCustomer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()</a:t>
            </a:r>
          </a:p>
          <a:p>
            <a:pPr marL="342900" indent="-342900">
              <a:lnSpc>
                <a:spcPct val="100000"/>
              </a:lnSpc>
              <a:buNone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	private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deleteCustomer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()</a:t>
            </a:r>
          </a:p>
          <a:p>
            <a:pPr marL="342900" indent="-342900">
              <a:lnSpc>
                <a:spcPct val="100000"/>
              </a:lnSpc>
              <a:buNone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	private void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listAllCustomers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()</a:t>
            </a:r>
          </a:p>
          <a:p>
            <a:pPr marL="620315" lvl="1" indent="-28575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用途：这四个方法分别完成“添加客户”、“修改客户”、“删除客户”和“客户列表”等各菜单功能。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265510">
              <a:lnSpc>
                <a:spcPct val="100000"/>
              </a:lnSpc>
              <a:buNone/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	</a:t>
            </a:r>
            <a:r>
              <a:rPr lang="zh-CN" altLang="en-US" dirty="0">
                <a:latin typeface="+mj-lt"/>
                <a:ea typeface="宋体" pitchFamily="2" charset="-122"/>
              </a:rPr>
              <a:t>这四个方法仅供</a:t>
            </a:r>
            <a:r>
              <a:rPr lang="en-US" altLang="zh-CN" dirty="0" err="1">
                <a:latin typeface="+mj-lt"/>
                <a:ea typeface="宋体" pitchFamily="2" charset="-122"/>
              </a:rPr>
              <a:t>enterMainMenu</a:t>
            </a:r>
            <a:r>
              <a:rPr lang="en-US" altLang="zh-CN" dirty="0">
                <a:latin typeface="+mj-lt"/>
                <a:ea typeface="宋体" pitchFamily="2" charset="-122"/>
              </a:rPr>
              <a:t>()</a:t>
            </a:r>
            <a:r>
              <a:rPr lang="zh-CN" altLang="en-US" dirty="0">
                <a:latin typeface="+mj-lt"/>
                <a:ea typeface="宋体" pitchFamily="2" charset="-122"/>
              </a:rPr>
              <a:t>方法调用。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public static void main(String[] </a:t>
            </a:r>
            <a:r>
              <a:rPr lang="en-US" altLang="zh-CN" sz="1500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args</a:t>
            </a:r>
            <a:r>
              <a:rPr lang="en-US" altLang="zh-CN" sz="1500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)</a:t>
            </a:r>
          </a:p>
          <a:p>
            <a:pPr marL="600075" lvl="1" indent="-3429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用途：创建</a:t>
            </a:r>
            <a:r>
              <a:rPr lang="en-US" altLang="zh-CN" dirty="0" err="1">
                <a:latin typeface="+mj-lt"/>
                <a:ea typeface="宋体" pitchFamily="2" charset="-122"/>
              </a:rPr>
              <a:t>CustomerView</a:t>
            </a:r>
            <a:r>
              <a:rPr lang="zh-CN" altLang="en-US" dirty="0">
                <a:latin typeface="+mj-lt"/>
                <a:ea typeface="宋体" pitchFamily="2" charset="-122"/>
              </a:rPr>
              <a:t>实例，并调用 </a:t>
            </a:r>
            <a:r>
              <a:rPr lang="en-US" altLang="zh-CN" dirty="0" err="1">
                <a:latin typeface="+mj-lt"/>
                <a:ea typeface="宋体" pitchFamily="2" charset="-122"/>
              </a:rPr>
              <a:t>enterMainMenu</a:t>
            </a:r>
            <a:r>
              <a:rPr lang="en-US" altLang="zh-CN" dirty="0">
                <a:latin typeface="+mj-lt"/>
                <a:ea typeface="宋体" pitchFamily="2" charset="-122"/>
              </a:rPr>
              <a:t>()</a:t>
            </a:r>
            <a:r>
              <a:rPr lang="zh-CN" altLang="en-US" dirty="0">
                <a:latin typeface="+mj-lt"/>
                <a:ea typeface="宋体" pitchFamily="2" charset="-122"/>
              </a:rPr>
              <a:t>方法以执行程序。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39652" y="519522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3</a:t>
            </a:r>
            <a:r>
              <a:rPr kumimoji="1" lang="zh-CN" altLang="en-US" sz="2400" b="1" kern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>
                <a:solidFill>
                  <a:srgbClr val="000000"/>
                </a:solidFill>
                <a:ea typeface="宋体" charset="-122"/>
              </a:rPr>
              <a:t>— </a:t>
            </a:r>
            <a:r>
              <a:rPr kumimoji="1" lang="en-US" altLang="zh-CN" sz="2400" b="1" kern="0">
                <a:solidFill>
                  <a:srgbClr val="000000"/>
                </a:solidFill>
                <a:ea typeface="굴림"/>
              </a:rPr>
              <a:t>CustomerView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类的设计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342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573528"/>
            <a:ext cx="6172200" cy="642942"/>
          </a:xfrm>
        </p:spPr>
        <p:txBody>
          <a:bodyPr/>
          <a:lstStyle/>
          <a:p>
            <a:pPr algn="ctr"/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第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charset="-122"/>
              </a:rPr>
              <a:t>3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步 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宋体" charset="-122"/>
              </a:rPr>
              <a:t>— 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实现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宋体" charset="-122"/>
              </a:rPr>
              <a:t>CustomerView</a:t>
            </a:r>
            <a:r>
              <a:rPr kumimoji="1" lang="zh-CN" altLang="en-US" sz="2400" b="1" kern="0" dirty="0">
                <a:solidFill>
                  <a:srgbClr val="000000"/>
                </a:solidFill>
                <a:ea typeface="宋体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8660" y="1167594"/>
            <a:ext cx="7806690" cy="347783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按照设计要求编写</a:t>
            </a:r>
            <a:r>
              <a:rPr lang="en-US" altLang="zh-CN" dirty="0" err="1">
                <a:latin typeface="+mj-lt"/>
                <a:ea typeface="宋体" charset="-122"/>
              </a:rPr>
              <a:t>CustomerView</a:t>
            </a:r>
            <a:r>
              <a:rPr lang="zh-CN" altLang="en-US" dirty="0">
                <a:latin typeface="+mj-lt"/>
                <a:ea typeface="宋体" pitchFamily="2" charset="-122"/>
              </a:rPr>
              <a:t>类，逐一实现各个方法，并编译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执行</a:t>
            </a:r>
            <a:r>
              <a:rPr lang="en-US" altLang="zh-CN" dirty="0">
                <a:latin typeface="+mj-lt"/>
                <a:ea typeface="宋体" pitchFamily="2" charset="-122"/>
              </a:rPr>
              <a:t>main</a:t>
            </a:r>
            <a:r>
              <a:rPr lang="zh-CN" altLang="en-US" dirty="0">
                <a:latin typeface="+mj-lt"/>
                <a:ea typeface="宋体" pitchFamily="2" charset="-122"/>
              </a:rPr>
              <a:t>方法中，测试以下功能：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265510">
              <a:defRPr/>
            </a:pPr>
            <a:r>
              <a:rPr lang="zh-CN" altLang="en-US" sz="1650" dirty="0">
                <a:latin typeface="+mj-lt"/>
                <a:ea typeface="宋体" pitchFamily="2" charset="-122"/>
              </a:rPr>
              <a:t>主菜单显示及操作是否正确</a:t>
            </a:r>
            <a:endParaRPr lang="en-US" altLang="zh-CN" sz="1650" dirty="0">
              <a:latin typeface="+mj-lt"/>
              <a:ea typeface="宋体" pitchFamily="2" charset="-122"/>
            </a:endParaRPr>
          </a:p>
          <a:p>
            <a:pPr marL="600075" lvl="1" indent="-265510">
              <a:defRPr/>
            </a:pPr>
            <a:r>
              <a:rPr lang="zh-CN" altLang="en-US" sz="1650" dirty="0">
                <a:latin typeface="+mj-lt"/>
                <a:ea typeface="宋体" pitchFamily="2" charset="-122"/>
              </a:rPr>
              <a:t>“添加客户”操作是否正确，给用户的提示是否明确合理；测试当添加的客户总数超过</a:t>
            </a:r>
            <a:r>
              <a:rPr lang="en-US" altLang="zh-CN" sz="1650" dirty="0">
                <a:latin typeface="+mj-lt"/>
                <a:ea typeface="宋体" pitchFamily="2" charset="-122"/>
              </a:rPr>
              <a:t>10</a:t>
            </a:r>
            <a:r>
              <a:rPr lang="zh-CN" altLang="en-US" sz="1650" dirty="0">
                <a:latin typeface="+mj-lt"/>
                <a:ea typeface="宋体" pitchFamily="2" charset="-122"/>
              </a:rPr>
              <a:t>时，运行是否正确</a:t>
            </a:r>
            <a:endParaRPr lang="en-US" altLang="zh-CN" sz="1650" dirty="0">
              <a:latin typeface="+mj-lt"/>
              <a:ea typeface="宋体" pitchFamily="2" charset="-122"/>
            </a:endParaRPr>
          </a:p>
          <a:p>
            <a:pPr marL="600075" lvl="1" indent="-265510">
              <a:defRPr/>
            </a:pPr>
            <a:r>
              <a:rPr lang="zh-CN" altLang="en-US" sz="1650" dirty="0">
                <a:latin typeface="+mj-lt"/>
                <a:ea typeface="宋体" pitchFamily="2" charset="-122"/>
              </a:rPr>
              <a:t>“修改客户”操作是否正确，给用户的提示是否明确合理；</a:t>
            </a:r>
            <a:endParaRPr lang="en-US" altLang="zh-CN" sz="1650" dirty="0">
              <a:latin typeface="+mj-lt"/>
              <a:ea typeface="宋体" pitchFamily="2" charset="-122"/>
            </a:endParaRPr>
          </a:p>
          <a:p>
            <a:pPr marL="600075" lvl="1" indent="-265510">
              <a:defRPr/>
            </a:pPr>
            <a:r>
              <a:rPr lang="zh-CN" altLang="en-US" sz="1650" dirty="0">
                <a:latin typeface="+mj-lt"/>
                <a:ea typeface="宋体" pitchFamily="2" charset="-122"/>
              </a:rPr>
              <a:t>“删除客户”操作是否正确，给用户的提示是否明确合理；</a:t>
            </a:r>
            <a:endParaRPr lang="en-US" altLang="zh-CN" sz="1650" dirty="0">
              <a:latin typeface="+mj-lt"/>
              <a:ea typeface="宋体" pitchFamily="2" charset="-122"/>
            </a:endParaRPr>
          </a:p>
          <a:p>
            <a:pPr marL="600075" lvl="1" indent="-265510">
              <a:defRPr/>
            </a:pPr>
            <a:r>
              <a:rPr lang="zh-CN" altLang="en-US" sz="1650" dirty="0">
                <a:latin typeface="+mj-lt"/>
                <a:ea typeface="宋体" pitchFamily="2" charset="-122"/>
              </a:rPr>
              <a:t>“客户列表”操作是否正确，表格是否规整；</a:t>
            </a:r>
            <a:endParaRPr lang="en-US" altLang="zh-CN" sz="1650" dirty="0">
              <a:latin typeface="+mj-lt"/>
              <a:ea typeface="宋体" pitchFamily="2" charset="-122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itchFamily="2" charset="-122"/>
              </a:rPr>
              <a:t>思考以下问题：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00075" lvl="1" indent="-265510">
              <a:defRPr/>
            </a:pPr>
            <a:r>
              <a:rPr lang="zh-CN" altLang="en-US" sz="1650" dirty="0">
                <a:solidFill>
                  <a:srgbClr val="FF0000"/>
                </a:solidFill>
                <a:latin typeface="+mj-lt"/>
                <a:ea typeface="宋体" pitchFamily="2" charset="-122"/>
              </a:rPr>
              <a:t>当软件退出时，所有客户信息便丢失了！运用什么手段可以将这些信息长久保存，以便在下一次运行软件时继续使用？</a:t>
            </a:r>
            <a:endParaRPr lang="en-US" altLang="zh-CN" sz="1650" dirty="0">
              <a:solidFill>
                <a:srgbClr val="FF0000"/>
              </a:solidFill>
              <a:latin typeface="+mj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80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651510" y="1141538"/>
            <a:ext cx="80695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模拟实现基于文本界面的</a:t>
            </a:r>
            <a:r>
              <a:rPr lang="en-US" altLang="zh-CN" dirty="0">
                <a:ea typeface="宋体" pitchFamily="2" charset="-122"/>
              </a:rPr>
              <a:t>《</a:t>
            </a:r>
            <a:r>
              <a:rPr lang="zh-CN" altLang="en-US" dirty="0">
                <a:ea typeface="宋体" pitchFamily="2" charset="-122"/>
              </a:rPr>
              <a:t>拼电商客户管理系统</a:t>
            </a:r>
            <a:r>
              <a:rPr lang="en-US" altLang="zh-CN" dirty="0">
                <a:ea typeface="宋体" pitchFamily="2" charset="-122"/>
              </a:rPr>
              <a:t>》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indent="-267891">
              <a:defRPr/>
            </a:pPr>
            <a:r>
              <a:rPr lang="zh-CN" altLang="en-US" dirty="0">
                <a:ea typeface="宋体" pitchFamily="2" charset="-122"/>
              </a:rPr>
              <a:t>该软件能够实现对客户对象的插入、修改和删除（用数组实现），并能够打印客户明细表。</a:t>
            </a:r>
            <a:endParaRPr lang="en-US" altLang="zh-CN" dirty="0">
              <a:ea typeface="宋体" pitchFamily="2" charset="-122"/>
            </a:endParaRPr>
          </a:p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项目采用分级菜单方式。主菜单如下：</a:t>
            </a: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             -----------------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拼电商客户管理系统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-----------------</a:t>
            </a:r>
          </a:p>
          <a:p>
            <a:pPr marL="525066" lvl="1" indent="-267891">
              <a:defRPr/>
            </a:pP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                                     1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添 加 客 户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                                    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2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修 改 客 户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                                    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3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删 除 客 户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                                    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4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客 户 列 表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                                     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5 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退           出</a:t>
            </a:r>
          </a:p>
          <a:p>
            <a:pPr marL="525066" lvl="1" indent="-267891">
              <a:defRPr/>
            </a:pPr>
            <a:endParaRPr lang="zh-CN" altLang="en-US" dirty="0">
              <a:solidFill>
                <a:srgbClr val="0070C0"/>
              </a:solidFill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                                     请选择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(1-5)</a:t>
            </a:r>
            <a:r>
              <a:rPr lang="zh-CN" altLang="en-US" dirty="0">
                <a:solidFill>
                  <a:srgbClr val="0070C0"/>
                </a:solidFill>
                <a:ea typeface="宋体" pitchFamily="2" charset="-122"/>
              </a:rPr>
              <a:t>：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80642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605790" y="1232288"/>
            <a:ext cx="7886700" cy="269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每个客户的信息被保存在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对象中。</a:t>
            </a: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以一个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类型的数组来记录当前所有</a:t>
            </a:r>
            <a:r>
              <a:rPr lang="zh-CN" altLang="en-US">
                <a:ea typeface="宋体" pitchFamily="2" charset="-122"/>
              </a:rPr>
              <a:t>的客户。</a:t>
            </a:r>
            <a:endParaRPr lang="zh-CN" altLang="en-US" dirty="0">
              <a:ea typeface="宋体" pitchFamily="2" charset="-122"/>
            </a:endParaRP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每次“添加客户”（菜单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）后，客户（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）对象被添加到数组中。</a:t>
            </a: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每次“修改客户”（菜单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）后，修改后的客户（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）对象替换数组中原对象。</a:t>
            </a: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每次“删除客户”（菜单</a:t>
            </a:r>
            <a:r>
              <a:rPr lang="en-US" altLang="zh-CN" dirty="0">
                <a:ea typeface="宋体" pitchFamily="2" charset="-122"/>
              </a:rPr>
              <a:t>3</a:t>
            </a:r>
            <a:r>
              <a:rPr lang="zh-CN" altLang="en-US" dirty="0">
                <a:ea typeface="宋体" pitchFamily="2" charset="-122"/>
              </a:rPr>
              <a:t>）后，客户（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）对象被从数组中清除。</a:t>
            </a:r>
          </a:p>
          <a:p>
            <a:pPr marL="271463" indent="-271463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>
                <a:ea typeface="宋体" pitchFamily="2" charset="-122"/>
              </a:rPr>
              <a:t>执行“客户列表 ”（菜单</a:t>
            </a:r>
            <a:r>
              <a:rPr lang="en-US" altLang="zh-CN" dirty="0">
                <a:ea typeface="宋体" pitchFamily="2" charset="-122"/>
              </a:rPr>
              <a:t>4</a:t>
            </a:r>
            <a:r>
              <a:rPr lang="zh-CN" altLang="en-US" dirty="0">
                <a:ea typeface="宋体" pitchFamily="2" charset="-122"/>
              </a:rPr>
              <a:t>）时，将列出数组中所有客户</a:t>
            </a:r>
            <a:r>
              <a:rPr lang="zh-CN" altLang="en-US">
                <a:ea typeface="宋体" pitchFamily="2" charset="-122"/>
              </a:rPr>
              <a:t>的信息。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48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303712" y="1368880"/>
            <a:ext cx="64294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“添加客户”的界面及操作过程如下所示：</a:t>
            </a: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                  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请选择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(1-5)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1</a:t>
            </a:r>
          </a:p>
          <a:p>
            <a:pPr marL="525066" lvl="1" indent="-267891">
              <a:defRPr/>
            </a:pP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添加客户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姓名：佟刚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性别：男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年龄：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35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电话：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010-56253825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邮箱：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tongtong@atguigu.com</a:t>
            </a: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添加完成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00369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303712" y="1368880"/>
            <a:ext cx="64294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“修改客户”的界面及操作过程如下所示：</a:t>
            </a: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                   请选择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(1-5)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2</a:t>
            </a:r>
          </a:p>
          <a:p>
            <a:pPr marL="525066" lvl="1" indent="-267891">
              <a:defRPr/>
            </a:pP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修改客户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请选择待修改客户编号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(-1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退出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1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latin typeface="+mn-ea"/>
              </a:rPr>
              <a:t>姓名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(</a:t>
            </a:r>
            <a:r>
              <a:rPr lang="zh-CN" altLang="en-US">
                <a:solidFill>
                  <a:srgbClr val="0070C0"/>
                </a:solidFill>
                <a:latin typeface="+mn-ea"/>
              </a:rPr>
              <a:t>佟刚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&lt;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直接回车表示不修改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</a:t>
            </a:r>
            <a:endParaRPr lang="zh-CN" altLang="en-US" i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性别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年龄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(35)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电话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(010-56253825)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</a:p>
          <a:p>
            <a:pPr marL="525066" lvl="1" indent="-267891">
              <a:defRPr/>
            </a:pPr>
            <a:r>
              <a:rPr lang="zh-CN" altLang="en-US">
                <a:solidFill>
                  <a:srgbClr val="0070C0"/>
                </a:solidFill>
                <a:latin typeface="+mn-ea"/>
              </a:rPr>
              <a:t>邮箱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(tongtong@atguigu.com)</a:t>
            </a:r>
            <a:r>
              <a:rPr lang="zh-CN" altLang="en-US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>
                <a:solidFill>
                  <a:srgbClr val="0070C0"/>
                </a:solidFill>
                <a:latin typeface="+mn-ea"/>
              </a:rPr>
              <a:t>tongg@atguigu.com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修改完成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14737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303711" y="1411658"/>
            <a:ext cx="6268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“删除客户”的界面及操作过程如下所示：</a:t>
            </a: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  <a:endParaRPr lang="zh-CN" altLang="en-US" dirty="0">
              <a:solidFill>
                <a:srgbClr val="0070C0"/>
              </a:solidFill>
              <a:latin typeface="GungsuhChe" pitchFamily="49" charset="-127"/>
              <a:ea typeface="GungsuhChe" pitchFamily="49" charset="-127"/>
            </a:endParaRP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                   请选择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(1-5)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3</a:t>
            </a:r>
          </a:p>
          <a:p>
            <a:pPr marL="525066" lvl="1" indent="-267891">
              <a:defRPr/>
            </a:pP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删除客户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请选择待删除客户编号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(-1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退出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1</a:t>
            </a:r>
          </a:p>
          <a:p>
            <a:pPr marL="525066" lvl="1" indent="-267891">
              <a:defRPr/>
            </a:pPr>
            <a:r>
              <a:rPr lang="zh-CN" altLang="en-US" dirty="0">
                <a:solidFill>
                  <a:srgbClr val="0070C0"/>
                </a:solidFill>
                <a:latin typeface="+mn-ea"/>
              </a:rPr>
              <a:t>确认是否删除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(Y/N)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y</a:t>
            </a:r>
          </a:p>
          <a:p>
            <a:pPr marL="525066" lvl="1" indent="-267891">
              <a:defRPr/>
            </a:pP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删除完成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21865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5085" y="702957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Times New Roman" pitchFamily="18" charset="0"/>
                <a:ea typeface="新宋体" panose="02010609030101010101" pitchFamily="49" charset="-122"/>
                <a:cs typeface="Times New Roman" pitchFamily="18" charset="0"/>
              </a:rPr>
              <a:t>需求说明</a:t>
            </a:r>
          </a:p>
        </p:txBody>
      </p:sp>
      <p:sp>
        <p:nvSpPr>
          <p:cNvPr id="3" name="矩形 2"/>
          <p:cNvSpPr/>
          <p:nvPr/>
        </p:nvSpPr>
        <p:spPr>
          <a:xfrm>
            <a:off x="1303712" y="1380315"/>
            <a:ext cx="6429420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7891" indent="-267891">
              <a:defRPr/>
            </a:pPr>
            <a:r>
              <a:rPr lang="zh-CN" altLang="en-US" dirty="0">
                <a:ea typeface="宋体" pitchFamily="2" charset="-122"/>
              </a:rPr>
              <a:t>“客户列表”的界面及操作过程如下所示：</a:t>
            </a:r>
            <a:endParaRPr lang="en-US" altLang="zh-CN" dirty="0">
              <a:ea typeface="宋体" pitchFamily="2" charset="-122"/>
            </a:endParaRPr>
          </a:p>
          <a:p>
            <a:pPr marL="525066" lvl="1" indent="-267891">
              <a:defRPr/>
            </a:pPr>
            <a:r>
              <a:rPr lang="en-US" altLang="zh-CN" sz="15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……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 </a:t>
            </a:r>
            <a:r>
              <a:rPr lang="en-US" altLang="zh-CN" sz="1500" dirty="0">
                <a:solidFill>
                  <a:srgbClr val="0070C0"/>
                </a:solidFill>
                <a:latin typeface="GungsuhChe" pitchFamily="49" charset="-127"/>
                <a:ea typeface="GungsuhChe" pitchFamily="49" charset="-127"/>
              </a:rPr>
              <a:t>				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请选择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(1-5)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4</a:t>
            </a:r>
          </a:p>
          <a:p>
            <a:pPr marL="525066" lvl="1" indent="-267891">
              <a:defRPr/>
            </a:pP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spcAft>
                <a:spcPts val="1200"/>
              </a:spcAft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---------------------------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客户列表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---------------------------</a:t>
            </a: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编号  姓名       性别    年龄   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电话                   邮箱</a:t>
            </a:r>
            <a:endParaRPr lang="zh-CN" altLang="en-US" sz="150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1    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佟刚         男       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45     010-56253825   tong@abc.com</a:t>
            </a: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2    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封捷         女       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36     010-56253825   fengjie@ibm.com</a:t>
            </a: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3    </a:t>
            </a:r>
            <a:r>
              <a:rPr lang="zh-CN" altLang="en-US" sz="1500">
                <a:solidFill>
                  <a:srgbClr val="0070C0"/>
                </a:solidFill>
                <a:latin typeface="+mn-ea"/>
              </a:rPr>
              <a:t>雷丰阳     男        </a:t>
            </a:r>
            <a:r>
              <a:rPr lang="en-US" altLang="zh-CN" sz="1500">
                <a:solidFill>
                  <a:srgbClr val="0070C0"/>
                </a:solidFill>
                <a:latin typeface="+mn-ea"/>
              </a:rPr>
              <a:t>32      010-56253825   leify@163.com</a:t>
            </a:r>
            <a:endParaRPr lang="en-US" altLang="zh-CN" sz="1500" dirty="0">
              <a:solidFill>
                <a:srgbClr val="0070C0"/>
              </a:solidFill>
              <a:latin typeface="+mn-ea"/>
            </a:endParaRPr>
          </a:p>
          <a:p>
            <a:pPr marL="525066" lvl="1" indent="-267891">
              <a:spcBef>
                <a:spcPts val="1200"/>
              </a:spcBef>
              <a:defRPr/>
            </a:pP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-------------------------</a:t>
            </a:r>
            <a:r>
              <a:rPr lang="zh-CN" altLang="en-US" sz="1500" dirty="0">
                <a:solidFill>
                  <a:srgbClr val="0070C0"/>
                </a:solidFill>
                <a:latin typeface="+mn-ea"/>
              </a:rPr>
              <a:t>客户列表完成</a:t>
            </a:r>
            <a:r>
              <a:rPr lang="en-US" altLang="zh-CN" sz="1500" dirty="0">
                <a:solidFill>
                  <a:srgbClr val="0070C0"/>
                </a:solidFill>
                <a:latin typeface="+mn-ea"/>
              </a:rPr>
              <a:t>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4695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0587" y="570748"/>
            <a:ext cx="569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a typeface="宋体" charset="-122"/>
              </a:rPr>
              <a:t>软件设计结构</a:t>
            </a:r>
            <a:endParaRPr lang="zh-CN" altLang="en-US" sz="2400" b="1" dirty="0">
              <a:latin typeface="Times New Roman" pitchFamily="18" charset="0"/>
              <a:ea typeface="新宋体" panose="02010609030101010101" pitchFamily="49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1490" y="1032413"/>
            <a:ext cx="813816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zh-CN" altLang="en-US" dirty="0">
                <a:ea typeface="宋体" pitchFamily="2" charset="-122"/>
              </a:rPr>
              <a:t>该软件由以下三个模块组成：</a:t>
            </a: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itchFamily="2" charset="-122"/>
            </a:endParaRPr>
          </a:p>
          <a:p>
            <a:pPr marL="342900" indent="-342900">
              <a:defRPr/>
            </a:pPr>
            <a:endParaRPr lang="en-US" altLang="zh-CN" dirty="0">
              <a:ea typeface="宋体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>
              <a:ea typeface="宋体" pitchFamily="2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>
                <a:ea typeface="宋体" pitchFamily="2" charset="-122"/>
              </a:rPr>
              <a:t>CustomerView</a:t>
            </a:r>
            <a:r>
              <a:rPr lang="zh-CN" altLang="en-US" dirty="0">
                <a:ea typeface="宋体" pitchFamily="2" charset="-122"/>
              </a:rPr>
              <a:t>为主模块，负责菜单的显示和处理用户操作</a:t>
            </a:r>
            <a:endParaRPr lang="en-US" altLang="zh-CN" dirty="0">
              <a:ea typeface="宋体" pitchFamily="2" charset="-122"/>
            </a:endParaRPr>
          </a:p>
          <a:p>
            <a:pPr indent="-3429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dirty="0" err="1">
                <a:ea typeface="宋体" pitchFamily="2" charset="-122"/>
              </a:rPr>
              <a:t>CustomerList</a:t>
            </a:r>
            <a:r>
              <a:rPr lang="zh-CN" altLang="en-US" dirty="0">
                <a:ea typeface="宋体" pitchFamily="2" charset="-122"/>
              </a:rPr>
              <a:t>为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对象的管理模块，内部用数组管理一组</a:t>
            </a:r>
            <a:r>
              <a:rPr lang="en-US" altLang="zh-CN" dirty="0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对象，并提供相应的添加、修改、</a:t>
            </a:r>
            <a:r>
              <a:rPr lang="zh-CN" altLang="en-US">
                <a:ea typeface="宋体" pitchFamily="2" charset="-122"/>
              </a:rPr>
              <a:t>删除和遍历方法</a:t>
            </a:r>
            <a:r>
              <a:rPr lang="zh-CN" altLang="en-US" dirty="0">
                <a:ea typeface="宋体" pitchFamily="2" charset="-122"/>
              </a:rPr>
              <a:t>，供</a:t>
            </a:r>
            <a:r>
              <a:rPr lang="en-US" altLang="zh-CN" err="1">
                <a:ea typeface="宋体" pitchFamily="2" charset="-122"/>
              </a:rPr>
              <a:t>CustomerView</a:t>
            </a:r>
            <a:r>
              <a:rPr lang="zh-CN" altLang="en-US">
                <a:ea typeface="宋体" pitchFamily="2" charset="-122"/>
              </a:rPr>
              <a:t>调用</a:t>
            </a:r>
            <a:endParaRPr lang="en-US" altLang="zh-CN">
              <a:ea typeface="宋体" pitchFamily="2" charset="-122"/>
            </a:endParaRPr>
          </a:p>
          <a:p>
            <a:pPr indent="-3429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>
                <a:ea typeface="宋体" pitchFamily="2" charset="-122"/>
              </a:rPr>
              <a:t>Customer</a:t>
            </a:r>
            <a:r>
              <a:rPr lang="zh-CN" altLang="en-US" dirty="0">
                <a:ea typeface="宋体" pitchFamily="2" charset="-122"/>
              </a:rPr>
              <a:t>为实体对象，用来封装客户信息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493197" y="1500180"/>
            <a:ext cx="4050450" cy="151216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1350">
              <a:latin typeface="굴림" pitchFamily="34" charset="-127"/>
              <a:ea typeface="굴림" pitchFamily="34" charset="-127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42030" y="1694428"/>
            <a:ext cx="1404156" cy="53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pPr algn="ctr"/>
            <a:r>
              <a:rPr lang="en-US" altLang="zh-CN" sz="1350" dirty="0" err="1"/>
              <a:t>CustomerList</a:t>
            </a:r>
            <a:endParaRPr lang="en-US" altLang="zh-CN" sz="1350" dirty="0"/>
          </a:p>
          <a:p>
            <a:endParaRPr lang="zh-CN" altLang="en-US" sz="750" dirty="0"/>
          </a:p>
        </p:txBody>
      </p:sp>
      <p:sp>
        <p:nvSpPr>
          <p:cNvPr id="14" name="TextBox 13"/>
          <p:cNvSpPr txBox="1"/>
          <p:nvPr/>
        </p:nvSpPr>
        <p:spPr>
          <a:xfrm>
            <a:off x="2735796" y="1662199"/>
            <a:ext cx="1404156" cy="53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pPr algn="ctr"/>
            <a:r>
              <a:rPr lang="en-US" altLang="zh-CN" sz="1350" dirty="0" err="1"/>
              <a:t>CustomerView</a:t>
            </a:r>
            <a:endParaRPr lang="en-US" altLang="zh-CN" sz="1350" dirty="0"/>
          </a:p>
          <a:p>
            <a:endParaRPr lang="zh-CN" altLang="en-US" sz="750" dirty="0"/>
          </a:p>
        </p:txBody>
      </p:sp>
      <p:sp>
        <p:nvSpPr>
          <p:cNvPr id="15" name="TextBox 14"/>
          <p:cNvSpPr txBox="1"/>
          <p:nvPr/>
        </p:nvSpPr>
        <p:spPr>
          <a:xfrm>
            <a:off x="4842030" y="2418283"/>
            <a:ext cx="1404156" cy="530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750" dirty="0"/>
          </a:p>
          <a:p>
            <a:pPr algn="ctr"/>
            <a:r>
              <a:rPr lang="en-US" altLang="zh-CN" sz="1350" dirty="0"/>
              <a:t>Customer</a:t>
            </a:r>
          </a:p>
          <a:p>
            <a:endParaRPr lang="zh-CN" altLang="en-US" sz="750" dirty="0"/>
          </a:p>
        </p:txBody>
      </p:sp>
      <p:cxnSp>
        <p:nvCxnSpPr>
          <p:cNvPr id="16" name="直接连接符 15"/>
          <p:cNvCxnSpPr/>
          <p:nvPr/>
        </p:nvCxnSpPr>
        <p:spPr bwMode="auto">
          <a:xfrm flipV="1">
            <a:off x="4139952" y="1932228"/>
            <a:ext cx="702078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7" name="直接连接符 16"/>
          <p:cNvCxnSpPr>
            <a:endCxn id="15" idx="1"/>
          </p:cNvCxnSpPr>
          <p:nvPr/>
        </p:nvCxnSpPr>
        <p:spPr bwMode="auto">
          <a:xfrm>
            <a:off x="4139952" y="2094246"/>
            <a:ext cx="702078" cy="57795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直接连接符 17"/>
          <p:cNvCxnSpPr>
            <a:stCxn id="15" idx="0"/>
            <a:endCxn id="13" idx="2"/>
          </p:cNvCxnSpPr>
          <p:nvPr/>
        </p:nvCxnSpPr>
        <p:spPr bwMode="auto">
          <a:xfrm flipV="1">
            <a:off x="5544108" y="2202258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86613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350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2112</Words>
  <Application>Microsoft Office PowerPoint</Application>
  <PresentationFormat>全屏显示(16:9)</PresentationFormat>
  <Paragraphs>254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굴림</vt:lpstr>
      <vt:lpstr>GungsuhChe</vt:lpstr>
      <vt:lpstr>楷体</vt:lpstr>
      <vt:lpstr>微软雅黑</vt:lpstr>
      <vt:lpstr>Arial</vt:lpstr>
      <vt:lpstr>Calibri</vt:lpstr>
      <vt:lpstr>Times New Roman</vt:lpstr>
      <vt:lpstr>Wingdings</vt:lpstr>
      <vt:lpstr>Office 主题</vt:lpstr>
      <vt:lpstr>拼电商客户管理系统</vt:lpstr>
      <vt:lpstr>目 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键盘访问的实现</vt:lpstr>
      <vt:lpstr>键盘访问的实现</vt:lpstr>
      <vt:lpstr>PowerPoint 演示文稿</vt:lpstr>
      <vt:lpstr>第1步 — 实现Customer类</vt:lpstr>
      <vt:lpstr>PowerPoint 演示文稿</vt:lpstr>
      <vt:lpstr>PowerPoint 演示文稿</vt:lpstr>
      <vt:lpstr>PowerPoint 演示文稿</vt:lpstr>
      <vt:lpstr>PowerPoint 演示文稿</vt:lpstr>
      <vt:lpstr>第2步 — 实现CustomerList类</vt:lpstr>
      <vt:lpstr>第2步 — 实现CustomerList类</vt:lpstr>
      <vt:lpstr>第3步 — CustomerView类的设计</vt:lpstr>
      <vt:lpstr>第3步 — CustomerView类的设计</vt:lpstr>
      <vt:lpstr>第3步 — 实现CustomerView类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2024-11-09T14:45:11Z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