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776" r:id="rId2"/>
    <p:sldMasterId id="2147483782" r:id="rId3"/>
  </p:sldMasterIdLst>
  <p:notesMasterIdLst>
    <p:notesMasterId r:id="rId5"/>
  </p:notesMasterIdLst>
  <p:handoutMasterIdLst>
    <p:handoutMasterId r:id="rId6"/>
  </p:handoutMasterIdLst>
  <p:sldIdLst>
    <p:sldId id="49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B7B953-1DF4-8E25-2FD7-461A6661F625}" name="user" initials="u" userId="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800"/>
    <a:srgbClr val="104862"/>
    <a:srgbClr val="595959"/>
    <a:srgbClr val="65B1EF"/>
    <a:srgbClr val="00B0F0"/>
    <a:srgbClr val="FFFFFF"/>
    <a:srgbClr val="A6A6A6"/>
    <a:srgbClr val="F2F2F2"/>
    <a:srgbClr val="EF86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6242" autoAdjust="0"/>
  </p:normalViewPr>
  <p:slideViewPr>
    <p:cSldViewPr snapToGrid="0">
      <p:cViewPr varScale="1">
        <p:scale>
          <a:sx n="105" d="100"/>
          <a:sy n="105" d="100"/>
        </p:scale>
        <p:origin x="82" y="1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838347-759C-F53F-163B-B8E54E33C0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6DDCB2-CDD3-8B69-8D8F-FDAF35D56A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BB134-ADA3-4989-82E4-F95D3597DBD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2ED4F-FEF2-C6B9-2766-E4AAF193B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E3F7E7-6746-6475-D83B-D8E742C911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30BF-6385-4965-ADC7-6BD8B8B93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5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0072a0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0072a0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00B0F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DA60AD0-48A1-0C02-DCC1-EA77BAF7D7C6}"/>
              </a:ext>
            </a:extLst>
          </p:cNvPr>
          <p:cNvSpPr/>
          <p:nvPr userDrawn="1"/>
        </p:nvSpPr>
        <p:spPr>
          <a:xfrm>
            <a:off x="42456" y="721360"/>
            <a:ext cx="9059088" cy="4422140"/>
          </a:xfrm>
          <a:prstGeom prst="round2SameRect">
            <a:avLst>
              <a:gd name="adj1" fmla="val 6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9EEF5A4-5AAE-8550-49BA-9E30257F6BE3}"/>
              </a:ext>
            </a:extLst>
          </p:cNvPr>
          <p:cNvSpPr txBox="1">
            <a:spLocks/>
          </p:cNvSpPr>
          <p:nvPr userDrawn="1"/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CB728EE-0DA3-4909-8C1D-E5B970BD4949}" type="slidenum">
              <a:rPr lang="ko-KR" altLang="en-US" smtClean="0">
                <a:solidFill>
                  <a:srgbClr val="595959"/>
                </a:solidFill>
              </a:rPr>
              <a:pPr/>
              <a:t>‹#›</a:t>
            </a:fld>
            <a:endParaRPr lang="ko-KR" altLang="en-US"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8B92-DAE9-45DC-B730-D6B2D40A72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8EE-0DA3-4909-8C1D-E5B970BD4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96668" y="1418657"/>
            <a:ext cx="5110349" cy="1731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9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/>
              <a:t>Insert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DA60AD0-48A1-0C02-DCC1-EA77BAF7D7C6}"/>
              </a:ext>
            </a:extLst>
          </p:cNvPr>
          <p:cNvSpPr/>
          <p:nvPr userDrawn="1"/>
        </p:nvSpPr>
        <p:spPr>
          <a:xfrm>
            <a:off x="42456" y="721360"/>
            <a:ext cx="9059088" cy="4422140"/>
          </a:xfrm>
          <a:prstGeom prst="round2SameRect">
            <a:avLst>
              <a:gd name="adj1" fmla="val 6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4ADF005C-B9BE-4913-A3B0-B18B4FE90A01}"/>
              </a:ext>
            </a:extLst>
          </p:cNvPr>
          <p:cNvSpPr txBox="1">
            <a:spLocks/>
          </p:cNvSpPr>
          <p:nvPr userDrawn="1"/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CB728EE-0DA3-4909-8C1D-E5B970BD49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rgbClr val="00B0F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DA60AD0-48A1-0C02-DCC1-EA77BAF7D7C6}"/>
              </a:ext>
            </a:extLst>
          </p:cNvPr>
          <p:cNvSpPr/>
          <p:nvPr userDrawn="1"/>
        </p:nvSpPr>
        <p:spPr>
          <a:xfrm>
            <a:off x="42456" y="721360"/>
            <a:ext cx="9059088" cy="4422140"/>
          </a:xfrm>
          <a:prstGeom prst="round2SameRect">
            <a:avLst>
              <a:gd name="adj1" fmla="val 6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2EEC40F0-5DC6-4AD8-51DA-4A627A17DBBD}"/>
              </a:ext>
            </a:extLst>
          </p:cNvPr>
          <p:cNvSpPr txBox="1">
            <a:spLocks/>
          </p:cNvSpPr>
          <p:nvPr userDrawn="1"/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8377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DA60AD0-48A1-0C02-DCC1-EA77BAF7D7C6}"/>
              </a:ext>
            </a:extLst>
          </p:cNvPr>
          <p:cNvSpPr/>
          <p:nvPr userDrawn="1"/>
        </p:nvSpPr>
        <p:spPr>
          <a:xfrm>
            <a:off x="42456" y="721360"/>
            <a:ext cx="9059088" cy="4422140"/>
          </a:xfrm>
          <a:prstGeom prst="round2SameRect">
            <a:avLst>
              <a:gd name="adj1" fmla="val 6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BB305295-C74C-6723-85D0-3BF2EADEBD00}"/>
              </a:ext>
            </a:extLst>
          </p:cNvPr>
          <p:cNvSpPr txBox="1">
            <a:spLocks/>
          </p:cNvSpPr>
          <p:nvPr userDrawn="1"/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6180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46280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DA60AD0-48A1-0C02-DCC1-EA77BAF7D7C6}"/>
              </a:ext>
            </a:extLst>
          </p:cNvPr>
          <p:cNvSpPr/>
          <p:nvPr userDrawn="1"/>
        </p:nvSpPr>
        <p:spPr>
          <a:xfrm>
            <a:off x="42456" y="721360"/>
            <a:ext cx="9059088" cy="4422140"/>
          </a:xfrm>
          <a:prstGeom prst="round2SameRect">
            <a:avLst>
              <a:gd name="adj1" fmla="val 6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BB305295-C74C-6723-85D0-3BF2EADEBD00}"/>
              </a:ext>
            </a:extLst>
          </p:cNvPr>
          <p:cNvSpPr txBox="1">
            <a:spLocks/>
          </p:cNvSpPr>
          <p:nvPr userDrawn="1"/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349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00CC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7B3CCF1-07D7-49AA-D22E-B6C4553B7C16}"/>
              </a:ext>
            </a:extLst>
          </p:cNvPr>
          <p:cNvGrpSpPr/>
          <p:nvPr userDrawn="1"/>
        </p:nvGrpSpPr>
        <p:grpSpPr>
          <a:xfrm>
            <a:off x="766689" y="690885"/>
            <a:ext cx="8060788" cy="52789"/>
            <a:chOff x="766689" y="690885"/>
            <a:chExt cx="8060788" cy="5278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0E34D69-31AF-205B-6834-E5F34ABECA10}"/>
                </a:ext>
              </a:extLst>
            </p:cNvPr>
            <p:cNvCxnSpPr/>
            <p:nvPr/>
          </p:nvCxnSpPr>
          <p:spPr>
            <a:xfrm>
              <a:off x="766689" y="743674"/>
              <a:ext cx="8060788" cy="0"/>
            </a:xfrm>
            <a:prstGeom prst="line">
              <a:avLst/>
            </a:prstGeom>
            <a:ln w="635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05D1D43-B0E2-18D8-790C-45E9D2210135}"/>
                </a:ext>
              </a:extLst>
            </p:cNvPr>
            <p:cNvCxnSpPr/>
            <p:nvPr/>
          </p:nvCxnSpPr>
          <p:spPr>
            <a:xfrm>
              <a:off x="766689" y="690885"/>
              <a:ext cx="8060788" cy="0"/>
            </a:xfrm>
            <a:prstGeom prst="line">
              <a:avLst/>
            </a:prstGeom>
            <a:ln w="63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3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8B92-DAE9-45DC-B730-D6B2D40A72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8EE-0DA3-4909-8C1D-E5B970BD4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96668" y="1418657"/>
            <a:ext cx="5110349" cy="1731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9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/>
              <a:t>Insert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8B92-DAE9-45DC-B730-D6B2D40A7276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28EE-0DA3-4909-8C1D-E5B970BD4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96668" y="1418657"/>
            <a:ext cx="5110349" cy="1731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9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/>
              <a:t>Insert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3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46280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0DA60AD0-48A1-0C02-DCC1-EA77BAF7D7C6}"/>
              </a:ext>
            </a:extLst>
          </p:cNvPr>
          <p:cNvSpPr/>
          <p:nvPr userDrawn="1"/>
        </p:nvSpPr>
        <p:spPr>
          <a:xfrm>
            <a:off x="42456" y="721360"/>
            <a:ext cx="9059088" cy="4422140"/>
          </a:xfrm>
          <a:prstGeom prst="round2SameRect">
            <a:avLst>
              <a:gd name="adj1" fmla="val 641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15;p3">
            <a:extLst>
              <a:ext uri="{FF2B5EF4-FFF2-40B4-BE49-F238E27FC236}">
                <a16:creationId xmlns:a16="http://schemas.microsoft.com/office/drawing/2014/main" id="{BB305295-C74C-6723-85D0-3BF2EADEBD00}"/>
              </a:ext>
            </a:extLst>
          </p:cNvPr>
          <p:cNvSpPr txBox="1">
            <a:spLocks/>
          </p:cNvSpPr>
          <p:nvPr userDrawn="1"/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114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72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022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3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408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5" r:id="rId1"/>
    <p:sldLayoutId id="214748378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7514A8-83B1-EAD9-3D98-690C853E143F}"/>
              </a:ext>
            </a:extLst>
          </p:cNvPr>
          <p:cNvSpPr/>
          <p:nvPr/>
        </p:nvSpPr>
        <p:spPr>
          <a:xfrm>
            <a:off x="195942" y="851908"/>
            <a:ext cx="8739051" cy="4000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6C488-B313-2901-9498-77D0FBC48C54}"/>
              </a:ext>
            </a:extLst>
          </p:cNvPr>
          <p:cNvSpPr txBox="1"/>
          <p:nvPr/>
        </p:nvSpPr>
        <p:spPr>
          <a:xfrm>
            <a:off x="720245" y="274766"/>
            <a:ext cx="163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 </a:t>
            </a:r>
            <a:endParaRPr lang="en-US" altLang="ko-KR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13D69-4C80-7DDA-3B52-CB6FF7ED9FF0}"/>
              </a:ext>
            </a:extLst>
          </p:cNvPr>
          <p:cNvSpPr txBox="1"/>
          <p:nvPr/>
        </p:nvSpPr>
        <p:spPr>
          <a:xfrm>
            <a:off x="716131" y="125961"/>
            <a:ext cx="3657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CCC</a:t>
            </a:r>
            <a:r>
              <a:rPr lang="ko-KR" altLang="en-US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</a:t>
            </a:r>
            <a:r>
              <a:rPr lang="en-US" altLang="ko-KR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 디자인 오류 탐색기  </a:t>
            </a:r>
            <a:r>
              <a:rPr lang="en-US" altLang="ko-KR" sz="1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en-US" altLang="ko-KR" sz="1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ChatBot</a:t>
            </a:r>
            <a:endParaRPr lang="ko-KR" altLang="en-US" sz="400" b="1" dirty="0">
              <a:solidFill>
                <a:schemeClr val="accent6">
                  <a:lumMod val="20000"/>
                  <a:lumOff val="8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AEC70-8D47-E4DA-E93F-CB62FEB3E89A}"/>
              </a:ext>
            </a:extLst>
          </p:cNvPr>
          <p:cNvSpPr txBox="1"/>
          <p:nvPr/>
        </p:nvSpPr>
        <p:spPr>
          <a:xfrm>
            <a:off x="2246776" y="308731"/>
            <a:ext cx="269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b="1" dirty="0">
                <a:solidFill>
                  <a:srgbClr val="FFFF6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장비 및 재료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F81675B-F699-20A4-D176-097587703A19}"/>
              </a:ext>
            </a:extLst>
          </p:cNvPr>
          <p:cNvSpPr/>
          <p:nvPr/>
        </p:nvSpPr>
        <p:spPr>
          <a:xfrm>
            <a:off x="247776" y="155077"/>
            <a:ext cx="438902" cy="438902"/>
          </a:xfrm>
          <a:prstGeom prst="ellipse">
            <a:avLst/>
          </a:prstGeom>
          <a:solidFill>
            <a:srgbClr val="FFC000"/>
          </a:solidFill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endParaRPr kumimoji="1" lang="ko-Kore-KR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283E0DC-863D-983B-05D0-5B39325EFB72}"/>
              </a:ext>
            </a:extLst>
          </p:cNvPr>
          <p:cNvGrpSpPr/>
          <p:nvPr/>
        </p:nvGrpSpPr>
        <p:grpSpPr>
          <a:xfrm>
            <a:off x="6799372" y="218083"/>
            <a:ext cx="2181497" cy="415498"/>
            <a:chOff x="1230692" y="3573012"/>
            <a:chExt cx="2304166" cy="41549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E7C038-A096-8B01-7C7D-B28074E7F282}"/>
                </a:ext>
              </a:extLst>
            </p:cNvPr>
            <p:cNvSpPr txBox="1"/>
            <p:nvPr/>
          </p:nvSpPr>
          <p:spPr>
            <a:xfrm>
              <a:off x="1517697" y="3573012"/>
              <a:ext cx="201716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2024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청년취업 사관학교 </a:t>
              </a:r>
              <a:endParaRPr lang="en-US" altLang="ko-KR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새싹도봉 </a:t>
              </a:r>
              <a:r>
                <a:rPr lang="en-US" altLang="ko-KR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개발자</a:t>
              </a:r>
              <a:r>
                <a:rPr lang="en-US" altLang="ko-KR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양성과정</a:t>
              </a:r>
              <a:endPara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 descr="꿈꾸는 개발자 데뷔코스, 싹">
              <a:extLst>
                <a:ext uri="{FF2B5EF4-FFF2-40B4-BE49-F238E27FC236}">
                  <a16:creationId xmlns:a16="http://schemas.microsoft.com/office/drawing/2014/main" id="{BC2B0A43-E16C-13DB-99DE-9D05F5CB3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692" y="3623595"/>
              <a:ext cx="339368" cy="360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6DD060-D810-EDCE-3AEE-36A8F0FE2A15}"/>
              </a:ext>
            </a:extLst>
          </p:cNvPr>
          <p:cNvSpPr txBox="1"/>
          <p:nvPr/>
        </p:nvSpPr>
        <p:spPr>
          <a:xfrm>
            <a:off x="209006" y="787718"/>
            <a:ext cx="8725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구조</a:t>
            </a:r>
          </a:p>
        </p:txBody>
      </p:sp>
      <p:sp>
        <p:nvSpPr>
          <p:cNvPr id="31" name="Google Shape;74;p16">
            <a:extLst>
              <a:ext uri="{FF2B5EF4-FFF2-40B4-BE49-F238E27FC236}">
                <a16:creationId xmlns:a16="http://schemas.microsoft.com/office/drawing/2014/main" id="{2BC854B3-9283-CCE3-7E4A-18B92733FEC4}"/>
              </a:ext>
            </a:extLst>
          </p:cNvPr>
          <p:cNvSpPr txBox="1"/>
          <p:nvPr/>
        </p:nvSpPr>
        <p:spPr>
          <a:xfrm>
            <a:off x="3859888" y="2792794"/>
            <a:ext cx="64964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순서도: 다중 문서 4">
            <a:extLst>
              <a:ext uri="{FF2B5EF4-FFF2-40B4-BE49-F238E27FC236}">
                <a16:creationId xmlns:a16="http://schemas.microsoft.com/office/drawing/2014/main" id="{6083BA35-84CB-B7FE-0BA9-8EC7ADED9D31}"/>
              </a:ext>
            </a:extLst>
          </p:cNvPr>
          <p:cNvSpPr/>
          <p:nvPr/>
        </p:nvSpPr>
        <p:spPr>
          <a:xfrm>
            <a:off x="956669" y="1468532"/>
            <a:ext cx="874097" cy="633046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표시 디자인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8A4C85E-BFE9-90F5-24D9-CB37EC98DAFC}"/>
              </a:ext>
            </a:extLst>
          </p:cNvPr>
          <p:cNvSpPr/>
          <p:nvPr/>
        </p:nvSpPr>
        <p:spPr>
          <a:xfrm>
            <a:off x="870085" y="2609573"/>
            <a:ext cx="934715" cy="3158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전처리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2DC76401-938B-CFC8-FF1D-34836F4F3157}"/>
              </a:ext>
            </a:extLst>
          </p:cNvPr>
          <p:cNvSpPr/>
          <p:nvPr/>
        </p:nvSpPr>
        <p:spPr>
          <a:xfrm>
            <a:off x="2340570" y="4113367"/>
            <a:ext cx="934712" cy="33682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수정내용 이미지화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48EC8A9-263A-5B2C-CA58-C0003A9884CA}"/>
              </a:ext>
            </a:extLst>
          </p:cNvPr>
          <p:cNvSpPr/>
          <p:nvPr/>
        </p:nvSpPr>
        <p:spPr>
          <a:xfrm>
            <a:off x="914538" y="3508255"/>
            <a:ext cx="877025" cy="25534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OCR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293D6AC2-A0F9-F417-ED5C-48EAD4876C4C}"/>
              </a:ext>
            </a:extLst>
          </p:cNvPr>
          <p:cNvSpPr/>
          <p:nvPr/>
        </p:nvSpPr>
        <p:spPr>
          <a:xfrm>
            <a:off x="2344346" y="2530939"/>
            <a:ext cx="934712" cy="3069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맞춤법검사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AE1BF7EC-18C8-1FE6-A5D8-7F697C6771B8}"/>
              </a:ext>
            </a:extLst>
          </p:cNvPr>
          <p:cNvSpPr/>
          <p:nvPr/>
        </p:nvSpPr>
        <p:spPr>
          <a:xfrm>
            <a:off x="2333335" y="3422942"/>
            <a:ext cx="956931" cy="3069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디자인 규칙탐색</a:t>
            </a:r>
          </a:p>
        </p:txBody>
      </p:sp>
      <p:sp>
        <p:nvSpPr>
          <p:cNvPr id="20" name="순서도: 다중 문서 19">
            <a:extLst>
              <a:ext uri="{FF2B5EF4-FFF2-40B4-BE49-F238E27FC236}">
                <a16:creationId xmlns:a16="http://schemas.microsoft.com/office/drawing/2014/main" id="{73595C47-C218-C37A-D924-EAD0D9358A35}"/>
              </a:ext>
            </a:extLst>
          </p:cNvPr>
          <p:cNvSpPr/>
          <p:nvPr/>
        </p:nvSpPr>
        <p:spPr>
          <a:xfrm>
            <a:off x="4894403" y="3310346"/>
            <a:ext cx="874097" cy="633046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디자인 규칙</a:t>
            </a:r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6AD647A4-BEAA-ADEA-07AC-6556F7390CCD}"/>
              </a:ext>
            </a:extLst>
          </p:cNvPr>
          <p:cNvSpPr/>
          <p:nvPr/>
        </p:nvSpPr>
        <p:spPr>
          <a:xfrm>
            <a:off x="5071187" y="1707186"/>
            <a:ext cx="649647" cy="50967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백터</a:t>
            </a:r>
            <a:r>
              <a:rPr lang="en-US" altLang="ko-KR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DB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B89D88C-9CCD-3BF8-D36A-7ABFB9E04B6F}"/>
              </a:ext>
            </a:extLst>
          </p:cNvPr>
          <p:cNvSpPr/>
          <p:nvPr/>
        </p:nvSpPr>
        <p:spPr>
          <a:xfrm>
            <a:off x="6466895" y="2549761"/>
            <a:ext cx="877025" cy="50967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LangChain</a:t>
            </a:r>
            <a:endParaRPr lang="en-US" altLang="ko-KR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framework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982A6B-E956-FD6A-0B50-B341AC62CC9E}"/>
              </a:ext>
            </a:extLst>
          </p:cNvPr>
          <p:cNvSpPr/>
          <p:nvPr/>
        </p:nvSpPr>
        <p:spPr>
          <a:xfrm>
            <a:off x="6466894" y="4107695"/>
            <a:ext cx="877025" cy="27449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Prompt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BEA4119-CBFA-7B2E-97C0-34174375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4" y="2395296"/>
            <a:ext cx="604985" cy="2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1DFD28D5-BC47-CF97-A821-07AD3CB2ACBD}"/>
              </a:ext>
            </a:extLst>
          </p:cNvPr>
          <p:cNvSpPr/>
          <p:nvPr/>
        </p:nvSpPr>
        <p:spPr>
          <a:xfrm>
            <a:off x="7767005" y="2658623"/>
            <a:ext cx="877025" cy="29195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LLM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6" name="Picture 2" descr="LangChain Announces Partnership with deepsense.ai - deepsense.ai">
            <a:extLst>
              <a:ext uri="{FF2B5EF4-FFF2-40B4-BE49-F238E27FC236}">
                <a16:creationId xmlns:a16="http://schemas.microsoft.com/office/drawing/2014/main" id="{CDFC73B2-942A-5001-FBA9-13B47DBF8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4" t="28624" r="5815" b="25655"/>
          <a:stretch/>
        </p:blipFill>
        <p:spPr bwMode="auto">
          <a:xfrm>
            <a:off x="5945303" y="3088199"/>
            <a:ext cx="1122105" cy="2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96AA28CE-F9FE-3BB3-13D7-4C303A888DB4}"/>
              </a:ext>
            </a:extLst>
          </p:cNvPr>
          <p:cNvSpPr/>
          <p:nvPr/>
        </p:nvSpPr>
        <p:spPr>
          <a:xfrm>
            <a:off x="4956035" y="2656883"/>
            <a:ext cx="877025" cy="29195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206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Embedding</a:t>
            </a:r>
            <a:endParaRPr lang="ko-KR" altLang="en-US" sz="900" dirty="0">
              <a:solidFill>
                <a:srgbClr val="00206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719E9A-8071-39CE-3EDC-393AFD05B6ED}"/>
              </a:ext>
            </a:extLst>
          </p:cNvPr>
          <p:cNvGrpSpPr/>
          <p:nvPr/>
        </p:nvGrpSpPr>
        <p:grpSpPr>
          <a:xfrm>
            <a:off x="3622450" y="2032924"/>
            <a:ext cx="1160548" cy="742913"/>
            <a:chOff x="3587969" y="2462103"/>
            <a:chExt cx="1160548" cy="784027"/>
          </a:xfrm>
        </p:grpSpPr>
        <p:pic>
          <p:nvPicPr>
            <p:cNvPr id="28" name="Picture 2" descr="Zarathu Blog - Python Streamlit 패키지를 이용한 대시보드 만들기">
              <a:extLst>
                <a:ext uri="{FF2B5EF4-FFF2-40B4-BE49-F238E27FC236}">
                  <a16:creationId xmlns:a16="http://schemas.microsoft.com/office/drawing/2014/main" id="{0499313C-0F3B-1656-D20D-6D0A91F5E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73" t="23511" r="15204" b="18663"/>
            <a:stretch/>
          </p:blipFill>
          <p:spPr bwMode="auto">
            <a:xfrm>
              <a:off x="3587969" y="2753170"/>
              <a:ext cx="1160548" cy="49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사용자 - 무료 사회적인개 아이콘">
              <a:extLst>
                <a:ext uri="{FF2B5EF4-FFF2-40B4-BE49-F238E27FC236}">
                  <a16:creationId xmlns:a16="http://schemas.microsoft.com/office/drawing/2014/main" id="{418C751F-1E21-906F-560F-5848E0A1A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136" y="2462103"/>
              <a:ext cx="438901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6" descr="Filtering Image content with Google's Cloud Vision API for iOS | by Robert  King | Medium">
            <a:extLst>
              <a:ext uri="{FF2B5EF4-FFF2-40B4-BE49-F238E27FC236}">
                <a16:creationId xmlns:a16="http://schemas.microsoft.com/office/drawing/2014/main" id="{A62BEE09-765B-58C6-BC7A-23B713DC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1" y="3727051"/>
            <a:ext cx="1118022" cy="33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41C3C3-F75D-7F78-1451-164AAC6E4E5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332935" y="2077604"/>
            <a:ext cx="4508" cy="5319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020D3F-DF14-D237-B871-F5E64C28793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337443" y="2925428"/>
            <a:ext cx="15608" cy="58282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D7266E-DFEC-54E6-5000-1698A9082ADF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2807926" y="3729873"/>
            <a:ext cx="3875" cy="38349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AF569-9376-4D21-062E-2890E1B4D16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811702" y="2837870"/>
            <a:ext cx="99" cy="5850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직선 화살표 연결선 3079">
            <a:extLst>
              <a:ext uri="{FF2B5EF4-FFF2-40B4-BE49-F238E27FC236}">
                <a16:creationId xmlns:a16="http://schemas.microsoft.com/office/drawing/2014/main" id="{81E746EB-F59B-D592-BB62-3E95C3A5AC2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6905407" y="3059436"/>
            <a:ext cx="1" cy="10482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직선 화살표 연결선 3080">
            <a:extLst>
              <a:ext uri="{FF2B5EF4-FFF2-40B4-BE49-F238E27FC236}">
                <a16:creationId xmlns:a16="http://schemas.microsoft.com/office/drawing/2014/main" id="{1EC8DAAA-472C-B53B-F57B-D765503E441C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flipV="1">
            <a:off x="5394548" y="2216861"/>
            <a:ext cx="1463" cy="44002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직선 화살표 연결선 3081">
            <a:extLst>
              <a:ext uri="{FF2B5EF4-FFF2-40B4-BE49-F238E27FC236}">
                <a16:creationId xmlns:a16="http://schemas.microsoft.com/office/drawing/2014/main" id="{452C2604-18D3-012E-DC79-3B89EBFDBB91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V="1">
            <a:off x="5391586" y="2948834"/>
            <a:ext cx="2962" cy="36151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3" name="연결선: 구부러짐 3172">
            <a:extLst>
              <a:ext uri="{FF2B5EF4-FFF2-40B4-BE49-F238E27FC236}">
                <a16:creationId xmlns:a16="http://schemas.microsoft.com/office/drawing/2014/main" id="{A4533DCB-3D0F-E15E-1E37-4EC57ACF8DE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290266" y="3576408"/>
            <a:ext cx="3176628" cy="66853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9" name="직선 화살표 연결선 3178">
            <a:extLst>
              <a:ext uri="{FF2B5EF4-FFF2-40B4-BE49-F238E27FC236}">
                <a16:creationId xmlns:a16="http://schemas.microsoft.com/office/drawing/2014/main" id="{DDE257C8-D492-6AF3-F6EC-477B1C27613C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>
            <a:off x="7343920" y="2804599"/>
            <a:ext cx="42308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3" name="TextBox 3192">
            <a:extLst>
              <a:ext uri="{FF2B5EF4-FFF2-40B4-BE49-F238E27FC236}">
                <a16:creationId xmlns:a16="http://schemas.microsoft.com/office/drawing/2014/main" id="{F440DB9F-606D-A175-8B8B-98E0E864CEC5}"/>
              </a:ext>
            </a:extLst>
          </p:cNvPr>
          <p:cNvSpPr txBox="1"/>
          <p:nvPr/>
        </p:nvSpPr>
        <p:spPr>
          <a:xfrm>
            <a:off x="2781367" y="1625097"/>
            <a:ext cx="1095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디자인 분석의뢰</a:t>
            </a:r>
          </a:p>
        </p:txBody>
      </p:sp>
      <p:sp>
        <p:nvSpPr>
          <p:cNvPr id="3194" name="TextBox 3193">
            <a:extLst>
              <a:ext uri="{FF2B5EF4-FFF2-40B4-BE49-F238E27FC236}">
                <a16:creationId xmlns:a16="http://schemas.microsoft.com/office/drawing/2014/main" id="{E90DEC0C-AFE5-19FE-4D87-F8F6FD56DEBF}"/>
              </a:ext>
            </a:extLst>
          </p:cNvPr>
          <p:cNvSpPr txBox="1"/>
          <p:nvPr/>
        </p:nvSpPr>
        <p:spPr>
          <a:xfrm>
            <a:off x="370301" y="2983843"/>
            <a:ext cx="109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OpenCV 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이미지 </a:t>
            </a:r>
            <a:r>
              <a:rPr lang="ko-KR" altLang="en-US" sz="10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전처리</a:t>
            </a:r>
            <a:endParaRPr lang="ko-KR" altLang="en-US" sz="1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195" name="TextBox 3194">
            <a:extLst>
              <a:ext uri="{FF2B5EF4-FFF2-40B4-BE49-F238E27FC236}">
                <a16:creationId xmlns:a16="http://schemas.microsoft.com/office/drawing/2014/main" id="{1104B9FA-BCD1-28B7-8937-2951A677EE96}"/>
              </a:ext>
            </a:extLst>
          </p:cNvPr>
          <p:cNvSpPr txBox="1"/>
          <p:nvPr/>
        </p:nvSpPr>
        <p:spPr>
          <a:xfrm>
            <a:off x="1680835" y="2288383"/>
            <a:ext cx="1202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Google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Vision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</a:p>
        </p:txBody>
      </p:sp>
      <p:sp>
        <p:nvSpPr>
          <p:cNvPr id="3196" name="TextBox 3195">
            <a:extLst>
              <a:ext uri="{FF2B5EF4-FFF2-40B4-BE49-F238E27FC236}">
                <a16:creationId xmlns:a16="http://schemas.microsoft.com/office/drawing/2014/main" id="{CB2096C8-6A32-81E5-0DA6-9B245AA3DE65}"/>
              </a:ext>
            </a:extLst>
          </p:cNvPr>
          <p:cNvSpPr txBox="1"/>
          <p:nvPr/>
        </p:nvSpPr>
        <p:spPr>
          <a:xfrm>
            <a:off x="2418376" y="2942008"/>
            <a:ext cx="93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업종 특수용어 규칙 탐색</a:t>
            </a:r>
          </a:p>
        </p:txBody>
      </p:sp>
      <p:sp>
        <p:nvSpPr>
          <p:cNvPr id="3197" name="TextBox 3196">
            <a:extLst>
              <a:ext uri="{FF2B5EF4-FFF2-40B4-BE49-F238E27FC236}">
                <a16:creationId xmlns:a16="http://schemas.microsoft.com/office/drawing/2014/main" id="{D04BCA19-DD42-2907-85D6-8ECC054237F0}"/>
              </a:ext>
            </a:extLst>
          </p:cNvPr>
          <p:cNvSpPr txBox="1"/>
          <p:nvPr/>
        </p:nvSpPr>
        <p:spPr>
          <a:xfrm>
            <a:off x="2276534" y="3738363"/>
            <a:ext cx="1202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광고 심의 규제 규칙탐색 </a:t>
            </a:r>
          </a:p>
        </p:txBody>
      </p:sp>
      <p:sp>
        <p:nvSpPr>
          <p:cNvPr id="3198" name="TextBox 3197">
            <a:extLst>
              <a:ext uri="{FF2B5EF4-FFF2-40B4-BE49-F238E27FC236}">
                <a16:creationId xmlns:a16="http://schemas.microsoft.com/office/drawing/2014/main" id="{CAC79701-0D36-FD02-0589-60ACD6BA1846}"/>
              </a:ext>
            </a:extLst>
          </p:cNvPr>
          <p:cNvSpPr txBox="1"/>
          <p:nvPr/>
        </p:nvSpPr>
        <p:spPr>
          <a:xfrm>
            <a:off x="3219362" y="2977755"/>
            <a:ext cx="1129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Bouding</a:t>
            </a:r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Box,</a:t>
            </a:r>
          </a:p>
          <a:p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수정 항목 표시 이미지화</a:t>
            </a:r>
          </a:p>
        </p:txBody>
      </p:sp>
      <p:sp>
        <p:nvSpPr>
          <p:cNvPr id="3199" name="TextBox 3198">
            <a:extLst>
              <a:ext uri="{FF2B5EF4-FFF2-40B4-BE49-F238E27FC236}">
                <a16:creationId xmlns:a16="http://schemas.microsoft.com/office/drawing/2014/main" id="{F78FDDA7-51C9-43B9-5B75-51009B1CD41B}"/>
              </a:ext>
            </a:extLst>
          </p:cNvPr>
          <p:cNvSpPr txBox="1"/>
          <p:nvPr/>
        </p:nvSpPr>
        <p:spPr>
          <a:xfrm>
            <a:off x="3482377" y="3622648"/>
            <a:ext cx="11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분석후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예상질문 리스트 전달</a:t>
            </a:r>
          </a:p>
        </p:txBody>
      </p:sp>
      <p:sp>
        <p:nvSpPr>
          <p:cNvPr id="3200" name="TextBox 3199">
            <a:extLst>
              <a:ext uri="{FF2B5EF4-FFF2-40B4-BE49-F238E27FC236}">
                <a16:creationId xmlns:a16="http://schemas.microsoft.com/office/drawing/2014/main" id="{07B5860C-981D-7DAC-440E-84831EDA03D4}"/>
              </a:ext>
            </a:extLst>
          </p:cNvPr>
          <p:cNvSpPr txBox="1"/>
          <p:nvPr/>
        </p:nvSpPr>
        <p:spPr>
          <a:xfrm>
            <a:off x="4202723" y="4247776"/>
            <a:ext cx="11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업종관련 특화된 질문</a:t>
            </a:r>
          </a:p>
        </p:txBody>
      </p:sp>
      <p:cxnSp>
        <p:nvCxnSpPr>
          <p:cNvPr id="3220" name="연결선: 꺾임 3219">
            <a:extLst>
              <a:ext uri="{FF2B5EF4-FFF2-40B4-BE49-F238E27FC236}">
                <a16:creationId xmlns:a16="http://schemas.microsoft.com/office/drawing/2014/main" id="{5C7B2566-3B37-81E2-D89A-F7F76687B9E7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 flipH="1" flipV="1">
            <a:off x="1466047" y="2417942"/>
            <a:ext cx="1232657" cy="1458651"/>
          </a:xfrm>
          <a:prstGeom prst="bentConnector5">
            <a:avLst>
              <a:gd name="adj1" fmla="val -18545"/>
              <a:gd name="adj2" fmla="val 49011"/>
              <a:gd name="adj3" fmla="val 118545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4" name="연결선: 꺾임 3223">
            <a:extLst>
              <a:ext uri="{FF2B5EF4-FFF2-40B4-BE49-F238E27FC236}">
                <a16:creationId xmlns:a16="http://schemas.microsoft.com/office/drawing/2014/main" id="{0499E99E-8288-ABA1-205D-F9733DA25AA2}"/>
              </a:ext>
            </a:extLst>
          </p:cNvPr>
          <p:cNvCxnSpPr>
            <a:cxnSpLocks/>
            <a:stCxn id="12" idx="2"/>
            <a:endCxn id="28" idx="1"/>
          </p:cNvCxnSpPr>
          <p:nvPr/>
        </p:nvCxnSpPr>
        <p:spPr>
          <a:xfrm rot="5400000" flipH="1" flipV="1">
            <a:off x="2261232" y="3088977"/>
            <a:ext cx="1907911" cy="814524"/>
          </a:xfrm>
          <a:prstGeom prst="bentConnector4">
            <a:avLst>
              <a:gd name="adj1" fmla="val -11982"/>
              <a:gd name="adj2" fmla="val 7868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7" name="연결선: 꺾임 3226">
            <a:extLst>
              <a:ext uri="{FF2B5EF4-FFF2-40B4-BE49-F238E27FC236}">
                <a16:creationId xmlns:a16="http://schemas.microsoft.com/office/drawing/2014/main" id="{0EF64F26-62AC-E5EB-EE9F-EF6BEC93BFA2}"/>
              </a:ext>
            </a:extLst>
          </p:cNvPr>
          <p:cNvCxnSpPr>
            <a:cxnSpLocks/>
            <a:stCxn id="3090" idx="0"/>
            <a:endCxn id="5" idx="3"/>
          </p:cNvCxnSpPr>
          <p:nvPr/>
        </p:nvCxnSpPr>
        <p:spPr>
          <a:xfrm rot="16200000" flipV="1">
            <a:off x="2773483" y="842339"/>
            <a:ext cx="247869" cy="2133302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0" name="연결선: 꺾임 3229">
            <a:extLst>
              <a:ext uri="{FF2B5EF4-FFF2-40B4-BE49-F238E27FC236}">
                <a16:creationId xmlns:a16="http://schemas.microsoft.com/office/drawing/2014/main" id="{25A7EE9C-8FC4-908F-2D05-5E6058ABF68B}"/>
              </a:ext>
            </a:extLst>
          </p:cNvPr>
          <p:cNvCxnSpPr>
            <a:cxnSpLocks/>
            <a:stCxn id="28" idx="2"/>
            <a:endCxn id="23" idx="2"/>
          </p:cNvCxnSpPr>
          <p:nvPr/>
        </p:nvCxnSpPr>
        <p:spPr>
          <a:xfrm rot="16200000" flipH="1">
            <a:off x="4750889" y="2227671"/>
            <a:ext cx="1606353" cy="2702683"/>
          </a:xfrm>
          <a:prstGeom prst="bentConnector3">
            <a:avLst>
              <a:gd name="adj1" fmla="val 11423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3" name="연결선: 꺾임 3232">
            <a:extLst>
              <a:ext uri="{FF2B5EF4-FFF2-40B4-BE49-F238E27FC236}">
                <a16:creationId xmlns:a16="http://schemas.microsoft.com/office/drawing/2014/main" id="{45961373-1EA8-D225-021B-C73FBE100CCB}"/>
              </a:ext>
            </a:extLst>
          </p:cNvPr>
          <p:cNvCxnSpPr>
            <a:cxnSpLocks/>
            <a:stCxn id="23" idx="3"/>
            <a:endCxn id="25" idx="2"/>
          </p:cNvCxnSpPr>
          <p:nvPr/>
        </p:nvCxnSpPr>
        <p:spPr>
          <a:xfrm flipV="1">
            <a:off x="7343919" y="2950574"/>
            <a:ext cx="861599" cy="1294369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6" name="연결선: 꺾임 3235">
            <a:extLst>
              <a:ext uri="{FF2B5EF4-FFF2-40B4-BE49-F238E27FC236}">
                <a16:creationId xmlns:a16="http://schemas.microsoft.com/office/drawing/2014/main" id="{34F7B199-250D-8A15-048B-B7D5A8B0052B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6200000" flipH="1">
            <a:off x="5382746" y="1720450"/>
            <a:ext cx="1097413" cy="1070884"/>
          </a:xfrm>
          <a:prstGeom prst="bentConnector4">
            <a:avLst>
              <a:gd name="adj1" fmla="val -20831"/>
              <a:gd name="adj2" fmla="val 65166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8" name="TextBox 3247">
            <a:extLst>
              <a:ext uri="{FF2B5EF4-FFF2-40B4-BE49-F238E27FC236}">
                <a16:creationId xmlns:a16="http://schemas.microsoft.com/office/drawing/2014/main" id="{8375BE61-BFD9-8A79-32D8-210C87B67A2E}"/>
              </a:ext>
            </a:extLst>
          </p:cNvPr>
          <p:cNvSpPr txBox="1"/>
          <p:nvPr/>
        </p:nvSpPr>
        <p:spPr>
          <a:xfrm>
            <a:off x="4874131" y="2942008"/>
            <a:ext cx="121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CSV,PDF,word,PPT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등 업종 특화된 지식</a:t>
            </a:r>
          </a:p>
        </p:txBody>
      </p:sp>
      <p:sp>
        <p:nvSpPr>
          <p:cNvPr id="3249" name="TextBox 3248">
            <a:extLst>
              <a:ext uri="{FF2B5EF4-FFF2-40B4-BE49-F238E27FC236}">
                <a16:creationId xmlns:a16="http://schemas.microsoft.com/office/drawing/2014/main" id="{0C292B42-AFF7-1F9D-F1EE-B80321FE3C7B}"/>
              </a:ext>
            </a:extLst>
          </p:cNvPr>
          <p:cNvSpPr txBox="1"/>
          <p:nvPr/>
        </p:nvSpPr>
        <p:spPr>
          <a:xfrm>
            <a:off x="4925953" y="2252206"/>
            <a:ext cx="1211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FIASS vector DB</a:t>
            </a:r>
            <a:endParaRPr lang="ko-KR" altLang="en-US" sz="1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250" name="TextBox 3249">
            <a:extLst>
              <a:ext uri="{FF2B5EF4-FFF2-40B4-BE49-F238E27FC236}">
                <a16:creationId xmlns:a16="http://schemas.microsoft.com/office/drawing/2014/main" id="{3BE9F283-B257-205B-AF86-66ABB51FAA1E}"/>
              </a:ext>
            </a:extLst>
          </p:cNvPr>
          <p:cNvSpPr txBox="1"/>
          <p:nvPr/>
        </p:nvSpPr>
        <p:spPr>
          <a:xfrm>
            <a:off x="7120673" y="1851027"/>
            <a:ext cx="94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참조 지식 전달</a:t>
            </a:r>
          </a:p>
        </p:txBody>
      </p:sp>
      <p:sp>
        <p:nvSpPr>
          <p:cNvPr id="3251" name="TextBox 3250">
            <a:extLst>
              <a:ext uri="{FF2B5EF4-FFF2-40B4-BE49-F238E27FC236}">
                <a16:creationId xmlns:a16="http://schemas.microsoft.com/office/drawing/2014/main" id="{87AF402E-0AE6-261C-0EE8-DD1B0645868C}"/>
              </a:ext>
            </a:extLst>
          </p:cNvPr>
          <p:cNvSpPr txBox="1"/>
          <p:nvPr/>
        </p:nvSpPr>
        <p:spPr>
          <a:xfrm>
            <a:off x="6506846" y="3576482"/>
            <a:ext cx="94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편지체" panose="02030504000101010101" pitchFamily="18" charset="-127"/>
                <a:ea typeface="휴먼편지체" panose="02030504000101010101" pitchFamily="18" charset="-127"/>
              </a:rPr>
              <a:t>프롬프트 요청</a:t>
            </a:r>
            <a:endParaRPr lang="ko-KR" altLang="en-US" sz="1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252" name="TextBox 3251">
            <a:extLst>
              <a:ext uri="{FF2B5EF4-FFF2-40B4-BE49-F238E27FC236}">
                <a16:creationId xmlns:a16="http://schemas.microsoft.com/office/drawing/2014/main" id="{3938F3A9-168A-750D-7A66-083622340D2C}"/>
              </a:ext>
            </a:extLst>
          </p:cNvPr>
          <p:cNvSpPr txBox="1"/>
          <p:nvPr/>
        </p:nvSpPr>
        <p:spPr>
          <a:xfrm>
            <a:off x="7837434" y="3881670"/>
            <a:ext cx="86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최적 프롬프트 작성</a:t>
            </a:r>
          </a:p>
        </p:txBody>
      </p:sp>
      <p:cxnSp>
        <p:nvCxnSpPr>
          <p:cNvPr id="3253" name="연결선: 꺾임 3252">
            <a:extLst>
              <a:ext uri="{FF2B5EF4-FFF2-40B4-BE49-F238E27FC236}">
                <a16:creationId xmlns:a16="http://schemas.microsoft.com/office/drawing/2014/main" id="{F0A0A4C4-C99E-CD08-B2B5-CA6AD2C60047}"/>
              </a:ext>
            </a:extLst>
          </p:cNvPr>
          <p:cNvCxnSpPr>
            <a:cxnSpLocks/>
            <a:stCxn id="22" idx="0"/>
            <a:endCxn id="24" idx="0"/>
          </p:cNvCxnSpPr>
          <p:nvPr/>
        </p:nvCxnSpPr>
        <p:spPr>
          <a:xfrm rot="5400000" flipH="1" flipV="1">
            <a:off x="7478230" y="1822475"/>
            <a:ext cx="154465" cy="1300109"/>
          </a:xfrm>
          <a:prstGeom prst="bentConnector3">
            <a:avLst>
              <a:gd name="adj1" fmla="val 247995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6" name="TextBox 3255">
            <a:extLst>
              <a:ext uri="{FF2B5EF4-FFF2-40B4-BE49-F238E27FC236}">
                <a16:creationId xmlns:a16="http://schemas.microsoft.com/office/drawing/2014/main" id="{94CE0800-F8F0-43DE-9884-2C435BECC1FA}"/>
              </a:ext>
            </a:extLst>
          </p:cNvPr>
          <p:cNvSpPr txBox="1"/>
          <p:nvPr/>
        </p:nvSpPr>
        <p:spPr>
          <a:xfrm>
            <a:off x="5873234" y="1844672"/>
            <a:ext cx="94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탐색 </a:t>
            </a:r>
            <a:r>
              <a:rPr lang="en-US" altLang="ko-KR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&amp; </a:t>
            </a:r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결과 </a:t>
            </a:r>
          </a:p>
        </p:txBody>
      </p:sp>
      <p:sp>
        <p:nvSpPr>
          <p:cNvPr id="3257" name="TextBox 3256">
            <a:extLst>
              <a:ext uri="{FF2B5EF4-FFF2-40B4-BE49-F238E27FC236}">
                <a16:creationId xmlns:a16="http://schemas.microsoft.com/office/drawing/2014/main" id="{8FA817B1-841E-F553-C948-91CC95119826}"/>
              </a:ext>
            </a:extLst>
          </p:cNvPr>
          <p:cNvSpPr txBox="1"/>
          <p:nvPr/>
        </p:nvSpPr>
        <p:spPr>
          <a:xfrm>
            <a:off x="7285862" y="3014764"/>
            <a:ext cx="97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최적 결과 전달</a:t>
            </a:r>
          </a:p>
        </p:txBody>
      </p:sp>
      <p:sp>
        <p:nvSpPr>
          <p:cNvPr id="3267" name="TextBox 3266">
            <a:extLst>
              <a:ext uri="{FF2B5EF4-FFF2-40B4-BE49-F238E27FC236}">
                <a16:creationId xmlns:a16="http://schemas.microsoft.com/office/drawing/2014/main" id="{88067CD5-84B7-76B1-51AC-06CFC7F6C373}"/>
              </a:ext>
            </a:extLst>
          </p:cNvPr>
          <p:cNvSpPr txBox="1"/>
          <p:nvPr/>
        </p:nvSpPr>
        <p:spPr>
          <a:xfrm>
            <a:off x="378246" y="2179962"/>
            <a:ext cx="109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다양한 이미지 형태 수용</a:t>
            </a:r>
          </a:p>
        </p:txBody>
      </p:sp>
      <p:pic>
        <p:nvPicPr>
          <p:cNvPr id="3268" name="Picture 4" descr="Opencv 로고 - 소셜 미디어 및 로고 아이콘">
            <a:extLst>
              <a:ext uri="{FF2B5EF4-FFF2-40B4-BE49-F238E27FC236}">
                <a16:creationId xmlns:a16="http://schemas.microsoft.com/office/drawing/2014/main" id="{AC506F3F-2B68-0B5E-408F-1F201BA2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73" y="2960551"/>
            <a:ext cx="647413" cy="3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883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</TotalTime>
  <Words>109</Words>
  <Application>Microsoft Office PowerPoint</Application>
  <PresentationFormat>화면 슬라이드 쇼(16:9)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나눔바른고딕</vt:lpstr>
      <vt:lpstr>한컴 말랑말랑 Bold</vt:lpstr>
      <vt:lpstr>휴먼편지체</vt:lpstr>
      <vt:lpstr>Arial</vt:lpstr>
      <vt:lpstr>Simple Light</vt:lpstr>
      <vt:lpstr>3_Simple Light</vt:lpstr>
      <vt:lpstr>4_Simple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OCR을 활용한 표시 디자인 문자 인식 자동화 프로그램</dc:title>
  <dc:creator>HL</dc:creator>
  <cp:lastModifiedBy>doha yoon</cp:lastModifiedBy>
  <cp:revision>589</cp:revision>
  <dcterms:modified xsi:type="dcterms:W3CDTF">2024-04-18T02:30:45Z</dcterms:modified>
</cp:coreProperties>
</file>