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C9BD0-337A-4366-699E-D6244CF22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2658DE-EF5E-0506-1ECD-D342463C6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70363D-D603-6C61-6282-1A086815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F2E0-FA44-4115-A68B-1558B0003A0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80AA6-9F58-0FD9-57B1-1D88CC33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709EB-FFA8-34A5-4572-45FABDDD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208D-55C9-463C-AD89-6E1E87123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2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8C0A9-6148-DE4C-5582-909153F1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0361AE-18AF-F0F8-A493-BAAFF09E4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DF5CB-99E1-D849-F3E4-348C4E2C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F2E0-FA44-4115-A68B-1558B0003A0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1134D9-582D-38DB-58A3-5EB62957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47DF4-78BF-6DED-EDAD-DAA2F44B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208D-55C9-463C-AD89-6E1E87123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74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F74E94-6682-0294-CEE4-F61B7E3AC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CA4003-998A-1001-620D-469838260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0C337-A63E-D4F3-99C5-246D98FD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F2E0-FA44-4115-A68B-1558B0003A0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4B3BA-58F6-FF13-30A9-C5D4B236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9322D-AD02-47AC-1E69-D2A7A29D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208D-55C9-463C-AD89-6E1E87123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6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8837B-0B5B-7599-FE68-6CBD8964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7849B-3DC7-C410-94CA-73F0F90A6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F53E0-DCE6-0246-76BA-7467E86F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F2E0-FA44-4115-A68B-1558B0003A0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92CD2-4D42-703C-16F2-F9821F71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7BEDA-0212-98D6-68B8-5B094550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208D-55C9-463C-AD89-6E1E87123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2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3763E-CD59-9238-1B8E-CA3BF0E3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B837E-563D-0748-6C6F-A5B0FA29F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73E4C-8233-8091-B510-2CBC6DBA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F2E0-FA44-4115-A68B-1558B0003A0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E8347-9B65-E862-6CF5-60753926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DD5D0-C54E-EAF8-2403-897EAFDF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208D-55C9-463C-AD89-6E1E87123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32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42B40-A916-0A4B-AA58-9E23D6A7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4A570-76B2-9D20-8900-484A23440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D52F94-942F-CCE7-3727-2B0A6C21C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0D4C20-8C58-3ABE-B9C0-DD9F5888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F2E0-FA44-4115-A68B-1558B0003A0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E00C59-AD07-B046-CDF9-5A52A02D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58EBAB-1916-9938-8318-2A6E9A5B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208D-55C9-463C-AD89-6E1E87123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11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D7FD9-6287-6CA5-3795-F5696F5B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98C921-0972-83AC-39D0-B14FFC589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22614C-3CD8-1507-42F1-3817E58BB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FD2299-DDF1-C74B-ACD7-E9830FF04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6A446C-C8E5-2864-33E5-B80D87FF6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0172F1-5268-9253-A682-ACE6142B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F2E0-FA44-4115-A68B-1558B0003A0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A55D59-3A2A-40FD-F69D-6563DFDD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F9801C-DEDC-C133-420A-3278EBDB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208D-55C9-463C-AD89-6E1E87123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91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41C61-F0AA-E1F8-0C57-AB822DBD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83FDD1-6F0C-BFF1-F068-B03D2A116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F2E0-FA44-4115-A68B-1558B0003A0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0E5D91-B34E-1942-F84F-2D06E457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646873-F2A2-ACF4-37BA-79AC615C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208D-55C9-463C-AD89-6E1E87123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7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3D959C-5194-3242-C8E2-1DC364FA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F2E0-FA44-4115-A68B-1558B0003A0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50EF11-7FE0-7A10-D04C-0928F20E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1E860F-D307-4DE3-9D44-39CF8E04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208D-55C9-463C-AD89-6E1E87123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83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836D6-D6BA-6700-03FF-E209B95C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BE856-F6DF-CB81-695C-0F8D9D5E2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5257D9-9982-A174-6585-2E305DB86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94EEF4-C1BB-29C8-3E2D-C880A2F2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F2E0-FA44-4115-A68B-1558B0003A0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B90B35-647A-CD9F-95EC-88F1C8E2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B183B0-C5E8-1B4E-6882-5613602C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208D-55C9-463C-AD89-6E1E87123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7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E7BF8-EA09-5B74-B3FA-3DB9B412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8C21C9-CA27-6E83-5EF5-AEA8FE8F8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6D5AFE-03D9-6312-2EC3-D585AA807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47DCB6-898C-8045-1520-A864FDEC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F2E0-FA44-4115-A68B-1558B0003A0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928464-0244-8AF2-4362-6AA8F37B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014732-E603-1772-9B5F-33EF1672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208D-55C9-463C-AD89-6E1E87123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8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4ABF65-8102-94DD-1D45-50B017C8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9B4D87-83E8-2B8E-040F-2D8B9C769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E6941-B056-EF43-6223-8EC3D20C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CF2E0-FA44-4115-A68B-1558B0003A0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1717E-53D4-F077-90CE-96EA5B4C9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883BA-F059-6598-7047-558574C9B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3208D-55C9-463C-AD89-6E1E87123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9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CE73A-B2EA-5B60-9A07-46CDF8D0D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음성파일을 텍스트로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6E4D57-577B-3371-34D4-57FD41965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Speech To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2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6E68F-E98E-CE2B-6683-49685C4D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Google </a:t>
            </a:r>
            <a:r>
              <a:rPr lang="ko-KR" altLang="en-US" dirty="0"/>
              <a:t>서비스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054E5A-5457-90B9-2468-5EA031AB3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Google Cloud Speech-to-Text API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를 통해 제공됩니다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사용자의 음성 데이터를 텍스트로 변환하는 강력한 자동 음성 인식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(ASR)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기능을 제공합니다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다양한 언어와 방언을 지원하며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실시간 스트리밍 또는 사전 녹음된 오디오에서 작동할 수 있습니다</a:t>
            </a:r>
            <a:endParaRPr lang="en-US" altLang="ko-KR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sz="1100" b="1" i="0" dirty="0">
                <a:effectLst/>
                <a:latin typeface="Söhne"/>
              </a:rPr>
              <a:t>주요 특징</a:t>
            </a:r>
          </a:p>
          <a:p>
            <a:pPr lvl="1">
              <a:buFont typeface="+mj-lt"/>
              <a:buAutoNum type="arabicPeriod"/>
            </a:pPr>
            <a:r>
              <a:rPr lang="ko-KR" altLang="en-US" sz="900" b="1" i="0" dirty="0">
                <a:solidFill>
                  <a:srgbClr val="374151"/>
                </a:solidFill>
                <a:effectLst/>
                <a:latin typeface="Söhne"/>
              </a:rPr>
              <a:t>다양한 언어 및 방언 지원</a:t>
            </a:r>
            <a:r>
              <a:rPr lang="en-US" altLang="ko-KR" sz="9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900" b="0" i="0" dirty="0">
                <a:solidFill>
                  <a:srgbClr val="374151"/>
                </a:solidFill>
                <a:effectLst/>
                <a:latin typeface="Söhne"/>
              </a:rPr>
              <a:t>전 세계 </a:t>
            </a:r>
            <a:r>
              <a:rPr lang="en-US" altLang="ko-KR" sz="900" b="0" i="0" dirty="0">
                <a:solidFill>
                  <a:srgbClr val="374151"/>
                </a:solidFill>
                <a:effectLst/>
                <a:latin typeface="Söhne"/>
              </a:rPr>
              <a:t>120</a:t>
            </a:r>
            <a:r>
              <a:rPr lang="ko-KR" altLang="en-US" sz="900" b="0" i="0" dirty="0">
                <a:solidFill>
                  <a:srgbClr val="374151"/>
                </a:solidFill>
                <a:effectLst/>
                <a:latin typeface="Söhne"/>
              </a:rPr>
              <a:t>개 이상의 언어 및 방언을 지원합니다</a:t>
            </a:r>
            <a:r>
              <a:rPr lang="en-US" altLang="ko-KR" sz="9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ko-KR" altLang="en-US" sz="1050" b="1" i="0" dirty="0">
                <a:solidFill>
                  <a:srgbClr val="374151"/>
                </a:solidFill>
                <a:effectLst/>
                <a:latin typeface="Söhne"/>
              </a:rPr>
              <a:t>실시간 스트리밍 및 사전 녹음된 오디오</a:t>
            </a:r>
            <a:r>
              <a:rPr lang="en-US" altLang="ko-KR" sz="105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1050" b="0" i="0" dirty="0">
                <a:solidFill>
                  <a:srgbClr val="374151"/>
                </a:solidFill>
                <a:effectLst/>
                <a:latin typeface="Söhne"/>
              </a:rPr>
              <a:t>실시간 오디오 스트리밍과 사전에 녹음된 오디오 파일 모두에서 작동합니다</a:t>
            </a:r>
            <a:r>
              <a:rPr lang="en-US" altLang="ko-KR" sz="105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ko-KR" altLang="en-US" sz="1050" b="1" i="0" dirty="0">
                <a:solidFill>
                  <a:srgbClr val="374151"/>
                </a:solidFill>
                <a:effectLst/>
                <a:latin typeface="Söhne"/>
              </a:rPr>
              <a:t>배경 소음 감소</a:t>
            </a:r>
            <a:r>
              <a:rPr lang="en-US" altLang="ko-KR" sz="105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1050" b="0" i="0" dirty="0">
                <a:solidFill>
                  <a:srgbClr val="374151"/>
                </a:solidFill>
                <a:effectLst/>
                <a:latin typeface="Söhne"/>
              </a:rPr>
              <a:t>소음이 많은 환경에서도 음성 인식의 정확도를 유지합니다</a:t>
            </a:r>
            <a:r>
              <a:rPr lang="en-US" altLang="ko-KR" sz="105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ko-KR" altLang="en-US" sz="1050" b="1" i="0" dirty="0">
                <a:solidFill>
                  <a:srgbClr val="374151"/>
                </a:solidFill>
                <a:effectLst/>
                <a:latin typeface="Söhne"/>
              </a:rPr>
              <a:t>자동 구두점</a:t>
            </a:r>
            <a:r>
              <a:rPr lang="en-US" altLang="ko-KR" sz="105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1050" b="0" i="0" dirty="0">
                <a:solidFill>
                  <a:srgbClr val="374151"/>
                </a:solidFill>
                <a:effectLst/>
                <a:latin typeface="Söhne"/>
              </a:rPr>
              <a:t>자동으로 문장에 구두점을 추가합니다</a:t>
            </a:r>
            <a:r>
              <a:rPr lang="en-US" altLang="ko-KR" sz="105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ko-KR" altLang="en-US" sz="1050" b="1" i="0" dirty="0">
                <a:solidFill>
                  <a:srgbClr val="374151"/>
                </a:solidFill>
                <a:effectLst/>
                <a:latin typeface="Söhne"/>
              </a:rPr>
              <a:t>다양한 오디오 형식 지원</a:t>
            </a:r>
            <a:r>
              <a:rPr lang="en-US" altLang="ko-KR" sz="1050" b="0" i="0" dirty="0">
                <a:solidFill>
                  <a:srgbClr val="374151"/>
                </a:solidFill>
                <a:effectLst/>
                <a:latin typeface="Söhne"/>
              </a:rPr>
              <a:t>: LINEAR16, FLAC, MULAW </a:t>
            </a:r>
            <a:r>
              <a:rPr lang="ko-KR" altLang="en-US" sz="1050" b="0" i="0" dirty="0">
                <a:solidFill>
                  <a:srgbClr val="374151"/>
                </a:solidFill>
                <a:effectLst/>
                <a:latin typeface="Söhne"/>
              </a:rPr>
              <a:t>등 다양한 오디오 인코딩 형식을 지원합니다</a:t>
            </a:r>
            <a:r>
              <a:rPr lang="en-US" altLang="ko-KR" sz="105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sz="1100" b="1" i="0" dirty="0">
                <a:effectLst/>
                <a:latin typeface="Söhne"/>
              </a:rPr>
              <a:t>주요 </a:t>
            </a:r>
            <a:r>
              <a:rPr lang="ko-KR" altLang="en-US" sz="1100" b="1" dirty="0">
                <a:latin typeface="Söhne"/>
              </a:rPr>
              <a:t>단점</a:t>
            </a:r>
            <a:endParaRPr lang="ko-KR" altLang="en-US" sz="1100" b="1" i="0" dirty="0">
              <a:effectLst/>
              <a:latin typeface="Söhne"/>
            </a:endParaRPr>
          </a:p>
          <a:p>
            <a:pPr lvl="1">
              <a:buAutoNum type="arabicPeriod"/>
            </a:pPr>
            <a:r>
              <a:rPr lang="ko-KR" altLang="en-US" sz="1000" b="0" i="0" dirty="0">
                <a:solidFill>
                  <a:srgbClr val="374151"/>
                </a:solidFill>
                <a:effectLst/>
                <a:latin typeface="Söhne"/>
              </a:rPr>
              <a:t>동기식 요청의 경우 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1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Söhne"/>
              </a:rPr>
              <a:t>분 길이 제한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</a:p>
          <a:p>
            <a:pPr lvl="1">
              <a:buAutoNum type="arabicPeriod"/>
            </a:pPr>
            <a:r>
              <a:rPr lang="ko-KR" altLang="en-US" sz="1000" b="0" i="0" dirty="0">
                <a:solidFill>
                  <a:srgbClr val="374151"/>
                </a:solidFill>
                <a:effectLst/>
                <a:latin typeface="Söhne"/>
              </a:rPr>
              <a:t>단일 채널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sz="1000" b="0" i="0" dirty="0" err="1">
                <a:solidFill>
                  <a:srgbClr val="374151"/>
                </a:solidFill>
                <a:effectLst/>
                <a:latin typeface="Söhne"/>
              </a:rPr>
              <a:t>모노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) 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Söhne"/>
              </a:rPr>
              <a:t>오디오만 기본 지원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</a:p>
          <a:p>
            <a:pPr lvl="1">
              <a:buAutoNum type="arabicPeriod"/>
            </a:pPr>
            <a:r>
              <a:rPr lang="ko-KR" altLang="en-US" sz="1000" b="0" i="0" dirty="0">
                <a:solidFill>
                  <a:srgbClr val="374151"/>
                </a:solidFill>
                <a:effectLst/>
                <a:latin typeface="Söhne"/>
              </a:rPr>
              <a:t>특정 오디오 형식 및 코덱에 대한 제한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</a:p>
          <a:p>
            <a:pPr lvl="1">
              <a:buAutoNum type="arabicPeriod"/>
            </a:pPr>
            <a:r>
              <a:rPr lang="ko-KR" altLang="en-US" sz="1000" b="0" i="0" dirty="0">
                <a:solidFill>
                  <a:srgbClr val="374151"/>
                </a:solidFill>
                <a:effectLst/>
                <a:latin typeface="Söhne"/>
              </a:rPr>
              <a:t>높은 오디오 품질 요구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</a:p>
          <a:p>
            <a:pPr lvl="1">
              <a:buAutoNum type="arabicPeriod"/>
            </a:pPr>
            <a:r>
              <a:rPr lang="ko-KR" altLang="en-US" sz="1000" b="0" i="0" dirty="0">
                <a:solidFill>
                  <a:srgbClr val="374151"/>
                </a:solidFill>
                <a:effectLst/>
                <a:latin typeface="Söhne"/>
              </a:rPr>
              <a:t>그리고 사용량에 따른 비용 발생입니다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7980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83185-ED67-FA13-4F38-9DF4593F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dirty="0">
                <a:solidFill>
                  <a:srgbClr val="374151"/>
                </a:solidFill>
                <a:effectLst/>
                <a:latin typeface="Söhne"/>
              </a:rPr>
              <a:t>Google Cloud Speech-to-Text API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7EF85-AA64-58A9-1CD8-848440328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from </a:t>
            </a:r>
            <a:r>
              <a:rPr lang="en-US" altLang="ko-KR" sz="1600" dirty="0" err="1"/>
              <a:t>google.cloud</a:t>
            </a:r>
            <a:r>
              <a:rPr lang="en-US" altLang="ko-KR" sz="1600" dirty="0"/>
              <a:t> import speech</a:t>
            </a:r>
          </a:p>
          <a:p>
            <a:endParaRPr lang="en-US" altLang="ko-KR" sz="1600" dirty="0"/>
          </a:p>
          <a:p>
            <a:r>
              <a:rPr lang="en-US" altLang="ko-KR" sz="1600" dirty="0"/>
              <a:t>client = </a:t>
            </a:r>
            <a:r>
              <a:rPr lang="en-US" altLang="ko-KR" sz="1600" dirty="0" err="1"/>
              <a:t>speech.SpeechClient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audio = </a:t>
            </a:r>
            <a:r>
              <a:rPr lang="en-US" altLang="ko-KR" sz="1600" dirty="0" err="1"/>
              <a:t>speech.RecognitionAudio</a:t>
            </a:r>
            <a:r>
              <a:rPr lang="en-US" altLang="ko-KR" sz="1600" dirty="0"/>
              <a:t>(</a:t>
            </a:r>
            <a:r>
              <a:rPr lang="en-US" altLang="ko-KR" sz="1600" dirty="0" err="1"/>
              <a:t>uri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gs</a:t>
            </a:r>
            <a:r>
              <a:rPr lang="en-US" altLang="ko-KR" sz="1600" dirty="0"/>
              <a:t>://your-bucket/audio-</a:t>
            </a:r>
            <a:r>
              <a:rPr lang="en-US" altLang="ko-KR" sz="1600" dirty="0" err="1"/>
              <a:t>file.flac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/>
              <a:t>config = </a:t>
            </a:r>
            <a:r>
              <a:rPr lang="en-US" altLang="ko-KR" sz="1600" dirty="0" err="1"/>
              <a:t>speech.RecognitionConfig</a:t>
            </a:r>
            <a:r>
              <a:rPr lang="en-US" altLang="ko-KR" sz="1600" dirty="0"/>
              <a:t>(</a:t>
            </a:r>
          </a:p>
          <a:p>
            <a:r>
              <a:rPr lang="en-US" altLang="ko-KR" sz="1600" dirty="0"/>
              <a:t>    encoding=</a:t>
            </a:r>
            <a:r>
              <a:rPr lang="en-US" altLang="ko-KR" sz="1600" dirty="0" err="1"/>
              <a:t>speech.RecognitionConfig.AudioEncoding.FLAC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language_code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en</a:t>
            </a:r>
            <a:r>
              <a:rPr lang="en-US" altLang="ko-KR" sz="1600" dirty="0"/>
              <a:t>-US"</a:t>
            </a:r>
          </a:p>
          <a:p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response = </a:t>
            </a:r>
            <a:r>
              <a:rPr lang="en-US" altLang="ko-KR" sz="1600" dirty="0" err="1"/>
              <a:t>client.recognize</a:t>
            </a:r>
            <a:r>
              <a:rPr lang="en-US" altLang="ko-KR" sz="1600" dirty="0"/>
              <a:t>(config=config, audio=audio)</a:t>
            </a:r>
          </a:p>
          <a:p>
            <a:r>
              <a:rPr lang="en-US" altLang="ko-KR" sz="1600" dirty="0"/>
              <a:t>for result in </a:t>
            </a:r>
            <a:r>
              <a:rPr lang="en-US" altLang="ko-KR" sz="1600" dirty="0" err="1"/>
              <a:t>response.results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print("Transcript: {}".format(</a:t>
            </a:r>
            <a:r>
              <a:rPr lang="en-US" altLang="ko-KR" sz="1600" dirty="0" err="1"/>
              <a:t>result.alternatives</a:t>
            </a:r>
            <a:r>
              <a:rPr lang="en-US" altLang="ko-KR" sz="1600" dirty="0"/>
              <a:t>[0].transcript))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50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98F17-359D-B96A-FA0A-8BD3FE00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 err="1">
                <a:effectLst/>
                <a:latin typeface="Söhne Mono"/>
              </a:rPr>
              <a:t>SpeechRecognition</a:t>
            </a:r>
            <a:r>
              <a:rPr lang="en-US" altLang="ko-KR" b="0" i="0" dirty="0">
                <a:effectLst/>
                <a:latin typeface="Söhne Mono"/>
              </a:rPr>
              <a:t> </a:t>
            </a:r>
            <a:r>
              <a:rPr lang="ko-KR" altLang="en-US" b="0" i="0" dirty="0">
                <a:effectLst/>
                <a:latin typeface="Söhne Mono"/>
              </a:rPr>
              <a:t>라이브러리 </a:t>
            </a:r>
            <a:r>
              <a:rPr lang="ko-KR" altLang="en-US" dirty="0">
                <a:latin typeface="Söhne Mono"/>
              </a:rPr>
              <a:t>활용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854850-8611-DFE8-FAD7-4969F62CE7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551655"/>
            <a:ext cx="97976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speech_recognition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라이브러리는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Python에서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사용할 수 있는 강력한 음성 인식 라이브러리입니다.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다양한 음성 인식 엔진과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API를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활용하여 오디오 파일 또는 마이크로 입력된 음성 데이터를 텍스트로 변환할 수 있습니다.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C415B-4682-7058-5453-D41DC05B33AF}"/>
              </a:ext>
            </a:extLst>
          </p:cNvPr>
          <p:cNvSpPr txBox="1"/>
          <p:nvPr/>
        </p:nvSpPr>
        <p:spPr>
          <a:xfrm>
            <a:off x="609600" y="2205282"/>
            <a:ext cx="1014548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1" i="0" dirty="0">
                <a:effectLst/>
                <a:latin typeface="Söhne"/>
              </a:rPr>
              <a:t>주요 특징</a:t>
            </a:r>
          </a:p>
          <a:p>
            <a:pPr algn="l">
              <a:buFont typeface="+mj-lt"/>
              <a:buAutoNum type="arabicPeriod"/>
            </a:pPr>
            <a:r>
              <a:rPr lang="ko-KR" altLang="en-US" sz="1200" b="1" i="0" dirty="0">
                <a:solidFill>
                  <a:srgbClr val="374151"/>
                </a:solidFill>
                <a:effectLst/>
                <a:latin typeface="Söhne"/>
              </a:rPr>
              <a:t>다양한 음성 인식 엔진 지원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Google Web Speech API, Microsoft Bing Voice Recognition, IBM Speech to Text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등을 포함한 여러 인기 있는 음성 인식 서비스를 지원합니다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또한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오프라인에서 작동하는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CMU Sphinx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도 지원합니다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1200" b="1" i="0" dirty="0">
                <a:solidFill>
                  <a:srgbClr val="374151"/>
                </a:solidFill>
                <a:effectLst/>
                <a:latin typeface="Söhne"/>
              </a:rPr>
              <a:t>다중 언어 지원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대부분의 음성 인식 서비스가 제공하는 다양한 언어와 방언을 지원합니다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1200" b="1" i="0" dirty="0">
                <a:solidFill>
                  <a:srgbClr val="374151"/>
                </a:solidFill>
                <a:effectLst/>
                <a:latin typeface="Söhne"/>
              </a:rPr>
              <a:t>오디오 소스 다양성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오디오 파일 및 마이크 입력 등 다양한 오디오 소스에서 음성 데이터를 캡처할 수 있습니다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1200" b="1" i="0" dirty="0">
                <a:solidFill>
                  <a:srgbClr val="374151"/>
                </a:solidFill>
                <a:effectLst/>
                <a:latin typeface="Söhne"/>
              </a:rPr>
              <a:t>오류 처리 기능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음성 인식 중 발생할 수 있는 다양한 오류를 처리할 수 있는 기능을 제공합니다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altLang="ko-KR" sz="1200" dirty="0">
              <a:solidFill>
                <a:srgbClr val="374151"/>
              </a:solidFill>
              <a:latin typeface="Söhne"/>
            </a:endParaRPr>
          </a:p>
          <a:p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5. Google API </a:t>
            </a:r>
            <a:r>
              <a:rPr lang="en-US" altLang="ko-KR" sz="1200" dirty="0">
                <a:solidFill>
                  <a:srgbClr val="374151"/>
                </a:solidFill>
                <a:latin typeface="Söhne"/>
              </a:rPr>
              <a:t>Key</a:t>
            </a:r>
            <a:r>
              <a:rPr lang="ko-KR" altLang="en-US" sz="1200" dirty="0">
                <a:solidFill>
                  <a:srgbClr val="374151"/>
                </a:solidFill>
                <a:latin typeface="Söhne"/>
              </a:rPr>
              <a:t> 없어도 됩니다</a:t>
            </a:r>
            <a:r>
              <a:rPr lang="en-US" altLang="ko-KR" sz="1200" dirty="0">
                <a:solidFill>
                  <a:srgbClr val="374151"/>
                </a:solidFill>
                <a:latin typeface="Söhne"/>
              </a:rPr>
              <a:t>.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BBDCF-61D7-CCAE-1E16-471877FA2015}"/>
              </a:ext>
            </a:extLst>
          </p:cNvPr>
          <p:cNvSpPr txBox="1"/>
          <p:nvPr/>
        </p:nvSpPr>
        <p:spPr>
          <a:xfrm>
            <a:off x="609600" y="4358023"/>
            <a:ext cx="962297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dirty="0">
                <a:effectLst/>
                <a:latin typeface="Söhne"/>
              </a:rPr>
              <a:t>주의사항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인터넷 연결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대부분의 음성 인식 엔진은 인터넷 연결을 필요로 합니다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사용 제한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일부 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API(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예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: Google Web Speech API)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는 무료 사용에 대한 제한이 있을 수 있습니다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오디오 품질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높은 인식 정확도를 위해서는 깨끗하고 명확한 오디오 데이터가 필요합니다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개인 정보 보호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민감한 데이터를 처리할 때는 사용하는 음성 인식 서비스의 개인 정보 보호 정책을 확인해야 합니다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505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83185-ED67-FA13-4F38-9DF4593F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 err="1">
                <a:effectLst/>
                <a:latin typeface="Söhne Mono"/>
              </a:rPr>
              <a:t>SpeechRecognition</a:t>
            </a:r>
            <a:r>
              <a:rPr lang="en-US" altLang="ko-KR" b="0" i="0" dirty="0">
                <a:effectLst/>
                <a:latin typeface="Söhne Mono"/>
              </a:rPr>
              <a:t> </a:t>
            </a:r>
            <a:r>
              <a:rPr lang="en-US" altLang="ko-KR" sz="4400" b="0" i="0" dirty="0">
                <a:solidFill>
                  <a:srgbClr val="374151"/>
                </a:solidFill>
                <a:effectLst/>
                <a:latin typeface="Söhne"/>
              </a:rPr>
              <a:t>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7EF85-AA64-58A9-1CD8-848440328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speech_recognition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sr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# Recognizer </a:t>
            </a:r>
            <a:r>
              <a:rPr lang="ko-KR" altLang="en-US" sz="1600" dirty="0"/>
              <a:t>인스턴스 생성</a:t>
            </a:r>
          </a:p>
          <a:p>
            <a:r>
              <a:rPr lang="en-US" altLang="ko-KR" sz="1600" dirty="0"/>
              <a:t>r = </a:t>
            </a:r>
            <a:r>
              <a:rPr lang="en-US" altLang="ko-KR" sz="1600" dirty="0" err="1"/>
              <a:t>sr.Recognizer</a:t>
            </a:r>
            <a:r>
              <a:rPr lang="en-US" altLang="ko-KR" sz="1600" dirty="0"/>
              <a:t>()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오디오 파일 사용</a:t>
            </a:r>
          </a:p>
          <a:p>
            <a:r>
              <a:rPr lang="en-US" altLang="ko-KR" sz="1600" dirty="0"/>
              <a:t>with </a:t>
            </a:r>
            <a:r>
              <a:rPr lang="en-US" altLang="ko-KR" sz="1600" dirty="0" err="1"/>
              <a:t>sr.AudioFile</a:t>
            </a:r>
            <a:r>
              <a:rPr lang="en-US" altLang="ko-KR" sz="1600" dirty="0"/>
              <a:t>("path/to/audio.wav") as source: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audio_data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r.record</a:t>
            </a:r>
            <a:r>
              <a:rPr lang="en-US" altLang="ko-KR" sz="1600" dirty="0"/>
              <a:t>(source)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Google Web Speech API</a:t>
            </a:r>
            <a:r>
              <a:rPr lang="ko-KR" altLang="en-US" sz="1600" dirty="0"/>
              <a:t>를 사용하여 음성 인식</a:t>
            </a:r>
          </a:p>
          <a:p>
            <a:r>
              <a:rPr lang="en-US" altLang="ko-KR" sz="1600" dirty="0"/>
              <a:t>try:</a:t>
            </a:r>
          </a:p>
          <a:p>
            <a:r>
              <a:rPr lang="en-US" altLang="ko-KR" sz="1600" dirty="0"/>
              <a:t>    text = </a:t>
            </a:r>
            <a:r>
              <a:rPr lang="en-US" altLang="ko-KR" sz="1600" dirty="0" err="1"/>
              <a:t>r.recognize_google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audio_data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print("Recognized text:", text)</a:t>
            </a:r>
          </a:p>
          <a:p>
            <a:r>
              <a:rPr lang="en-US" altLang="ko-KR" sz="1600" dirty="0"/>
              <a:t>except </a:t>
            </a:r>
            <a:r>
              <a:rPr lang="en-US" altLang="ko-KR" sz="1600" dirty="0" err="1"/>
              <a:t>sr.UnknownValueError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print("Google Web Speech API could not understand audio")</a:t>
            </a:r>
          </a:p>
          <a:p>
            <a:r>
              <a:rPr lang="en-US" altLang="ko-KR" sz="1600" dirty="0"/>
              <a:t>except </a:t>
            </a:r>
            <a:r>
              <a:rPr lang="en-US" altLang="ko-KR" sz="1600" dirty="0" err="1"/>
              <a:t>sr.RequestError</a:t>
            </a:r>
            <a:r>
              <a:rPr lang="en-US" altLang="ko-KR" sz="1600" dirty="0"/>
              <a:t> as e:</a:t>
            </a:r>
          </a:p>
          <a:p>
            <a:r>
              <a:rPr lang="en-US" altLang="ko-KR" sz="1600" dirty="0"/>
              <a:t>    print(</a:t>
            </a:r>
            <a:r>
              <a:rPr lang="en-US" altLang="ko-KR" sz="1600" dirty="0" err="1"/>
              <a:t>f"Could</a:t>
            </a:r>
            <a:r>
              <a:rPr lang="en-US" altLang="ko-KR" sz="1600" dirty="0"/>
              <a:t> not request results from Google Web Speech API; {e}")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94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13657-C970-3769-C10D-F306807C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Google API vs </a:t>
            </a:r>
            <a:r>
              <a:rPr lang="en-US" altLang="ko-KR" b="0" i="0" dirty="0" err="1">
                <a:effectLst/>
                <a:latin typeface="Söhne Mono"/>
              </a:rPr>
              <a:t>SpeechRecognition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6FDA7-7356-0605-96CB-E39698E3F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Google API (1</a:t>
            </a:r>
            <a:r>
              <a:rPr lang="ko-KR" altLang="en-US" sz="2000" dirty="0"/>
              <a:t>분 이내 </a:t>
            </a:r>
            <a:r>
              <a:rPr lang="en-US" altLang="ko-KR" sz="2000" dirty="0"/>
              <a:t>, Mono .wav)</a:t>
            </a:r>
            <a:endParaRPr lang="en-US" altLang="ko-KR" sz="1200" dirty="0"/>
          </a:p>
          <a:p>
            <a:r>
              <a:rPr lang="ko-KR" altLang="en-US" sz="1200" dirty="0"/>
              <a:t>어 또 왜 뭐 또 해 야 너 진짜 돈 언제 갚을 거야 이제 빌려 준 데가 </a:t>
            </a:r>
            <a:r>
              <a:rPr lang="en-US" altLang="ko-KR" sz="1200" dirty="0"/>
              <a:t>6 </a:t>
            </a:r>
            <a:r>
              <a:rPr lang="ko-KR" altLang="en-US" sz="1200" dirty="0"/>
              <a:t>달이 다 돼 갔어 응 아 조금만 고쳐 달라니까 진짜 뭐 야 네가 이런 것도 신고해야 아 진짜 </a:t>
            </a:r>
            <a:r>
              <a:rPr lang="en-US" altLang="ko-KR" sz="1200" dirty="0"/>
              <a:t>100</a:t>
            </a:r>
            <a:r>
              <a:rPr lang="ko-KR" altLang="en-US" sz="1200" dirty="0"/>
              <a:t>만 원 가지고 친구까지 들먹여 기다리지 마라 준다니까 뭐 이게 진짜 어이가 없어서 말도 안 나오네 그게 빌려 간 사람이 할 말이야 야 그럼 내가 뭐  못해 말이라도 이제 아홉 살 빼려면 어려울 </a:t>
            </a:r>
            <a:r>
              <a:rPr lang="ko-KR" altLang="en-US" sz="1200" dirty="0" err="1"/>
              <a:t>줄테니까</a:t>
            </a:r>
            <a:r>
              <a:rPr lang="ko-KR" altLang="en-US" sz="1200" dirty="0"/>
              <a:t> 그냥 기다리고 있으라고 야 내가 진짜 이런 말까진 근데 이거 증거로 제출해서 널 고소할 거야 뭐 할 거면 마음 대로 해라 야 그럼 난 이만 끊는다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2000" b="0" i="0" dirty="0" err="1">
                <a:effectLst/>
                <a:latin typeface="Söhne Mono"/>
              </a:rPr>
              <a:t>SpeechRecognition</a:t>
            </a:r>
            <a:r>
              <a:rPr lang="en-US" altLang="ko-KR" sz="2000" b="0" i="0" dirty="0">
                <a:effectLst/>
                <a:latin typeface="Söhne Mono"/>
              </a:rPr>
              <a:t> (1 </a:t>
            </a:r>
            <a:r>
              <a:rPr lang="ko-KR" altLang="en-US" sz="2000" b="0" i="0" dirty="0" err="1">
                <a:effectLst/>
                <a:latin typeface="Söhne Mono"/>
              </a:rPr>
              <a:t>분이상</a:t>
            </a:r>
            <a:r>
              <a:rPr lang="ko-KR" altLang="en-US" sz="2000" b="0" i="0" dirty="0">
                <a:effectLst/>
                <a:latin typeface="Söhne Mono"/>
              </a:rPr>
              <a:t> </a:t>
            </a:r>
            <a:r>
              <a:rPr lang="en-US" altLang="ko-KR" sz="2000" b="0" i="0" dirty="0">
                <a:effectLst/>
                <a:latin typeface="Söhne Mono"/>
              </a:rPr>
              <a:t>, </a:t>
            </a:r>
            <a:r>
              <a:rPr lang="en-US" altLang="ko-KR" sz="2000" b="0" i="0" dirty="0" err="1">
                <a:effectLst/>
                <a:latin typeface="Söhne Mono"/>
              </a:rPr>
              <a:t>Streo</a:t>
            </a:r>
            <a:r>
              <a:rPr lang="en-US" altLang="ko-KR" sz="2000" b="0" i="0" dirty="0">
                <a:effectLst/>
                <a:latin typeface="Söhne Mono"/>
              </a:rPr>
              <a:t> .wav)</a:t>
            </a:r>
            <a:endParaRPr lang="en-US" altLang="ko-KR" sz="1200" dirty="0"/>
          </a:p>
          <a:p>
            <a:r>
              <a:rPr lang="ko-KR" altLang="en-US" sz="1200" dirty="0"/>
              <a:t>어 또 왜 뭐 또 해 야 너 진짜 돈 언제 갚을 거야 이제 </a:t>
            </a:r>
            <a:r>
              <a:rPr lang="ko-KR" altLang="en-US" sz="1200" dirty="0" err="1"/>
              <a:t>빌려준지가</a:t>
            </a:r>
            <a:r>
              <a:rPr lang="ko-KR" altLang="en-US" sz="1200" dirty="0"/>
              <a:t> 여섯 달이 다 돼 갔어 응 아 조금만 보채 달라니까 진짜 고치네 뭐 야 네가 이러고도 친구야 아 진짜 뭘 쪼잔하게 친구까지 들먹여 기다리면 알아서 준다니까 뭐 이게 진짜 어이가 없어서 말도 안 나오네 그게 빌려간 사람이 할 말이야 야 그럼 내가 뭐 모텔 말이라 도 했냐 아무튼 때 되면 어려운 </a:t>
            </a:r>
            <a:r>
              <a:rPr lang="ko-KR" altLang="en-US" sz="1200" dirty="0" err="1"/>
              <a:t>줄테니까</a:t>
            </a:r>
            <a:r>
              <a:rPr lang="ko-KR" altLang="en-US" sz="1200" dirty="0"/>
              <a:t> 그냥 기다리고 있으라고 야 내가 진짜 이런 말까지 안 하려고 했는데 아 이거 증거로 제출해서 널 고소할 거야 뭐 고소 야  할 거면 마음대로 해라 야 그럼 난 이만 끊는다 뭐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어 철수야 뭐 매장에 무슨 일 있어 그런 건 아니고요 어 그럼 무슨 일인데 야 </a:t>
            </a:r>
            <a:r>
              <a:rPr lang="ko-KR" altLang="en-US" sz="1200" dirty="0" err="1"/>
              <a:t>뭔데</a:t>
            </a:r>
            <a:r>
              <a:rPr lang="ko-KR" altLang="en-US" sz="1200" dirty="0"/>
              <a:t> 그렇게 우울증을 해 빨리 말해 아하 </a:t>
            </a:r>
            <a:r>
              <a:rPr lang="ko-KR" altLang="en-US" sz="1200" dirty="0" err="1"/>
              <a:t>다른게</a:t>
            </a:r>
            <a:r>
              <a:rPr lang="ko-KR" altLang="en-US" sz="1200" dirty="0"/>
              <a:t> 아니라 월급날이 저희가 </a:t>
            </a:r>
            <a:r>
              <a:rPr lang="en-US" altLang="ko-KR" sz="1200" dirty="0"/>
              <a:t>10</a:t>
            </a:r>
            <a:r>
              <a:rPr lang="ko-KR" altLang="en-US" sz="1200" dirty="0"/>
              <a:t>일인데 지금 </a:t>
            </a:r>
            <a:r>
              <a:rPr lang="en-US" altLang="ko-KR" sz="1200" dirty="0"/>
              <a:t>20</a:t>
            </a:r>
            <a:r>
              <a:rPr lang="ko-KR" altLang="en-US" sz="1200" dirty="0"/>
              <a:t>일인데 월급이 안 </a:t>
            </a:r>
            <a:r>
              <a:rPr lang="ko-KR" altLang="en-US" sz="1200" dirty="0" err="1"/>
              <a:t>들어와서요</a:t>
            </a:r>
            <a:r>
              <a:rPr lang="ko-KR" altLang="en-US" sz="1200" dirty="0"/>
              <a:t> 아 그거 그냥 </a:t>
            </a:r>
            <a:r>
              <a:rPr lang="ko-KR" altLang="en-US" sz="1200" dirty="0" err="1"/>
              <a:t>알잖아</a:t>
            </a:r>
            <a:r>
              <a:rPr lang="ko-KR" altLang="en-US" sz="1200" dirty="0"/>
              <a:t> 형이 요즘에 또 다른 매장 차린다고 지금 급하게 돈을 좀 쓰느라 그러지 너도 </a:t>
            </a:r>
            <a:r>
              <a:rPr lang="ko-KR" altLang="en-US" sz="1200" dirty="0" err="1"/>
              <a:t>알잖아</a:t>
            </a:r>
            <a:r>
              <a:rPr lang="ko-KR" altLang="en-US" sz="1200" dirty="0"/>
              <a:t> 아 아니 저번에도 그러시 다가 끝내요 뭐 야 그건 내가 안 </a:t>
            </a:r>
            <a:r>
              <a:rPr lang="ko-KR" altLang="en-US" sz="1200" dirty="0" err="1"/>
              <a:t>준게</a:t>
            </a:r>
            <a:r>
              <a:rPr lang="ko-KR" altLang="en-US" sz="1200" dirty="0"/>
              <a:t> 아니라 네가 매장에서 물건 지나서 다 깨 먹어서 </a:t>
            </a:r>
            <a:r>
              <a:rPr lang="ko-KR" altLang="en-US" sz="1200" dirty="0" err="1"/>
              <a:t>참치킨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거잖아</a:t>
            </a:r>
            <a:r>
              <a:rPr lang="ko-KR" altLang="en-US" sz="1200" dirty="0"/>
              <a:t> 아 참 말 되게 서운하게 하네 아 그거 얼마도 안 됐는데 됐고  아무튼 이번 기회는 이번 달하는 </a:t>
            </a:r>
            <a:r>
              <a:rPr lang="ko-KR" altLang="en-US" sz="1200" dirty="0" err="1"/>
              <a:t>줄테니까</a:t>
            </a:r>
            <a:r>
              <a:rPr lang="ko-KR" altLang="en-US" sz="1200" dirty="0"/>
              <a:t> 좀 참아라 너는 무슨 남자애가 참을성이 없냐 이해해 야 너 지금 한숨 쉬었어 야 </a:t>
            </a:r>
            <a:r>
              <a:rPr lang="ko-KR" altLang="en-US" sz="1200" dirty="0" err="1"/>
              <a:t>알바생</a:t>
            </a:r>
            <a:r>
              <a:rPr lang="ko-KR" altLang="en-US" sz="1200" dirty="0"/>
              <a:t> 님이 </a:t>
            </a:r>
            <a:r>
              <a:rPr lang="ko-KR" altLang="en-US" sz="1200" dirty="0" err="1"/>
              <a:t>알바생</a:t>
            </a:r>
            <a:r>
              <a:rPr lang="ko-KR" altLang="en-US" sz="1200" dirty="0"/>
              <a:t> 본문을 다 하라고 형 이 아련히 잘해 줄 때 잘 알아보고 야 지금 이거 알바 하려고 애들 주유소 있는 거 아니지요 야 그리고 너는 꼭 </a:t>
            </a:r>
            <a:r>
              <a:rPr lang="en-US" altLang="ko-KR" sz="1200" dirty="0"/>
              <a:t>12</a:t>
            </a:r>
            <a:r>
              <a:rPr lang="ko-KR" altLang="en-US" sz="1200" dirty="0"/>
              <a:t>시만 되면 꼭 뭘 처먹고 아주 손님들 거지같이 하더라 아 그건 휴게 시간이잖아요 야 더 뭐가 힘들다고 휴게실 바늘 갔냐 야 네가 아무튼이 똑바로 해라 안 그러면 또 차감 시킨다</a:t>
            </a:r>
          </a:p>
        </p:txBody>
      </p:sp>
    </p:spTree>
    <p:extLst>
      <p:ext uri="{BB962C8B-B14F-4D97-AF65-F5344CB8AC3E}">
        <p14:creationId xmlns:p14="http://schemas.microsoft.com/office/powerpoint/2010/main" val="413467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98F17-359D-B96A-FA0A-8BD3FE00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Söhne Mono"/>
              </a:rPr>
              <a:t>OpenAi</a:t>
            </a:r>
            <a:r>
              <a:rPr lang="ko-KR" altLang="en-US" dirty="0">
                <a:latin typeface="Söhne Mono"/>
              </a:rPr>
              <a:t> </a:t>
            </a:r>
            <a:r>
              <a:rPr lang="en-US" altLang="ko-KR" dirty="0">
                <a:latin typeface="Söhne Mono"/>
              </a:rPr>
              <a:t>API</a:t>
            </a:r>
            <a:r>
              <a:rPr lang="ko-KR" altLang="en-US" dirty="0">
                <a:latin typeface="Söhne Mono"/>
              </a:rPr>
              <a:t> 문장 요약 </a:t>
            </a:r>
            <a:endParaRPr lang="ko-KR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643D01F-9A14-CB93-6617-06BA5151B57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9343" y="1278894"/>
            <a:ext cx="1062445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제공된 코드는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OpenAI의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GPT-3.5 모델을 사용하여 주어진 텍스트에 대한 법적 쟁점이 될 만한 사실을 요약하여 출력하는 스크립트입니다. 여기서는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OpenAI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API를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호출하는 함수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call_openai_api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정의하고 사용하는 과정을 설명합니다.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8109B-3C6E-1DE4-6F5C-5F312330E1C9}"/>
              </a:ext>
            </a:extLst>
          </p:cNvPr>
          <p:cNvSpPr txBox="1"/>
          <p:nvPr/>
        </p:nvSpPr>
        <p:spPr>
          <a:xfrm>
            <a:off x="729343" y="1847872"/>
            <a:ext cx="10461171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call_openai_api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_prompt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"gpt-3.5-turbo-instruct"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GPT-3.5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최신 버전을 사용하세요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_prompt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max_tokens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top_p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frequency_penalty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presence_penalty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.choices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text.strip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.error.RateLimitError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 limit exceeded. Waiting to retry..."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899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98F17-359D-B96A-FA0A-8BD3FE00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Söhne Mono"/>
              </a:rPr>
              <a:t>문장 요약 결과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1556FD-4CD0-5AD8-AAA7-E7C5C7244C77}"/>
              </a:ext>
            </a:extLst>
          </p:cNvPr>
          <p:cNvSpPr txBox="1"/>
          <p:nvPr/>
        </p:nvSpPr>
        <p:spPr>
          <a:xfrm>
            <a:off x="838200" y="1586530"/>
            <a:ext cx="1062445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문제 상황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주어진 텍스트는 다양한 화자가 등장하는 대화를 포함하고 있어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모델이 법적 쟁점을 일관되게 식별하고 요약하기 어렵습니다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결과의 다양성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대화 내용의 복잡성과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AI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모델의 특성상 매번 다른 맥락의 요약 정보가 생성되었습니다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이는 모델이 대화의 다양한 측면을 해석하려고 시도하기 때문입니다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화자 구분의 중요성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대화에서 화자가 명확하게 구분되지 않는 경우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모델이 각 화자의 의도와 관점을 정확하게 이해하는 데 어려움을 겪을 수 있습니다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이로 인해 요약의 정확도와 일관성이 떨어질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해결 방안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대화 내용을 모델에 입력하기 전에 화자를 명확히 구분하고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가능한 한 각 화자의 발언을 개별적으로 처리하여 모델에 제공하는 것이 좋습니다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또한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모델에게 특정 화자의 관점에서 법적 쟁점을 식별하도록 요청하는 것도 도움이 될 수 있습니다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추가 조치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법적 쟁점을 더 명확하게 식별하기 위해서는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대화의 특정 부분을 강조하거나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법적 분석을 위한 추가적인 지침을 모델에 제공하는 것이 유용할 수 있습니다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156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98F17-359D-B96A-FA0A-8BD3FE00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Söhne Mono"/>
              </a:rPr>
              <a:t>문장 요약 예시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F0699-D555-AAE0-FE31-E853EB73E31D}"/>
              </a:ext>
            </a:extLst>
          </p:cNvPr>
          <p:cNvSpPr txBox="1"/>
          <p:nvPr/>
        </p:nvSpPr>
        <p:spPr>
          <a:xfrm>
            <a:off x="696686" y="1478845"/>
            <a:ext cx="106135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다음 텍스트를 법적인 쟁점이 될만한 사실만 요약해서 내용만 출력 해주세요:</a:t>
            </a:r>
          </a:p>
          <a:p>
            <a:r>
              <a:rPr lang="ko-KR" altLang="en-US" sz="1200" dirty="0"/>
              <a:t>'어 철수야 뭐 매장에 무슨 일 있어 그런 건 아니고요 어 그럼 무슨 일인데 야 </a:t>
            </a:r>
            <a:r>
              <a:rPr lang="ko-KR" altLang="en-US" sz="1200" dirty="0" err="1"/>
              <a:t>뭔데</a:t>
            </a:r>
            <a:r>
              <a:rPr lang="ko-KR" altLang="en-US" sz="1200" dirty="0"/>
              <a:t> 그렇게 우울증을</a:t>
            </a:r>
          </a:p>
          <a:p>
            <a:r>
              <a:rPr lang="ko-KR" altLang="en-US" sz="1200" dirty="0"/>
              <a:t>해 빨리 말해 아하 </a:t>
            </a:r>
            <a:r>
              <a:rPr lang="ko-KR" altLang="en-US" sz="1200" dirty="0" err="1"/>
              <a:t>다른게</a:t>
            </a:r>
            <a:r>
              <a:rPr lang="ko-KR" altLang="en-US" sz="1200" dirty="0"/>
              <a:t> 아니라 월급날이 저희가 10일인데 지금 20일인데 월급이 안 </a:t>
            </a:r>
            <a:r>
              <a:rPr lang="ko-KR" altLang="en-US" sz="1200" dirty="0" err="1"/>
              <a:t>들어와서요</a:t>
            </a:r>
            <a:r>
              <a:rPr lang="ko-KR" altLang="en-US" sz="1200" dirty="0"/>
              <a:t> 아 그거 그냥 </a:t>
            </a:r>
            <a:r>
              <a:rPr lang="ko-KR" altLang="en-US" sz="1200" dirty="0" err="1"/>
              <a:t>알잖아</a:t>
            </a:r>
            <a:endParaRPr lang="ko-KR" altLang="en-US" sz="1200" dirty="0"/>
          </a:p>
          <a:p>
            <a:r>
              <a:rPr lang="ko-KR" altLang="en-US" sz="1200" dirty="0"/>
              <a:t>형이 요즘에 또 다른 매장 차린다고 지금 급하게 돈을 좀 쓰느라 그러지 너도 </a:t>
            </a:r>
            <a:r>
              <a:rPr lang="ko-KR" altLang="en-US" sz="1200" dirty="0" err="1"/>
              <a:t>알잖아</a:t>
            </a:r>
            <a:r>
              <a:rPr lang="ko-KR" altLang="en-US" sz="1200" dirty="0"/>
              <a:t> 아 아니 저번에도 그러시 다가 끝내요 뭐</a:t>
            </a:r>
          </a:p>
          <a:p>
            <a:r>
              <a:rPr lang="ko-KR" altLang="en-US" sz="1200" dirty="0"/>
              <a:t>야 그건 내가 안 </a:t>
            </a:r>
            <a:r>
              <a:rPr lang="ko-KR" altLang="en-US" sz="1200" dirty="0" err="1"/>
              <a:t>준게</a:t>
            </a:r>
            <a:r>
              <a:rPr lang="ko-KR" altLang="en-US" sz="1200" dirty="0"/>
              <a:t> 아니라 네가 매장에서 물건 지나서 다 깨 먹어서 </a:t>
            </a:r>
            <a:r>
              <a:rPr lang="ko-KR" altLang="en-US" sz="1200" dirty="0" err="1"/>
              <a:t>참치킨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거잖아</a:t>
            </a:r>
            <a:r>
              <a:rPr lang="ko-KR" altLang="en-US" sz="1200" dirty="0"/>
              <a:t> 아 참 말 되게 서운하게 하네 아 그거 얼마도 안 됐는데 됐고</a:t>
            </a:r>
          </a:p>
          <a:p>
            <a:r>
              <a:rPr lang="ko-KR" altLang="en-US" sz="1200" dirty="0"/>
              <a:t>  아무튼 이번 기회는 이번 달하는 </a:t>
            </a:r>
            <a:r>
              <a:rPr lang="ko-KR" altLang="en-US" sz="1200" dirty="0" err="1"/>
              <a:t>줄테니까</a:t>
            </a:r>
            <a:r>
              <a:rPr lang="ko-KR" altLang="en-US" sz="1200" dirty="0"/>
              <a:t> 좀 참아라 너는 무슨 남자애가 참을성이 없냐 이해해 야 너 지금 한숨 쉬었어 야 </a:t>
            </a:r>
            <a:r>
              <a:rPr lang="ko-KR" altLang="en-US" sz="1200" dirty="0" err="1"/>
              <a:t>알바생</a:t>
            </a:r>
            <a:r>
              <a:rPr lang="ko-KR" altLang="en-US" sz="1200" dirty="0"/>
              <a:t> 님이 </a:t>
            </a:r>
            <a:r>
              <a:rPr lang="ko-KR" altLang="en-US" sz="1200" dirty="0" err="1"/>
              <a:t>알바생</a:t>
            </a:r>
            <a:r>
              <a:rPr lang="ko-KR" altLang="en-US" sz="1200" dirty="0"/>
              <a:t> 본문을</a:t>
            </a:r>
          </a:p>
          <a:p>
            <a:r>
              <a:rPr lang="ko-KR" altLang="en-US" sz="1200" dirty="0"/>
              <a:t>  다 하라고 형 이 아련히 잘해 줄 때 잘 알아보고 야 지금 이거 알바 하려고 애들 주유소 있는 거 아니지요 야 그리고 너는 꼭 12시만 되면 꼭 뭘 처먹고</a:t>
            </a:r>
          </a:p>
          <a:p>
            <a:r>
              <a:rPr lang="ko-KR" altLang="en-US" sz="1200" dirty="0"/>
              <a:t>  아주 손님들 거지같이 하더라 아 그건 휴게 시간이잖아요 야 더 뭐가 힘들다고 휴게실 바늘 갔냐 야 네가 아무튼이 똑바로 해라 안 그러면 또 차감 시킨다.'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30D07D-E94F-F213-EBBA-9877E9064293}"/>
              </a:ext>
            </a:extLst>
          </p:cNvPr>
          <p:cNvSpPr txBox="1"/>
          <p:nvPr/>
        </p:nvSpPr>
        <p:spPr>
          <a:xfrm>
            <a:off x="696685" y="3342105"/>
            <a:ext cx="107986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"</a:t>
            </a:r>
            <a:r>
              <a:rPr lang="ko-KR" altLang="en-US" sz="1200" b="1" dirty="0"/>
              <a:t>철수가 형에게 빚을 갚지 못해 우울증을 앓고 있고 다른 매장을 차리는 형의 돈으로 월급을 주지 못했으며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알바생들은 휴게 시간에도 일을 하지 않아 야기하는 문제를 형이 지적하고 있음</a:t>
            </a:r>
            <a:r>
              <a:rPr lang="en-US" altLang="ko-KR" sz="1200" b="1" dirty="0"/>
              <a:t>"</a:t>
            </a:r>
            <a:endParaRPr lang="ko-KR" alt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E60159-E774-177C-E374-4BDD2D6A9FD5}"/>
              </a:ext>
            </a:extLst>
          </p:cNvPr>
          <p:cNvSpPr txBox="1"/>
          <p:nvPr/>
        </p:nvSpPr>
        <p:spPr>
          <a:xfrm>
            <a:off x="696685" y="4245213"/>
            <a:ext cx="10526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월급 지급이 지연되어서 생긴 우울증과 형의 다른 매장 차림으로 인해 돈을 쓰게 된 것이 법적인 쟁점이 될 수 있음</a:t>
            </a:r>
            <a:r>
              <a:rPr lang="en-US" altLang="ko-KR" sz="1200" b="1" dirty="0"/>
              <a:t>. </a:t>
            </a:r>
            <a:r>
              <a:rPr lang="ko-KR" altLang="en-US" sz="1200" b="1" dirty="0"/>
              <a:t>또한 알바생들의 휴게 시간을 제대로 지키지 </a:t>
            </a:r>
            <a:r>
              <a:rPr lang="ko-KR" altLang="en-US" sz="1200" b="1" dirty="0" err="1"/>
              <a:t>않</a:t>
            </a:r>
            <a:r>
              <a:rPr lang="ko-KR" altLang="en-US" sz="1200" b="1" dirty="0"/>
              <a:t> 고 손님들에게 거지같은 서비스를 제공하는 것도 법적인 문제가 될 수 있음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56B13-6ECD-95A6-A688-915B62D7F2A0}"/>
              </a:ext>
            </a:extLst>
          </p:cNvPr>
          <p:cNvSpPr txBox="1"/>
          <p:nvPr/>
        </p:nvSpPr>
        <p:spPr>
          <a:xfrm>
            <a:off x="696685" y="5148322"/>
            <a:ext cx="107986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이번 달 월급이 지금까지 안 들어와서 형이 돈을 쓰느라 매장을 차리지 못했고, 지난 달에도 매장에서 물건을 </a:t>
            </a:r>
            <a:r>
              <a:rPr lang="ko-KR" altLang="en-US" sz="1200" b="1" dirty="0" err="1"/>
              <a:t>깨먹어서</a:t>
            </a:r>
            <a:r>
              <a:rPr lang="ko-KR" altLang="en-US" sz="1200" b="1" dirty="0"/>
              <a:t> 참치킨을 먹게 한 것이 서운하다. 또한 알바생들이 휴게 시간에 손님들을 거지같이 대하는 것이 문제가 되고 있으며, 이번 달 일정을 마치고 나면 차감할 예정이니 참아달라고 한다.</a:t>
            </a:r>
          </a:p>
        </p:txBody>
      </p:sp>
    </p:spTree>
    <p:extLst>
      <p:ext uri="{BB962C8B-B14F-4D97-AF65-F5344CB8AC3E}">
        <p14:creationId xmlns:p14="http://schemas.microsoft.com/office/powerpoint/2010/main" val="324614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1549</Words>
  <Application>Microsoft Office PowerPoint</Application>
  <PresentationFormat>와이드스크린</PresentationFormat>
  <Paragraphs>112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Arial Unicode MS</vt:lpstr>
      <vt:lpstr>Söhne</vt:lpstr>
      <vt:lpstr>Söhne Mono</vt:lpstr>
      <vt:lpstr>맑은 고딕</vt:lpstr>
      <vt:lpstr>Arial</vt:lpstr>
      <vt:lpstr>Consolas</vt:lpstr>
      <vt:lpstr>Office 테마</vt:lpstr>
      <vt:lpstr>음성파일을 텍스트로</vt:lpstr>
      <vt:lpstr>1) Google 서비스 활용</vt:lpstr>
      <vt:lpstr>Google Cloud Speech-to-Text API Code</vt:lpstr>
      <vt:lpstr>SpeechRecognition 라이브러리 활용</vt:lpstr>
      <vt:lpstr>SpeechRecognition Code</vt:lpstr>
      <vt:lpstr>Google API vs SpeechRecognition </vt:lpstr>
      <vt:lpstr>OpenAi API 문장 요약 </vt:lpstr>
      <vt:lpstr>문장 요약 결과</vt:lpstr>
      <vt:lpstr>문장 요약 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음성파일을 텍스트로</dc:title>
  <dc:creator>doha yoon</dc:creator>
  <cp:lastModifiedBy>doha yoon</cp:lastModifiedBy>
  <cp:revision>5</cp:revision>
  <dcterms:created xsi:type="dcterms:W3CDTF">2024-02-01T07:26:39Z</dcterms:created>
  <dcterms:modified xsi:type="dcterms:W3CDTF">2024-02-02T05:05:58Z</dcterms:modified>
</cp:coreProperties>
</file>