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21945600" cy="32918400"/>
  <p:notesSz cx="6989763" cy="927576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098"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199"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298"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399"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5497" algn="l" defTabSz="914199" rtl="0" eaLnBrk="1" latinLnBrk="0" hangingPunct="1"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2598" algn="l" defTabSz="914199" rtl="0" eaLnBrk="1" latinLnBrk="0" hangingPunct="1"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199696" algn="l" defTabSz="914199" rtl="0" eaLnBrk="1" latinLnBrk="0" hangingPunct="1"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6797" algn="l" defTabSz="914199" rtl="0" eaLnBrk="1" latinLnBrk="0" hangingPunct="1"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DFF6"/>
    <a:srgbClr val="E6E6FF"/>
    <a:srgbClr val="6B6BCF"/>
    <a:srgbClr val="2D2D8A"/>
    <a:srgbClr val="FAD58D"/>
    <a:srgbClr val="FFCC66"/>
    <a:srgbClr val="CC0000"/>
    <a:srgbClr val="DDDDDD"/>
    <a:srgbClr val="CCFF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7179" autoAdjust="0"/>
  </p:normalViewPr>
  <p:slideViewPr>
    <p:cSldViewPr>
      <p:cViewPr>
        <p:scale>
          <a:sx n="50" d="100"/>
          <a:sy n="50" d="100"/>
        </p:scale>
        <p:origin x="-816" y="2912"/>
      </p:cViewPr>
      <p:guideLst>
        <p:guide orient="horz" pos="16848"/>
        <p:guide pos="6816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8950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9225" y="0"/>
            <a:ext cx="3028950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79674-D9E7-4B33-9FD1-83DFC0E5F942}" type="datetimeFigureOut">
              <a:rPr lang="en-US" smtClean="0"/>
              <a:t>4/17/15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0625"/>
            <a:ext cx="3028950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9225" y="8810625"/>
            <a:ext cx="3028950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10BF3-A1C2-4726-92FF-55DEA05C0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302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9530" cy="462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8" tIns="46445" rIns="92888" bIns="46445" numCol="1" anchor="t" anchorCtr="0" compatLnSpc="1">
            <a:prstTxWarp prst="textNoShape">
              <a:avLst/>
            </a:prstTxWarp>
          </a:bodyPr>
          <a:lstStyle>
            <a:lvl1pPr algn="l" defTabSz="927856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651" y="0"/>
            <a:ext cx="3029530" cy="462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8" tIns="46445" rIns="92888" bIns="46445" numCol="1" anchor="t" anchorCtr="0" compatLnSpc="1">
            <a:prstTxWarp prst="textNoShape">
              <a:avLst/>
            </a:prstTxWarp>
          </a:bodyPr>
          <a:lstStyle>
            <a:lvl1pPr algn="r" defTabSz="927856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38388" y="695325"/>
            <a:ext cx="2316162" cy="34782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610" y="4406622"/>
            <a:ext cx="5590544" cy="4173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8" tIns="46445" rIns="92888" bIns="46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11659"/>
            <a:ext cx="3029530" cy="462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8" tIns="46445" rIns="92888" bIns="46445" numCol="1" anchor="b" anchorCtr="0" compatLnSpc="1">
            <a:prstTxWarp prst="textNoShape">
              <a:avLst/>
            </a:prstTxWarp>
          </a:bodyPr>
          <a:lstStyle>
            <a:lvl1pPr algn="l" defTabSz="927856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651" y="8811659"/>
            <a:ext cx="3029530" cy="462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8" tIns="46445" rIns="92888" bIns="46445" numCol="1" anchor="b" anchorCtr="0" compatLnSpc="1">
            <a:prstTxWarp prst="textNoShape">
              <a:avLst/>
            </a:prstTxWarp>
          </a:bodyPr>
          <a:lstStyle>
            <a:lvl1pPr algn="r" defTabSz="927856">
              <a:defRPr sz="1300">
                <a:latin typeface="Arial" charset="0"/>
              </a:defRPr>
            </a:lvl1pPr>
          </a:lstStyle>
          <a:p>
            <a:pPr>
              <a:defRPr/>
            </a:pPr>
            <a:fld id="{EF0D31B0-2151-4234-BF4E-19D776926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47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098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199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298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399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5497" algn="l" defTabSz="45709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8" algn="l" defTabSz="45709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6" algn="l" defTabSz="45709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97" algn="l" defTabSz="45709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38388" y="695325"/>
            <a:ext cx="2316162" cy="3478213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" y="6584950"/>
            <a:ext cx="21945600" cy="987425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lIns="91419" tIns="45711" rIns="91419" bIns="45711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pic>
        <p:nvPicPr>
          <p:cNvPr id="4" name="Picture 11" descr="cmrc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4651" y="7683499"/>
            <a:ext cx="19024599" cy="7626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15360651" y="31159449"/>
            <a:ext cx="6584950" cy="173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13435" tIns="156716" rIns="313435" bIns="156716">
            <a:spAutoFit/>
          </a:bodyPr>
          <a:lstStyle>
            <a:lvl1pPr defTabSz="3136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3136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2800" smtClean="0">
                <a:cs typeface="Arial" charset="0"/>
              </a:rPr>
              <a:t>© 2009 Carnegie Mellon CyLab. All rights reserved.</a:t>
            </a:r>
            <a:r>
              <a:rPr lang="en-US" sz="6400" smtClean="0">
                <a:cs typeface="Arial" charset="0"/>
              </a:rPr>
              <a:t>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644651" y="18656300"/>
            <a:ext cx="18656300" cy="705485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84151" y="31089600"/>
            <a:ext cx="6946901" cy="1466850"/>
          </a:xfrm>
        </p:spPr>
        <p:txBody>
          <a:bodyPr/>
          <a:lstStyle>
            <a:lvl1pPr>
              <a:defRPr sz="4900"/>
            </a:lvl1pPr>
          </a:lstStyle>
          <a:p>
            <a:pPr>
              <a:defRPr/>
            </a:pPr>
            <a:r>
              <a:rPr lang="en-US"/>
              <a:t>http://mobilityresearchcenter.org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http://mobilityresearchcenter.org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817852" y="730251"/>
            <a:ext cx="5029200" cy="286765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0250" y="730251"/>
            <a:ext cx="14935201" cy="28676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http://mobilityresearchcenter.org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http://mobilityresearchcenter.org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3" y="21153440"/>
            <a:ext cx="18653124" cy="6537324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3" y="13952539"/>
            <a:ext cx="18653124" cy="7200900"/>
          </a:xfrm>
        </p:spPr>
        <p:txBody>
          <a:bodyPr anchor="b"/>
          <a:lstStyle>
            <a:lvl1pPr marL="0" indent="0">
              <a:buNone/>
              <a:defRPr sz="2100"/>
            </a:lvl1pPr>
            <a:lvl2pPr marL="457098" indent="0">
              <a:buNone/>
              <a:defRPr sz="1800"/>
            </a:lvl2pPr>
            <a:lvl3pPr marL="914199" indent="0">
              <a:buNone/>
              <a:defRPr sz="1500"/>
            </a:lvl3pPr>
            <a:lvl4pPr marL="1371298" indent="0">
              <a:buNone/>
              <a:defRPr sz="1300"/>
            </a:lvl4pPr>
            <a:lvl5pPr marL="1828399" indent="0">
              <a:buNone/>
              <a:defRPr sz="1300"/>
            </a:lvl5pPr>
            <a:lvl6pPr marL="2285497" indent="0">
              <a:buNone/>
              <a:defRPr sz="1300"/>
            </a:lvl6pPr>
            <a:lvl7pPr marL="2742598" indent="0">
              <a:buNone/>
              <a:defRPr sz="1300"/>
            </a:lvl7pPr>
            <a:lvl8pPr marL="3199696" indent="0">
              <a:buNone/>
              <a:defRPr sz="1300"/>
            </a:lvl8pPr>
            <a:lvl9pPr marL="365679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http://mobilityresearchcenter.org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8549" y="7683502"/>
            <a:ext cx="9798050" cy="21723349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1" y="7683502"/>
            <a:ext cx="9798050" cy="21723349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http://mobilityresearchcenter.org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4" y="1317627"/>
            <a:ext cx="19751675" cy="54863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65" y="7369175"/>
            <a:ext cx="9696450" cy="3070225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098" indent="0">
              <a:buNone/>
              <a:defRPr sz="2100" b="1"/>
            </a:lvl2pPr>
            <a:lvl3pPr marL="914199" indent="0">
              <a:buNone/>
              <a:defRPr sz="1800" b="1"/>
            </a:lvl3pPr>
            <a:lvl4pPr marL="1371298" indent="0">
              <a:buNone/>
              <a:defRPr sz="1500" b="1"/>
            </a:lvl4pPr>
            <a:lvl5pPr marL="1828399" indent="0">
              <a:buNone/>
              <a:defRPr sz="1500" b="1"/>
            </a:lvl5pPr>
            <a:lvl6pPr marL="2285497" indent="0">
              <a:buNone/>
              <a:defRPr sz="1500" b="1"/>
            </a:lvl6pPr>
            <a:lvl7pPr marL="2742598" indent="0">
              <a:buNone/>
              <a:defRPr sz="1500" b="1"/>
            </a:lvl7pPr>
            <a:lvl8pPr marL="3199696" indent="0">
              <a:buNone/>
              <a:defRPr sz="1500" b="1"/>
            </a:lvl8pPr>
            <a:lvl9pPr marL="365679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65" y="10439402"/>
            <a:ext cx="9696450" cy="18965864"/>
          </a:xfrm>
        </p:spPr>
        <p:txBody>
          <a:bodyPr/>
          <a:lstStyle>
            <a:lvl1pPr>
              <a:defRPr sz="23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7428" y="7369175"/>
            <a:ext cx="9701212" cy="3070225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098" indent="0">
              <a:buNone/>
              <a:defRPr sz="2100" b="1"/>
            </a:lvl2pPr>
            <a:lvl3pPr marL="914199" indent="0">
              <a:buNone/>
              <a:defRPr sz="1800" b="1"/>
            </a:lvl3pPr>
            <a:lvl4pPr marL="1371298" indent="0">
              <a:buNone/>
              <a:defRPr sz="1500" b="1"/>
            </a:lvl4pPr>
            <a:lvl5pPr marL="1828399" indent="0">
              <a:buNone/>
              <a:defRPr sz="1500" b="1"/>
            </a:lvl5pPr>
            <a:lvl6pPr marL="2285497" indent="0">
              <a:buNone/>
              <a:defRPr sz="1500" b="1"/>
            </a:lvl6pPr>
            <a:lvl7pPr marL="2742598" indent="0">
              <a:buNone/>
              <a:defRPr sz="1500" b="1"/>
            </a:lvl7pPr>
            <a:lvl8pPr marL="3199696" indent="0">
              <a:buNone/>
              <a:defRPr sz="1500" b="1"/>
            </a:lvl8pPr>
            <a:lvl9pPr marL="365679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7428" y="10439402"/>
            <a:ext cx="9701212" cy="18965864"/>
          </a:xfrm>
        </p:spPr>
        <p:txBody>
          <a:bodyPr/>
          <a:lstStyle>
            <a:lvl1pPr>
              <a:defRPr sz="23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http://mobilityresearchcenter.org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http://mobilityresearchcenter.org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http://mobilityresearchcenter.org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5" y="1311276"/>
            <a:ext cx="7219950" cy="557688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439" y="1311276"/>
            <a:ext cx="12268199" cy="28093988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65" y="6888163"/>
            <a:ext cx="7219950" cy="22517101"/>
          </a:xfrm>
        </p:spPr>
        <p:txBody>
          <a:bodyPr/>
          <a:lstStyle>
            <a:lvl1pPr marL="0" indent="0">
              <a:buNone/>
              <a:defRPr sz="1300"/>
            </a:lvl1pPr>
            <a:lvl2pPr marL="457098" indent="0">
              <a:buNone/>
              <a:defRPr sz="1300"/>
            </a:lvl2pPr>
            <a:lvl3pPr marL="914199" indent="0">
              <a:buNone/>
              <a:defRPr sz="1000"/>
            </a:lvl3pPr>
            <a:lvl4pPr marL="1371298" indent="0">
              <a:buNone/>
              <a:defRPr sz="800"/>
            </a:lvl4pPr>
            <a:lvl5pPr marL="1828399" indent="0">
              <a:buNone/>
              <a:defRPr sz="800"/>
            </a:lvl5pPr>
            <a:lvl6pPr marL="2285497" indent="0">
              <a:buNone/>
              <a:defRPr sz="800"/>
            </a:lvl6pPr>
            <a:lvl7pPr marL="2742598" indent="0">
              <a:buNone/>
              <a:defRPr sz="800"/>
            </a:lvl7pPr>
            <a:lvl8pPr marL="3199696" indent="0">
              <a:buNone/>
              <a:defRPr sz="800"/>
            </a:lvl8pPr>
            <a:lvl9pPr marL="365679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http://mobilityresearchcenter.org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126" y="23042565"/>
            <a:ext cx="13166726" cy="272097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2126" y="2941640"/>
            <a:ext cx="13166726" cy="19750086"/>
          </a:xfrm>
        </p:spPr>
        <p:txBody>
          <a:bodyPr/>
          <a:lstStyle>
            <a:lvl1pPr marL="0" indent="0">
              <a:buNone/>
              <a:defRPr sz="3100"/>
            </a:lvl1pPr>
            <a:lvl2pPr marL="457098" indent="0">
              <a:buNone/>
              <a:defRPr sz="2800"/>
            </a:lvl2pPr>
            <a:lvl3pPr marL="914199" indent="0">
              <a:buNone/>
              <a:defRPr sz="2300"/>
            </a:lvl3pPr>
            <a:lvl4pPr marL="1371298" indent="0">
              <a:buNone/>
              <a:defRPr sz="2100"/>
            </a:lvl4pPr>
            <a:lvl5pPr marL="1828399" indent="0">
              <a:buNone/>
              <a:defRPr sz="2100"/>
            </a:lvl5pPr>
            <a:lvl6pPr marL="2285497" indent="0">
              <a:buNone/>
              <a:defRPr sz="2100"/>
            </a:lvl6pPr>
            <a:lvl7pPr marL="2742598" indent="0">
              <a:buNone/>
              <a:defRPr sz="2100"/>
            </a:lvl7pPr>
            <a:lvl8pPr marL="3199696" indent="0">
              <a:buNone/>
              <a:defRPr sz="2100"/>
            </a:lvl8pPr>
            <a:lvl9pPr marL="3656797" indent="0">
              <a:buNone/>
              <a:defRPr sz="21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26" y="25763537"/>
            <a:ext cx="13166726" cy="3862388"/>
          </a:xfrm>
        </p:spPr>
        <p:txBody>
          <a:bodyPr/>
          <a:lstStyle>
            <a:lvl1pPr marL="0" indent="0">
              <a:buNone/>
              <a:defRPr sz="1300"/>
            </a:lvl1pPr>
            <a:lvl2pPr marL="457098" indent="0">
              <a:buNone/>
              <a:defRPr sz="1300"/>
            </a:lvl2pPr>
            <a:lvl3pPr marL="914199" indent="0">
              <a:buNone/>
              <a:defRPr sz="1000"/>
            </a:lvl3pPr>
            <a:lvl4pPr marL="1371298" indent="0">
              <a:buNone/>
              <a:defRPr sz="800"/>
            </a:lvl4pPr>
            <a:lvl5pPr marL="1828399" indent="0">
              <a:buNone/>
              <a:defRPr sz="800"/>
            </a:lvl5pPr>
            <a:lvl6pPr marL="2285497" indent="0">
              <a:buNone/>
              <a:defRPr sz="800"/>
            </a:lvl6pPr>
            <a:lvl7pPr marL="2742598" indent="0">
              <a:buNone/>
              <a:defRPr sz="800"/>
            </a:lvl7pPr>
            <a:lvl8pPr marL="3199696" indent="0">
              <a:buNone/>
              <a:defRPr sz="800"/>
            </a:lvl8pPr>
            <a:lvl9pPr marL="365679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http://mobilityresearchcenter.org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666666"/>
            </a:gs>
            <a:gs pos="100000">
              <a:srgbClr val="DDDDD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533400"/>
            <a:ext cx="13106399" cy="262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435" tIns="156716" rIns="313435" bIns="1567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POSTER TITLE</a:t>
            </a:r>
            <a:br>
              <a:rPr lang="en-US" dirty="0" smtClean="0"/>
            </a:br>
            <a:r>
              <a:rPr lang="en-US" dirty="0" smtClean="0"/>
              <a:t>Subheading</a:t>
            </a:r>
            <a:br>
              <a:rPr lang="en-US" dirty="0" smtClean="0"/>
            </a:br>
            <a:r>
              <a:rPr lang="en-US" dirty="0" smtClean="0"/>
              <a:t>Your name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98552" y="7683502"/>
            <a:ext cx="19748499" cy="21723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435" tIns="156716" rIns="313435" bIns="156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32080200"/>
            <a:ext cx="883920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435" tIns="156716" rIns="313435" bIns="156716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/>
                <a:cs typeface="Calibri"/>
              </a:defRPr>
            </a:lvl1pPr>
          </a:lstStyle>
          <a:p>
            <a:pPr algn="l">
              <a:defRPr/>
            </a:pPr>
            <a:r>
              <a:rPr lang="en-US" smtClean="0"/>
              <a:t>http://mobilityresearchcenter.org </a:t>
            </a:r>
            <a:endParaRPr lang="en-US" dirty="0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12420600" y="32080200"/>
            <a:ext cx="9220201" cy="6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13435" tIns="156716" rIns="313435" bIns="156716">
            <a:spAutoFit/>
          </a:bodyPr>
          <a:lstStyle>
            <a:lvl1pPr defTabSz="3136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3136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dirty="0" smtClean="0">
                <a:latin typeface="Calibri"/>
                <a:cs typeface="Calibri"/>
              </a:rPr>
              <a:t>This</a:t>
            </a:r>
            <a:r>
              <a:rPr lang="en-US" baseline="0" dirty="0" smtClean="0">
                <a:latin typeface="Calibri"/>
                <a:cs typeface="Calibri"/>
              </a:rPr>
              <a:t> work was partially supported by </a:t>
            </a:r>
            <a:r>
              <a:rPr lang="en-US" baseline="0" dirty="0" err="1" smtClean="0">
                <a:latin typeface="Calibri"/>
                <a:cs typeface="Calibri"/>
              </a:rPr>
              <a:t>Nvidia</a:t>
            </a:r>
            <a:r>
              <a:rPr lang="en-US" baseline="0" dirty="0" smtClean="0">
                <a:latin typeface="Calibri"/>
                <a:cs typeface="Calibri"/>
              </a:rPr>
              <a:t>.</a:t>
            </a:r>
            <a:endParaRPr lang="en-US" dirty="0" smtClean="0">
              <a:latin typeface="Calibri"/>
              <a:cs typeface="Calibri"/>
            </a:endParaRPr>
          </a:p>
        </p:txBody>
      </p:sp>
      <p:pic>
        <p:nvPicPr>
          <p:cNvPr id="4" name="Picture 3" descr="Header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30"/>
            <a:ext cx="21945600" cy="376067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sldNum="0" hdr="0" ftr="0" dt="0"/>
  <p:txStyles>
    <p:titleStyle>
      <a:lvl1pPr algn="l" defTabSz="3136211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/>
          <a:ea typeface="ＭＳ Ｐゴシック" charset="-128"/>
          <a:cs typeface="Calibri"/>
        </a:defRPr>
      </a:lvl1pPr>
      <a:lvl2pPr algn="ctr" defTabSz="3136211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3136211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3136211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3136211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5pPr>
      <a:lvl6pPr marL="457098" algn="ctr" defTabSz="3136211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199" algn="ctr" defTabSz="3136211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298" algn="ctr" defTabSz="3136211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399" algn="ctr" defTabSz="3136211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99961" indent="-399961" algn="l" defTabSz="3136211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41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1314160" indent="-514238" algn="l" defTabSz="3136211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–"/>
        <a:defRPr sz="3600">
          <a:solidFill>
            <a:schemeClr val="tx1"/>
          </a:solidFill>
          <a:latin typeface="+mn-lt"/>
          <a:ea typeface="ＭＳ Ｐゴシック" charset="-128"/>
        </a:defRPr>
      </a:lvl2pPr>
      <a:lvl3pPr marL="1942673" indent="-399961" algn="l" defTabSz="3136211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3100">
          <a:solidFill>
            <a:schemeClr val="tx1"/>
          </a:solidFill>
          <a:latin typeface="+mn-lt"/>
          <a:ea typeface="ＭＳ Ｐゴシック" charset="-128"/>
        </a:defRPr>
      </a:lvl3pPr>
      <a:lvl4pPr marL="2742598" indent="-514238" algn="l" defTabSz="3136211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–"/>
        <a:defRPr sz="3100">
          <a:solidFill>
            <a:schemeClr val="tx1"/>
          </a:solidFill>
          <a:latin typeface="+mn-lt"/>
          <a:ea typeface="ＭＳ Ｐゴシック" charset="-128"/>
        </a:defRPr>
      </a:lvl4pPr>
      <a:lvl5pPr marL="3485385" indent="-514238" algn="l" defTabSz="3136211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»"/>
        <a:defRPr sz="3100">
          <a:solidFill>
            <a:schemeClr val="tx1"/>
          </a:solidFill>
          <a:latin typeface="+mn-lt"/>
          <a:ea typeface="ＭＳ Ｐゴシック" charset="-128"/>
        </a:defRPr>
      </a:lvl5pPr>
      <a:lvl6pPr marL="3942484" indent="-514238" algn="l" defTabSz="3136211" rtl="0" fontAlgn="base"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»"/>
        <a:defRPr sz="3100">
          <a:solidFill>
            <a:schemeClr val="tx1"/>
          </a:solidFill>
          <a:latin typeface="+mn-lt"/>
          <a:ea typeface="ＭＳ Ｐゴシック" charset="-128"/>
        </a:defRPr>
      </a:lvl6pPr>
      <a:lvl7pPr marL="4399585" indent="-514238" algn="l" defTabSz="3136211" rtl="0" fontAlgn="base"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»"/>
        <a:defRPr sz="3100">
          <a:solidFill>
            <a:schemeClr val="tx1"/>
          </a:solidFill>
          <a:latin typeface="+mn-lt"/>
          <a:ea typeface="ＭＳ Ｐゴシック" charset="-128"/>
        </a:defRPr>
      </a:lvl7pPr>
      <a:lvl8pPr marL="4856683" indent="-514238" algn="l" defTabSz="3136211" rtl="0" fontAlgn="base"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»"/>
        <a:defRPr sz="3100">
          <a:solidFill>
            <a:schemeClr val="tx1"/>
          </a:solidFill>
          <a:latin typeface="+mn-lt"/>
          <a:ea typeface="ＭＳ Ｐゴシック" charset="-128"/>
        </a:defRPr>
      </a:lvl8pPr>
      <a:lvl9pPr marL="5313784" indent="-514238" algn="l" defTabSz="3136211" rtl="0" fontAlgn="base"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»"/>
        <a:defRPr sz="3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0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8" algn="l" defTabSz="4570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4570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8" algn="l" defTabSz="4570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9" algn="l" defTabSz="4570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7" algn="l" defTabSz="4570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8" algn="l" defTabSz="4570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4570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7" algn="l" defTabSz="4570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gif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21031200" cy="1860550"/>
          </a:xfrm>
        </p:spPr>
        <p:txBody>
          <a:bodyPr/>
          <a:lstStyle/>
          <a:p>
            <a:pPr algn="ctr" eaLnBrk="1" hangingPunct="1"/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12000" dirty="0" err="1" smtClean="0">
                <a:latin typeface="Distant Galaxy"/>
              </a:rPr>
              <a:t>FindThePath</a:t>
            </a:r>
            <a:r>
              <a:rPr lang="en-US" sz="6600" dirty="0" smtClean="0"/>
              <a:t>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600" dirty="0" err="1" smtClean="0">
                <a:latin typeface="Distant Galaxy"/>
              </a:rPr>
              <a:t>Chanjuan</a:t>
            </a:r>
            <a:r>
              <a:rPr lang="en-US" sz="3600" dirty="0" smtClean="0">
                <a:latin typeface="Distant Galaxy"/>
              </a:rPr>
              <a:t> </a:t>
            </a:r>
            <a:r>
              <a:rPr lang="en-US" sz="3600" dirty="0" err="1" smtClean="0">
                <a:latin typeface="Distant Galaxy"/>
              </a:rPr>
              <a:t>Zheng</a:t>
            </a:r>
            <a:endParaRPr lang="en-US" sz="3600" dirty="0">
              <a:latin typeface="Distant Galaxy"/>
            </a:endParaRPr>
          </a:p>
        </p:txBody>
      </p:sp>
      <p:sp>
        <p:nvSpPr>
          <p:cNvPr id="3084" name="Rectangle 111"/>
          <p:cNvSpPr>
            <a:spLocks noChangeArrowheads="1"/>
          </p:cNvSpPr>
          <p:nvPr/>
        </p:nvSpPr>
        <p:spPr bwMode="auto">
          <a:xfrm>
            <a:off x="8534400" y="32004000"/>
            <a:ext cx="4800599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13435" tIns="156716" rIns="313435" bIns="156716"/>
          <a:lstStyle/>
          <a:p>
            <a:pPr defTabSz="3136211"/>
            <a:endParaRPr lang="en-US" sz="2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4917421" y="17399002"/>
            <a:ext cx="184624" cy="446258"/>
          </a:xfrm>
          <a:prstGeom prst="rect">
            <a:avLst/>
          </a:prstGeom>
          <a:noFill/>
        </p:spPr>
        <p:txBody>
          <a:bodyPr wrap="none" lIns="91419" tIns="45711" rIns="91419" bIns="45711" rtlCol="0">
            <a:spAutoFit/>
          </a:bodyPr>
          <a:lstStyle/>
          <a:p>
            <a:endParaRPr lang="en-US" dirty="0"/>
          </a:p>
        </p:txBody>
      </p:sp>
      <p:sp>
        <p:nvSpPr>
          <p:cNvPr id="3075" name="Rectangle 24"/>
          <p:cNvSpPr>
            <a:spLocks noChangeArrowheads="1"/>
          </p:cNvSpPr>
          <p:nvPr/>
        </p:nvSpPr>
        <p:spPr bwMode="auto">
          <a:xfrm>
            <a:off x="493776" y="4412293"/>
            <a:ext cx="20958048" cy="816070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13435" tIns="156716" rIns="313435" bIns="156716"/>
          <a:lstStyle/>
          <a:p>
            <a:pPr marL="399961" indent="-399961" defTabSz="3136211">
              <a:spcBef>
                <a:spcPct val="20000"/>
              </a:spcBef>
              <a:buClr>
                <a:srgbClr val="CC0000"/>
              </a:buClr>
            </a:pPr>
            <a:endParaRPr lang="en-US" sz="3100" b="1" dirty="0">
              <a:latin typeface="Calibri"/>
              <a:cs typeface="Calibri"/>
            </a:endParaRPr>
          </a:p>
        </p:txBody>
      </p:sp>
      <p:sp>
        <p:nvSpPr>
          <p:cNvPr id="3082" name="Rectangle 89"/>
          <p:cNvSpPr>
            <a:spLocks noChangeArrowheads="1"/>
          </p:cNvSpPr>
          <p:nvPr/>
        </p:nvSpPr>
        <p:spPr bwMode="auto">
          <a:xfrm>
            <a:off x="13635037" y="7731691"/>
            <a:ext cx="6477000" cy="4315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13435" tIns="156716" rIns="313435" bIns="156716"/>
          <a:lstStyle/>
          <a:p>
            <a:pPr marL="399961" indent="-399961" algn="l" defTabSz="3136211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</a:pPr>
            <a:endParaRPr lang="en-US" sz="3100" b="1"/>
          </a:p>
        </p:txBody>
      </p:sp>
      <p:sp>
        <p:nvSpPr>
          <p:cNvPr id="182" name="Rectangle 82"/>
          <p:cNvSpPr>
            <a:spLocks noChangeArrowheads="1"/>
          </p:cNvSpPr>
          <p:nvPr/>
        </p:nvSpPr>
        <p:spPr bwMode="auto">
          <a:xfrm>
            <a:off x="890753" y="4648200"/>
            <a:ext cx="20316494" cy="762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19" tIns="45711" rIns="91419" bIns="45711" anchor="ctr"/>
          <a:lstStyle/>
          <a:p>
            <a:endParaRPr lang="en-US" sz="800" dirty="0"/>
          </a:p>
        </p:txBody>
      </p:sp>
      <p:sp>
        <p:nvSpPr>
          <p:cNvPr id="15" name="Rectangle 24"/>
          <p:cNvSpPr>
            <a:spLocks noChangeArrowheads="1"/>
          </p:cNvSpPr>
          <p:nvPr/>
        </p:nvSpPr>
        <p:spPr bwMode="auto">
          <a:xfrm>
            <a:off x="493776" y="13335000"/>
            <a:ext cx="20958048" cy="88727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13435" tIns="156716" rIns="313435" bIns="156716"/>
          <a:lstStyle/>
          <a:p>
            <a:pPr marL="399961" indent="-399961" defTabSz="3136211">
              <a:spcBef>
                <a:spcPct val="20000"/>
              </a:spcBef>
              <a:buClr>
                <a:srgbClr val="CC0000"/>
              </a:buClr>
            </a:pPr>
            <a:endParaRPr lang="en-US" sz="3100" b="1" dirty="0">
              <a:latin typeface="Calibri"/>
              <a:cs typeface="Calibri"/>
            </a:endParaRPr>
          </a:p>
        </p:txBody>
      </p:sp>
      <p:sp>
        <p:nvSpPr>
          <p:cNvPr id="17" name="Rectangle 82"/>
          <p:cNvSpPr>
            <a:spLocks noChangeArrowheads="1"/>
          </p:cNvSpPr>
          <p:nvPr/>
        </p:nvSpPr>
        <p:spPr bwMode="auto">
          <a:xfrm>
            <a:off x="724315" y="13635243"/>
            <a:ext cx="20344570" cy="82616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19" tIns="45711" rIns="91419" bIns="45711" anchor="ctr"/>
          <a:lstStyle/>
          <a:p>
            <a:endParaRPr lang="en-US" sz="800" dirty="0"/>
          </a:p>
        </p:txBody>
      </p:sp>
      <p:sp>
        <p:nvSpPr>
          <p:cNvPr id="16" name="AutoShape 57"/>
          <p:cNvSpPr>
            <a:spLocks noChangeArrowheads="1"/>
          </p:cNvSpPr>
          <p:nvPr/>
        </p:nvSpPr>
        <p:spPr bwMode="auto">
          <a:xfrm>
            <a:off x="228600" y="12877800"/>
            <a:ext cx="18288000" cy="914400"/>
          </a:xfrm>
          <a:prstGeom prst="roundRect">
            <a:avLst>
              <a:gd name="adj" fmla="val 194"/>
            </a:avLst>
          </a:prstGeom>
          <a:solidFill>
            <a:srgbClr val="800000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lIns="457098" tIns="45711" rIns="91419" bIns="173736" anchor="ctr"/>
          <a:lstStyle/>
          <a:p>
            <a:pPr algn="l"/>
            <a:r>
              <a:rPr lang="en-US" sz="5400" b="1" dirty="0" smtClean="0">
                <a:solidFill>
                  <a:schemeClr val="bg1"/>
                </a:solidFill>
                <a:latin typeface="Distant Galaxy"/>
              </a:rPr>
              <a:t>Challenges</a:t>
            </a:r>
            <a:endParaRPr lang="en-US" sz="5400" b="1" dirty="0">
              <a:solidFill>
                <a:schemeClr val="bg1"/>
              </a:solidFill>
              <a:latin typeface="Distant Galaxy"/>
            </a:endParaRPr>
          </a:p>
        </p:txBody>
      </p:sp>
      <p:sp>
        <p:nvSpPr>
          <p:cNvPr id="64" name="AutoShape 57"/>
          <p:cNvSpPr>
            <a:spLocks noChangeArrowheads="1"/>
          </p:cNvSpPr>
          <p:nvPr/>
        </p:nvSpPr>
        <p:spPr bwMode="auto">
          <a:xfrm>
            <a:off x="228600" y="3962400"/>
            <a:ext cx="15087600" cy="914400"/>
          </a:xfrm>
          <a:prstGeom prst="roundRect">
            <a:avLst>
              <a:gd name="adj" fmla="val 194"/>
            </a:avLst>
          </a:prstGeom>
          <a:solidFill>
            <a:srgbClr val="800000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lIns="457098" tIns="45711" rIns="91419" bIns="173736" anchor="ctr"/>
          <a:lstStyle/>
          <a:p>
            <a:pPr algn="l"/>
            <a:r>
              <a:rPr lang="en-US" sz="5400" b="1" dirty="0" smtClean="0">
                <a:solidFill>
                  <a:schemeClr val="bg1"/>
                </a:solidFill>
                <a:latin typeface="Distant Galaxy"/>
              </a:rPr>
              <a:t>The Game</a:t>
            </a:r>
            <a:endParaRPr lang="en-US" sz="5400" b="1" dirty="0">
              <a:solidFill>
                <a:schemeClr val="bg1"/>
              </a:solidFill>
              <a:latin typeface="Distant Galaxy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14400" y="5181600"/>
            <a:ext cx="10134600" cy="584775"/>
          </a:xfrm>
          <a:prstGeom prst="rect">
            <a:avLst/>
          </a:prstGeom>
          <a:solidFill>
            <a:srgbClr val="FFCC66"/>
          </a:solidFill>
        </p:spPr>
        <p:txBody>
          <a:bodyPr wrap="square" lIns="457200" rIns="457200">
            <a:spAutoFit/>
          </a:bodyPr>
          <a:lstStyle/>
          <a:p>
            <a:pPr algn="l"/>
            <a:r>
              <a:rPr lang="en-US" sz="3200" b="1" dirty="0" smtClean="0">
                <a:latin typeface="Distant Galaxy"/>
              </a:rPr>
              <a:t>Maze Game with </a:t>
            </a:r>
            <a:r>
              <a:rPr lang="en-US" sz="3200" b="1" dirty="0" err="1" smtClean="0">
                <a:latin typeface="Distant Galaxy"/>
              </a:rPr>
              <a:t>Dokodemo</a:t>
            </a:r>
            <a:r>
              <a:rPr lang="en-US" sz="3200" b="1" dirty="0" smtClean="0">
                <a:latin typeface="Distant Galaxy"/>
              </a:rPr>
              <a:t> Door</a:t>
            </a:r>
            <a:endParaRPr lang="en-US" sz="3200" b="1" dirty="0">
              <a:latin typeface="Distant Galaxy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371600" y="6248400"/>
            <a:ext cx="10045954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Clr>
                <a:srgbClr val="800000"/>
              </a:buClr>
              <a:buSzPct val="130000"/>
            </a:pPr>
            <a:r>
              <a:rPr lang="en-US" sz="2800" b="1" dirty="0" smtClean="0">
                <a:latin typeface="Calibri" charset="0"/>
              </a:rPr>
              <a:t>Control a battle-group of starships</a:t>
            </a:r>
          </a:p>
          <a:p>
            <a:pPr marL="914298" lvl="1" indent="-457200" algn="l">
              <a:buClr>
                <a:srgbClr val="800000"/>
              </a:buClr>
              <a:buSzPct val="130000"/>
              <a:buFont typeface="Arial"/>
              <a:buChar char="•"/>
            </a:pPr>
            <a:r>
              <a:rPr lang="en-US" altLang="zh-CN" sz="2800" dirty="0">
                <a:latin typeface="Calibri" charset="0"/>
              </a:rPr>
              <a:t>Move up/down/left/right by swiping the </a:t>
            </a:r>
            <a:r>
              <a:rPr lang="en-US" altLang="zh-CN" sz="2800" dirty="0" smtClean="0">
                <a:latin typeface="Calibri" charset="0"/>
              </a:rPr>
              <a:t>screen</a:t>
            </a:r>
            <a:endParaRPr lang="en-US" sz="2800" dirty="0" smtClean="0">
              <a:latin typeface="Calibri" charset="0"/>
            </a:endParaRPr>
          </a:p>
          <a:p>
            <a:pPr marL="914298" lvl="1" indent="-457200" algn="l">
              <a:buClr>
                <a:srgbClr val="800000"/>
              </a:buClr>
              <a:buSzPct val="130000"/>
              <a:buFont typeface="Arial"/>
              <a:buChar char="•"/>
            </a:pPr>
            <a:r>
              <a:rPr lang="en-US" sz="2800" dirty="0" smtClean="0">
                <a:latin typeface="Calibri" charset="0"/>
              </a:rPr>
              <a:t>Keep your player alive</a:t>
            </a:r>
            <a:endParaRPr lang="en-US" sz="2800" dirty="0">
              <a:latin typeface="Calibri" charset="0"/>
            </a:endParaRPr>
          </a:p>
          <a:p>
            <a:pPr marL="914298" lvl="1" indent="-457200" algn="l">
              <a:buClr>
                <a:srgbClr val="800000"/>
              </a:buClr>
              <a:buSzPct val="130000"/>
              <a:buFont typeface="Arial"/>
              <a:buChar char="•"/>
            </a:pPr>
            <a:r>
              <a:rPr lang="en-US" sz="2800" dirty="0" smtClean="0">
                <a:latin typeface="Calibri" charset="0"/>
              </a:rPr>
              <a:t>Take advantage of </a:t>
            </a:r>
            <a:r>
              <a:rPr lang="en-US" sz="2800" dirty="0" err="1" smtClean="0">
                <a:latin typeface="Calibri" charset="0"/>
              </a:rPr>
              <a:t>dokodemo</a:t>
            </a:r>
            <a:r>
              <a:rPr lang="en-US" sz="2800" dirty="0" smtClean="0">
                <a:latin typeface="Calibri" charset="0"/>
              </a:rPr>
              <a:t> doors to move player faster</a:t>
            </a:r>
            <a:endParaRPr lang="en-US" sz="2800" dirty="0">
              <a:latin typeface="Calibri" charset="0"/>
            </a:endParaRPr>
          </a:p>
          <a:p>
            <a:pPr marL="457200" indent="-457200" algn="l">
              <a:buClr>
                <a:srgbClr val="800000"/>
              </a:buClr>
              <a:buFont typeface="Arial" pitchFamily="34" charset="0"/>
              <a:buChar char="•"/>
            </a:pPr>
            <a:endParaRPr lang="en-US" sz="2800" dirty="0">
              <a:latin typeface="Calibri" charset="0"/>
            </a:endParaRPr>
          </a:p>
          <a:p>
            <a:pPr algn="l">
              <a:buClr>
                <a:srgbClr val="800000"/>
              </a:buClr>
              <a:buSzPct val="130000"/>
            </a:pPr>
            <a:r>
              <a:rPr lang="en-US" sz="2800" b="1" dirty="0" smtClean="0">
                <a:latin typeface="Calibri" charset="0"/>
              </a:rPr>
              <a:t>Designed for the iPhone 6</a:t>
            </a:r>
          </a:p>
          <a:p>
            <a:pPr marL="914298" lvl="1" indent="-457200" algn="l">
              <a:buClr>
                <a:srgbClr val="800000"/>
              </a:buClr>
              <a:buSzPct val="130000"/>
              <a:buFont typeface="Arial" pitchFamily="34" charset="0"/>
              <a:buChar char="•"/>
            </a:pPr>
            <a:r>
              <a:rPr lang="en-US" sz="2800" dirty="0" smtClean="0">
                <a:latin typeface="Calibri" charset="0"/>
              </a:rPr>
              <a:t>Written in Objective-C</a:t>
            </a:r>
          </a:p>
          <a:p>
            <a:pPr marL="914298" lvl="1" indent="-457200" algn="l">
              <a:buClr>
                <a:srgbClr val="800000"/>
              </a:buClr>
              <a:buSzPct val="130000"/>
              <a:buFont typeface="Arial" pitchFamily="34" charset="0"/>
              <a:buChar char="•"/>
            </a:pPr>
            <a:r>
              <a:rPr lang="en-US" sz="2800" dirty="0" smtClean="0">
                <a:latin typeface="Calibri" charset="0"/>
              </a:rPr>
              <a:t>Built on Cocos2D Game Engine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5773400" y="32232600"/>
            <a:ext cx="5628501" cy="457200"/>
          </a:xfrm>
          <a:prstGeom prst="rect">
            <a:avLst/>
          </a:prstGeom>
          <a:solidFill>
            <a:srgbClr val="E6E6FF"/>
          </a:solidFill>
          <a:ln w="9525" cap="flat" cmpd="sng" algn="ctr">
            <a:solidFill>
              <a:srgbClr val="E6E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136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448800" y="14630400"/>
            <a:ext cx="11353800" cy="5632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algn="l">
              <a:buClr>
                <a:srgbClr val="800000"/>
              </a:buClr>
            </a:pPr>
            <a:r>
              <a:rPr lang="en-US" sz="2400" b="1" dirty="0">
                <a:latin typeface="Calibri" charset="0"/>
              </a:rPr>
              <a:t>R</a:t>
            </a:r>
            <a:r>
              <a:rPr lang="en-US" sz="2400" b="1" dirty="0" smtClean="0">
                <a:latin typeface="Calibri" charset="0"/>
              </a:rPr>
              <a:t>andomly Generated Maze </a:t>
            </a:r>
          </a:p>
          <a:p>
            <a:pPr marL="457200" indent="-342900" algn="l">
              <a:buClr>
                <a:srgbClr val="800000"/>
              </a:buClr>
              <a:buSzPct val="130000"/>
              <a:buFont typeface="Arial" charset="0"/>
              <a:buChar char="•"/>
            </a:pPr>
            <a:r>
              <a:rPr lang="en-US" altLang="zh-CN" sz="2400" dirty="0" smtClean="0">
                <a:latin typeface="Calibri" charset="0"/>
              </a:rPr>
              <a:t>Designed an algorithm for a maze generator</a:t>
            </a:r>
            <a:endParaRPr lang="en-US" sz="2400" dirty="0" smtClean="0">
              <a:latin typeface="Calibri" charset="0"/>
            </a:endParaRPr>
          </a:p>
          <a:p>
            <a:pPr marL="457200" indent="-342900" algn="l">
              <a:buClr>
                <a:srgbClr val="800000"/>
              </a:buClr>
              <a:buSzPct val="130000"/>
              <a:buFont typeface="Arial" charset="0"/>
              <a:buChar char="•"/>
            </a:pPr>
            <a:r>
              <a:rPr lang="en-US" sz="2400" dirty="0" smtClean="0">
                <a:latin typeface="Calibri" charset="0"/>
              </a:rPr>
              <a:t>The </a:t>
            </a:r>
            <a:r>
              <a:rPr lang="en-US" sz="2400" dirty="0" err="1" smtClean="0">
                <a:latin typeface="Calibri" charset="0"/>
              </a:rPr>
              <a:t>costomized</a:t>
            </a:r>
            <a:r>
              <a:rPr lang="en-US" sz="2400" dirty="0" smtClean="0">
                <a:latin typeface="Calibri" charset="0"/>
              </a:rPr>
              <a:t> number of columns and rows and the start </a:t>
            </a:r>
            <a:r>
              <a:rPr lang="en-US" sz="2400" dirty="0" smtClean="0">
                <a:latin typeface="Calibri" charset="0"/>
              </a:rPr>
              <a:t>point</a:t>
            </a:r>
            <a:r>
              <a:rPr lang="zh-CN" altLang="en-US" sz="2400" dirty="0" smtClean="0">
                <a:latin typeface="Calibri" charset="0"/>
              </a:rPr>
              <a:t>，</a:t>
            </a:r>
            <a:r>
              <a:rPr lang="en-US" altLang="zh-CN" sz="2400" dirty="0" smtClean="0">
                <a:latin typeface="Calibri" charset="0"/>
              </a:rPr>
              <a:t> the maze will become </a:t>
            </a:r>
            <a:r>
              <a:rPr lang="en-US" altLang="zh-CN" sz="2400" dirty="0" smtClean="0">
                <a:latin typeface="Calibri" charset="0"/>
              </a:rPr>
              <a:t>more </a:t>
            </a:r>
            <a:r>
              <a:rPr lang="en-US" altLang="zh-CN" sz="2400" dirty="0" smtClean="0">
                <a:latin typeface="Calibri" charset="0"/>
              </a:rPr>
              <a:t>complicate in higher levels</a:t>
            </a:r>
            <a:endParaRPr lang="en-US" sz="2400" dirty="0">
              <a:latin typeface="Calibri" charset="0"/>
            </a:endParaRPr>
          </a:p>
          <a:p>
            <a:pPr marL="457200" indent="-342900" algn="l">
              <a:buClr>
                <a:srgbClr val="800000"/>
              </a:buClr>
              <a:buSzPct val="130000"/>
              <a:buFont typeface="Arial" charset="0"/>
              <a:buChar char="•"/>
            </a:pPr>
            <a:r>
              <a:rPr lang="en-US" sz="2400" dirty="0" smtClean="0">
                <a:latin typeface="Calibri" charset="0"/>
              </a:rPr>
              <a:t>Multiple ways to arrive the destination</a:t>
            </a:r>
          </a:p>
          <a:p>
            <a:pPr marL="457200" indent="-342900" algn="l">
              <a:buClr>
                <a:srgbClr val="800000"/>
              </a:buClr>
              <a:buFont typeface="Arial" charset="0"/>
              <a:buChar char="•"/>
            </a:pPr>
            <a:endParaRPr lang="en-US" sz="2400" dirty="0" smtClean="0">
              <a:latin typeface="Calibri" charset="0"/>
            </a:endParaRPr>
          </a:p>
          <a:p>
            <a:pPr marL="114300" algn="l">
              <a:buClr>
                <a:srgbClr val="800000"/>
              </a:buClr>
            </a:pPr>
            <a:r>
              <a:rPr lang="en-US" altLang="zh-CN" sz="2400" b="1" dirty="0" err="1" smtClean="0">
                <a:latin typeface="Calibri" charset="0"/>
              </a:rPr>
              <a:t>Dokodemo</a:t>
            </a:r>
            <a:r>
              <a:rPr lang="en-US" altLang="zh-CN" sz="2400" b="1" dirty="0" smtClean="0">
                <a:latin typeface="Calibri" charset="0"/>
              </a:rPr>
              <a:t> Door</a:t>
            </a:r>
            <a:endParaRPr lang="en-US" sz="2400" b="1" dirty="0" smtClean="0">
              <a:latin typeface="Calibri" charset="0"/>
            </a:endParaRPr>
          </a:p>
          <a:p>
            <a:pPr marL="571500" indent="-457200" algn="l">
              <a:buClr>
                <a:srgbClr val="800000"/>
              </a:buClr>
              <a:buSzPct val="130000"/>
              <a:buFont typeface="Arial"/>
              <a:buChar char="•"/>
            </a:pPr>
            <a:r>
              <a:rPr lang="en-US" sz="2400" dirty="0" smtClean="0">
                <a:latin typeface="Calibri" charset="0"/>
              </a:rPr>
              <a:t>Player node moves in the maze to get the destination --- the yellow house</a:t>
            </a:r>
            <a:endParaRPr lang="en-US" sz="2400" dirty="0" smtClean="0">
              <a:latin typeface="Calibri" charset="0"/>
            </a:endParaRPr>
          </a:p>
          <a:p>
            <a:pPr marL="571500" indent="-457200" algn="l">
              <a:buClr>
                <a:srgbClr val="800000"/>
              </a:buClr>
              <a:buSzPct val="130000"/>
              <a:buFont typeface="Arial"/>
              <a:buChar char="•"/>
            </a:pPr>
            <a:r>
              <a:rPr lang="en-US" sz="2400" dirty="0" smtClean="0">
                <a:latin typeface="Calibri" charset="0"/>
              </a:rPr>
              <a:t>The </a:t>
            </a:r>
            <a:r>
              <a:rPr lang="en-US" sz="2400" dirty="0" err="1" smtClean="0">
                <a:latin typeface="Calibri" charset="0"/>
              </a:rPr>
              <a:t>dokodemo</a:t>
            </a:r>
            <a:r>
              <a:rPr lang="en-US" sz="2400" dirty="0" smtClean="0">
                <a:latin typeface="Calibri" charset="0"/>
              </a:rPr>
              <a:t> door helps player moving faster by transferring it from one door to another one</a:t>
            </a:r>
            <a:endParaRPr lang="en-US" sz="2400" dirty="0">
              <a:latin typeface="Calibri" charset="0"/>
            </a:endParaRPr>
          </a:p>
          <a:p>
            <a:pPr marL="571500" indent="-457200" algn="l">
              <a:buClr>
                <a:srgbClr val="800000"/>
              </a:buClr>
              <a:buSzPct val="130000"/>
              <a:buFont typeface="Arial"/>
              <a:buChar char="•"/>
            </a:pPr>
            <a:r>
              <a:rPr lang="en-US" sz="2400" dirty="0" smtClean="0">
                <a:latin typeface="Calibri" charset="0"/>
              </a:rPr>
              <a:t>The </a:t>
            </a:r>
            <a:r>
              <a:rPr lang="en-US" sz="2400" dirty="0" err="1" smtClean="0">
                <a:latin typeface="Calibri" charset="0"/>
              </a:rPr>
              <a:t>dokodemo</a:t>
            </a:r>
            <a:r>
              <a:rPr lang="en-US" sz="2400" dirty="0" smtClean="0">
                <a:latin typeface="Calibri" charset="0"/>
              </a:rPr>
              <a:t> door can be placed in both the wall and the path</a:t>
            </a:r>
          </a:p>
          <a:p>
            <a:pPr marL="114300" algn="l">
              <a:buClr>
                <a:srgbClr val="800000"/>
              </a:buClr>
              <a:buSzPct val="130000"/>
            </a:pPr>
            <a:endParaRPr lang="en-US" sz="2400" dirty="0">
              <a:latin typeface="Calibri" charset="0"/>
            </a:endParaRPr>
          </a:p>
          <a:p>
            <a:pPr marL="114300" algn="l">
              <a:buClr>
                <a:srgbClr val="800000"/>
              </a:buClr>
            </a:pPr>
            <a:r>
              <a:rPr lang="en-US" sz="2400" b="1" dirty="0" smtClean="0">
                <a:latin typeface="Calibri" charset="0"/>
              </a:rPr>
              <a:t>Monsters</a:t>
            </a:r>
            <a:endParaRPr lang="en-US" sz="2400" dirty="0">
              <a:latin typeface="Calibri" charset="0"/>
            </a:endParaRPr>
          </a:p>
          <a:p>
            <a:pPr marL="457200" indent="-342900" algn="l">
              <a:buClr>
                <a:srgbClr val="800000"/>
              </a:buClr>
              <a:buSzPct val="130000"/>
              <a:buFont typeface="Arial" charset="0"/>
              <a:buChar char="•"/>
            </a:pPr>
            <a:r>
              <a:rPr lang="en-US" sz="2400" dirty="0" smtClean="0">
                <a:latin typeface="Calibri" charset="0"/>
              </a:rPr>
              <a:t>Player loses the current game if it gets touched by the monsters</a:t>
            </a:r>
            <a:endParaRPr lang="en-US" sz="2400" dirty="0" smtClean="0">
              <a:latin typeface="Calibri" charset="0"/>
            </a:endParaRPr>
          </a:p>
          <a:p>
            <a:pPr marL="457200" indent="-342900" algn="l">
              <a:buClr>
                <a:srgbClr val="800000"/>
              </a:buClr>
              <a:buSzPct val="130000"/>
              <a:buFont typeface="Arial" charset="0"/>
              <a:buChar char="•"/>
            </a:pPr>
            <a:r>
              <a:rPr lang="en-US" sz="2400" dirty="0" smtClean="0">
                <a:latin typeface="Calibri" charset="0"/>
              </a:rPr>
              <a:t>The amount of monsters will grow when the level gets higher</a:t>
            </a:r>
            <a:endParaRPr lang="en-US" sz="2400" dirty="0" smtClean="0">
              <a:latin typeface="Calibri" charset="0"/>
            </a:endParaRPr>
          </a:p>
        </p:txBody>
      </p:sp>
      <p:sp>
        <p:nvSpPr>
          <p:cNvPr id="68" name="Rectangle 24"/>
          <p:cNvSpPr>
            <a:spLocks noChangeArrowheads="1"/>
          </p:cNvSpPr>
          <p:nvPr/>
        </p:nvSpPr>
        <p:spPr bwMode="auto">
          <a:xfrm>
            <a:off x="493776" y="23088600"/>
            <a:ext cx="20958048" cy="9601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13435" tIns="156716" rIns="313435" bIns="156716"/>
          <a:lstStyle/>
          <a:p>
            <a:pPr marL="399961" indent="-399961" defTabSz="3136211">
              <a:spcBef>
                <a:spcPct val="20000"/>
              </a:spcBef>
              <a:buClr>
                <a:srgbClr val="CC0000"/>
              </a:buClr>
            </a:pPr>
            <a:endParaRPr lang="en-US" sz="3100" b="1" dirty="0">
              <a:latin typeface="Calibri"/>
              <a:cs typeface="Calibri"/>
            </a:endParaRPr>
          </a:p>
        </p:txBody>
      </p:sp>
      <p:sp>
        <p:nvSpPr>
          <p:cNvPr id="172" name="Rectangle 82"/>
          <p:cNvSpPr>
            <a:spLocks noChangeArrowheads="1"/>
          </p:cNvSpPr>
          <p:nvPr/>
        </p:nvSpPr>
        <p:spPr bwMode="auto">
          <a:xfrm>
            <a:off x="785648" y="23341965"/>
            <a:ext cx="20421600" cy="91192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19" tIns="45711" rIns="91419" bIns="45711" anchor="ctr"/>
          <a:lstStyle/>
          <a:p>
            <a:endParaRPr lang="en-US" sz="800" dirty="0"/>
          </a:p>
        </p:txBody>
      </p:sp>
      <p:sp>
        <p:nvSpPr>
          <p:cNvPr id="70" name="AutoShape 57"/>
          <p:cNvSpPr>
            <a:spLocks noChangeArrowheads="1"/>
          </p:cNvSpPr>
          <p:nvPr/>
        </p:nvSpPr>
        <p:spPr bwMode="auto">
          <a:xfrm>
            <a:off x="228600" y="22555200"/>
            <a:ext cx="18440400" cy="914400"/>
          </a:xfrm>
          <a:prstGeom prst="roundRect">
            <a:avLst>
              <a:gd name="adj" fmla="val 194"/>
            </a:avLst>
          </a:prstGeom>
          <a:solidFill>
            <a:srgbClr val="800000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lIns="457098" tIns="45711" rIns="91419" bIns="173736" anchor="ctr"/>
          <a:lstStyle/>
          <a:p>
            <a:pPr algn="l"/>
            <a:r>
              <a:rPr lang="en-US" sz="5400" b="1" dirty="0" smtClean="0">
                <a:solidFill>
                  <a:schemeClr val="bg1"/>
                </a:solidFill>
                <a:latin typeface="Distant Galaxy"/>
              </a:rPr>
              <a:t>Notable Features</a:t>
            </a:r>
            <a:endParaRPr lang="en-US" sz="5400" b="1" dirty="0">
              <a:solidFill>
                <a:schemeClr val="bg1"/>
              </a:solidFill>
              <a:latin typeface="Distant Galaxy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0" y="4800600"/>
            <a:ext cx="4648200" cy="729139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4033780"/>
            <a:ext cx="5113852" cy="775942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4568" y="23735408"/>
            <a:ext cx="5010232" cy="85733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 descr="Implementation-dun-systeme-de-delegation-multiple-en-Objective-C-300x300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9906000"/>
            <a:ext cx="1981200" cy="1981200"/>
          </a:xfrm>
          <a:prstGeom prst="rect">
            <a:avLst/>
          </a:prstGeom>
        </p:spPr>
      </p:pic>
      <p:pic>
        <p:nvPicPr>
          <p:cNvPr id="13" name="Picture 12" descr="coco2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9525000"/>
            <a:ext cx="1381760" cy="259080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1219200" y="23850600"/>
            <a:ext cx="10591800" cy="6370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algn="l">
              <a:buClr>
                <a:srgbClr val="800000"/>
              </a:buClr>
              <a:buSzPct val="130000"/>
            </a:pPr>
            <a:r>
              <a:rPr lang="en-US" sz="2400" b="1" dirty="0" smtClean="0">
                <a:latin typeface="Calibri" charset="0"/>
              </a:rPr>
              <a:t>Swipe control node</a:t>
            </a:r>
            <a:endParaRPr lang="en-US" sz="2400" b="1" dirty="0" smtClean="0">
              <a:latin typeface="Calibri" charset="0"/>
            </a:endParaRPr>
          </a:p>
          <a:p>
            <a:pPr marL="914298" lvl="1" indent="-342900" algn="l">
              <a:buClr>
                <a:srgbClr val="800000"/>
              </a:buClr>
              <a:buSzPct val="130000"/>
              <a:buFont typeface="Arial" charset="0"/>
              <a:buChar char="•"/>
            </a:pPr>
            <a:r>
              <a:rPr lang="en-US" sz="2400" dirty="0" smtClean="0">
                <a:latin typeface="Calibri" charset="0"/>
              </a:rPr>
              <a:t>The player node is moved by swiping up/down/left/right in the game scene</a:t>
            </a:r>
            <a:endParaRPr lang="en-US" sz="2400" dirty="0" smtClean="0">
              <a:latin typeface="Calibri" charset="0"/>
            </a:endParaRPr>
          </a:p>
          <a:p>
            <a:pPr marL="914298" lvl="1" indent="-342900" algn="l">
              <a:buClr>
                <a:srgbClr val="800000"/>
              </a:buClr>
              <a:buSzPct val="130000"/>
              <a:buFont typeface="Arial" charset="0"/>
              <a:buChar char="•"/>
            </a:pPr>
            <a:r>
              <a:rPr lang="en-US" sz="2400" dirty="0" smtClean="0">
                <a:latin typeface="Calibri" charset="0"/>
              </a:rPr>
              <a:t>Monsters randomly wander on the path</a:t>
            </a:r>
            <a:endParaRPr lang="en-US" sz="2400" dirty="0" smtClean="0">
              <a:latin typeface="Calibri" charset="0"/>
            </a:endParaRPr>
          </a:p>
          <a:p>
            <a:pPr marL="914298" lvl="1" indent="-342900" algn="l">
              <a:buClr>
                <a:srgbClr val="800000"/>
              </a:buClr>
              <a:buSzPct val="130000"/>
              <a:buFont typeface="Arial" charset="0"/>
              <a:buChar char="•"/>
            </a:pPr>
            <a:r>
              <a:rPr lang="en-US" sz="2400" dirty="0" smtClean="0">
                <a:latin typeface="Calibri" charset="0"/>
              </a:rPr>
              <a:t>The </a:t>
            </a:r>
            <a:r>
              <a:rPr lang="en-US" sz="2400" dirty="0" err="1" smtClean="0">
                <a:latin typeface="Calibri" charset="0"/>
              </a:rPr>
              <a:t>dokodemo</a:t>
            </a:r>
            <a:r>
              <a:rPr lang="en-US" sz="2400" dirty="0" smtClean="0">
                <a:latin typeface="Calibri" charset="0"/>
              </a:rPr>
              <a:t> doors can expedite the game process and help player to avoid monsters</a:t>
            </a:r>
            <a:endParaRPr lang="en-US" sz="2400" dirty="0" smtClean="0">
              <a:latin typeface="Calibri" charset="0"/>
            </a:endParaRPr>
          </a:p>
          <a:p>
            <a:pPr marL="114300" algn="l">
              <a:buClr>
                <a:srgbClr val="800000"/>
              </a:buClr>
              <a:buSzPct val="130000"/>
            </a:pPr>
            <a:endParaRPr lang="en-US" sz="2400" b="1" dirty="0" smtClean="0">
              <a:latin typeface="Calibri" charset="0"/>
            </a:endParaRPr>
          </a:p>
          <a:p>
            <a:pPr marL="114300" algn="l">
              <a:buClr>
                <a:srgbClr val="800000"/>
              </a:buClr>
              <a:buSzPct val="130000"/>
            </a:pPr>
            <a:r>
              <a:rPr lang="en-US" sz="2400" b="1" dirty="0" smtClean="0">
                <a:latin typeface="Calibri" charset="0"/>
              </a:rPr>
              <a:t>Assets</a:t>
            </a:r>
          </a:p>
          <a:p>
            <a:pPr marL="914298" lvl="1" indent="-342900" algn="l">
              <a:buClr>
                <a:srgbClr val="800000"/>
              </a:buClr>
              <a:buSzPct val="130000"/>
              <a:buFont typeface="Arial" charset="0"/>
              <a:buChar char="•"/>
            </a:pPr>
            <a:r>
              <a:rPr lang="en-US" sz="2400" dirty="0" smtClean="0">
                <a:latin typeface="Calibri" charset="0"/>
              </a:rPr>
              <a:t>Yellow house – The destination that the player needs to arrive at</a:t>
            </a:r>
            <a:endParaRPr lang="en-US" sz="2400" dirty="0" smtClean="0">
              <a:latin typeface="Calibri" charset="0"/>
            </a:endParaRPr>
          </a:p>
          <a:p>
            <a:pPr marL="914298" lvl="1" indent="-342900" algn="l">
              <a:buClr>
                <a:srgbClr val="800000"/>
              </a:buClr>
              <a:buSzPct val="130000"/>
              <a:buFont typeface="Arial" charset="0"/>
              <a:buChar char="•"/>
            </a:pPr>
            <a:r>
              <a:rPr lang="en-US" sz="2400" dirty="0" err="1" smtClean="0">
                <a:latin typeface="Calibri" charset="0"/>
              </a:rPr>
              <a:t>Dokodemo</a:t>
            </a:r>
            <a:r>
              <a:rPr lang="en-US" sz="2400" dirty="0" smtClean="0">
                <a:latin typeface="Calibri" charset="0"/>
              </a:rPr>
              <a:t> doors</a:t>
            </a:r>
            <a:r>
              <a:rPr lang="en-US" sz="2400" dirty="0">
                <a:latin typeface="Calibri" charset="0"/>
              </a:rPr>
              <a:t> </a:t>
            </a:r>
            <a:r>
              <a:rPr lang="en-US" sz="2400" dirty="0" smtClean="0">
                <a:latin typeface="Calibri" charset="0"/>
              </a:rPr>
              <a:t>– The term origins from a Japanese cartoon, the door can transfer object to other place instantly</a:t>
            </a:r>
          </a:p>
          <a:p>
            <a:pPr marL="914298" lvl="1" indent="-342900" algn="l">
              <a:buClr>
                <a:srgbClr val="800000"/>
              </a:buClr>
              <a:buSzPct val="130000"/>
              <a:buFont typeface="Arial" charset="0"/>
              <a:buChar char="•"/>
            </a:pPr>
            <a:r>
              <a:rPr lang="en-US" sz="2400" dirty="0" smtClean="0">
                <a:latin typeface="Calibri" charset="0"/>
              </a:rPr>
              <a:t>Enemy monster– </a:t>
            </a:r>
            <a:r>
              <a:rPr lang="en-US" sz="2400" dirty="0" smtClean="0">
                <a:latin typeface="Calibri" charset="0"/>
              </a:rPr>
              <a:t>attempt to collide with </a:t>
            </a:r>
            <a:r>
              <a:rPr lang="en-US" sz="2400" dirty="0" smtClean="0">
                <a:latin typeface="Calibri" charset="0"/>
              </a:rPr>
              <a:t>player block</a:t>
            </a:r>
            <a:endParaRPr lang="en-US" sz="2400" dirty="0" smtClean="0">
              <a:latin typeface="Calibri" charset="0"/>
            </a:endParaRPr>
          </a:p>
          <a:p>
            <a:pPr marL="914298" lvl="1" indent="-342900" algn="l">
              <a:buClr>
                <a:srgbClr val="800000"/>
              </a:buClr>
              <a:buSzPct val="130000"/>
              <a:buFont typeface="Arial" charset="0"/>
              <a:buChar char="•"/>
            </a:pPr>
            <a:r>
              <a:rPr lang="en-US" sz="2400" dirty="0" smtClean="0">
                <a:latin typeface="Calibri" charset="0"/>
              </a:rPr>
              <a:t>Maze – Build the path</a:t>
            </a:r>
          </a:p>
          <a:p>
            <a:pPr marL="571398" lvl="1" algn="l">
              <a:buClr>
                <a:srgbClr val="800000"/>
              </a:buClr>
              <a:buSzPct val="130000"/>
            </a:pPr>
            <a:endParaRPr lang="en-US" sz="2400" dirty="0" smtClean="0">
              <a:latin typeface="Calibri" charset="0"/>
            </a:endParaRPr>
          </a:p>
          <a:p>
            <a:pPr marL="114300" algn="l">
              <a:buClr>
                <a:srgbClr val="800000"/>
              </a:buClr>
              <a:buSzPct val="130000"/>
            </a:pPr>
            <a:r>
              <a:rPr lang="en-US" sz="2400" b="1" dirty="0" err="1" smtClean="0">
                <a:latin typeface="Calibri" charset="0"/>
              </a:rPr>
              <a:t>Dokodemo</a:t>
            </a:r>
            <a:r>
              <a:rPr lang="en-US" sz="2400" b="1" dirty="0" smtClean="0">
                <a:latin typeface="Calibri" charset="0"/>
              </a:rPr>
              <a:t> door in the path/wall</a:t>
            </a:r>
            <a:endParaRPr lang="en-US" sz="2400" b="1" dirty="0" smtClean="0">
              <a:latin typeface="Calibri" charset="0"/>
            </a:endParaRPr>
          </a:p>
          <a:p>
            <a:pPr marL="914298" lvl="1" indent="-342900" algn="l">
              <a:buClr>
                <a:srgbClr val="800000"/>
              </a:buClr>
              <a:buSzPct val="130000"/>
              <a:buFont typeface="Arial" charset="0"/>
              <a:buChar char="•"/>
            </a:pPr>
            <a:r>
              <a:rPr lang="en-US" sz="2400" dirty="0" smtClean="0">
                <a:latin typeface="Calibri" charset="0"/>
              </a:rPr>
              <a:t>The doors in the path cannot be bypassed if player block wants to path the way</a:t>
            </a:r>
            <a:endParaRPr lang="en-US" sz="2400" dirty="0">
              <a:latin typeface="Calibri" charset="0"/>
            </a:endParaRPr>
          </a:p>
          <a:p>
            <a:pPr marL="914298" lvl="1" indent="-342900" algn="l">
              <a:buClr>
                <a:srgbClr val="800000"/>
              </a:buClr>
              <a:buSzPct val="130000"/>
              <a:buFont typeface="Arial" charset="0"/>
              <a:buChar char="•"/>
            </a:pPr>
            <a:r>
              <a:rPr lang="en-US" sz="2400" dirty="0" smtClean="0">
                <a:latin typeface="Calibri" charset="0"/>
              </a:rPr>
              <a:t>The door </a:t>
            </a:r>
            <a:r>
              <a:rPr lang="en-US" sz="2400" dirty="0" smtClean="0">
                <a:latin typeface="Calibri" charset="0"/>
              </a:rPr>
              <a:t>can be both helpful and harmful, it might send node to a far place</a:t>
            </a:r>
            <a:endParaRPr lang="en-US" sz="2400" dirty="0" smtClean="0">
              <a:latin typeface="Calibri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793200" y="3327400"/>
            <a:ext cx="18466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rcv3">
  <a:themeElements>
    <a:clrScheme name="mrcv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rcv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31369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31369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rcv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v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v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v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v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v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cv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cv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cv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cv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cv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cv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mrcv3</Template>
  <TotalTime>6027834</TotalTime>
  <Words>293</Words>
  <Application>Microsoft Macintosh PowerPoint</Application>
  <PresentationFormat>自定义</PresentationFormat>
  <Paragraphs>40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mrcv3</vt:lpstr>
      <vt:lpstr> FindThePath  Chanjuan Zheng</vt:lpstr>
    </vt:vector>
  </TitlesOfParts>
  <Company>Carnegie Mellon West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 Griss</dc:creator>
  <cp:lastModifiedBy>Moon Tshing</cp:lastModifiedBy>
  <cp:revision>243</cp:revision>
  <cp:lastPrinted>2014-07-17T02:56:09Z</cp:lastPrinted>
  <dcterms:created xsi:type="dcterms:W3CDTF">2001-01-01T00:02:23Z</dcterms:created>
  <dcterms:modified xsi:type="dcterms:W3CDTF">2015-04-18T04:10:49Z</dcterms:modified>
</cp:coreProperties>
</file>