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0" r:id="rId5"/>
    <p:sldId id="259" r:id="rId6"/>
    <p:sldId id="263" r:id="rId7"/>
    <p:sldId id="261" r:id="rId8"/>
    <p:sldId id="314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96" autoAdjust="0"/>
    <p:restoredTop sz="94304" autoAdjust="0"/>
  </p:normalViewPr>
  <p:slideViewPr>
    <p:cSldViewPr>
      <p:cViewPr varScale="1">
        <p:scale>
          <a:sx n="85" d="100"/>
          <a:sy n="85" d="100"/>
        </p:scale>
        <p:origin x="15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E477D-EA30-B245-B0AB-C38598B6482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s-MX"/>
        </a:p>
      </dgm:t>
    </dgm:pt>
    <dgm:pt modelId="{F8E7DF18-F7CF-8A43-B003-18E2D6D9B7EB}">
      <dgm:prSet custT="1"/>
      <dgm:spPr/>
      <dgm:t>
        <a:bodyPr/>
        <a:lstStyle/>
        <a:p>
          <a:r>
            <a:rPr lang="es-CL" sz="1600" b="1" dirty="0">
              <a:solidFill>
                <a:srgbClr val="7030A0"/>
              </a:solidFill>
              <a:latin typeface="Bradley Hand" pitchFamily="2" charset="77"/>
            </a:rPr>
            <a:t>Fase 1(20%) </a:t>
          </a:r>
          <a:r>
            <a:rPr lang="es-CL" sz="1400" b="1" dirty="0">
              <a:solidFill>
                <a:srgbClr val="7030A0"/>
              </a:solidFill>
              <a:latin typeface="Bradley Hand" pitchFamily="2" charset="77"/>
            </a:rPr>
            <a:t>Semana 5 (09/09/2024) </a:t>
          </a:r>
        </a:p>
      </dgm:t>
    </dgm:pt>
    <dgm:pt modelId="{A434A28D-369A-7445-9CC2-1AB10C2A1A74}" type="parTrans" cxnId="{E353F1EE-4255-9C4D-A0DE-5EC82DD26286}">
      <dgm:prSet/>
      <dgm:spPr/>
      <dgm:t>
        <a:bodyPr/>
        <a:lstStyle/>
        <a:p>
          <a:endParaRPr lang="es-MX"/>
        </a:p>
      </dgm:t>
    </dgm:pt>
    <dgm:pt modelId="{3ADC34DD-8798-7846-A5F0-E32694C5F662}" type="sibTrans" cxnId="{E353F1EE-4255-9C4D-A0DE-5EC82DD26286}">
      <dgm:prSet/>
      <dgm:spPr/>
      <dgm:t>
        <a:bodyPr/>
        <a:lstStyle/>
        <a:p>
          <a:endParaRPr lang="es-MX"/>
        </a:p>
      </dgm:t>
    </dgm:pt>
    <dgm:pt modelId="{0FD6E900-9A1A-E742-9F17-051F086EA7A6}">
      <dgm:prSet custT="1"/>
      <dgm:spPr/>
      <dgm:t>
        <a:bodyPr/>
        <a:lstStyle/>
        <a:p>
          <a:pPr algn="ctr"/>
          <a:r>
            <a:rPr lang="es-CL" sz="16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Fase 2 (20%)</a:t>
          </a:r>
        </a:p>
        <a:p>
          <a:pPr algn="ctr"/>
          <a:r>
            <a:rPr lang="es-CL" sz="14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Semana 8 </a:t>
          </a:r>
          <a:r>
            <a:rPr lang="es-CL" sz="1400" b="1" kern="120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(30/09/2024)</a:t>
          </a:r>
          <a:endParaRPr lang="es-CL" sz="1400" b="1" kern="1200" dirty="0">
            <a:solidFill>
              <a:srgbClr val="7030A0"/>
            </a:solidFill>
            <a:latin typeface="Bradley Hand" pitchFamily="2" charset="77"/>
            <a:ea typeface="+mn-ea"/>
            <a:cs typeface="+mn-cs"/>
          </a:endParaRPr>
        </a:p>
      </dgm:t>
    </dgm:pt>
    <dgm:pt modelId="{17140ABF-D659-8942-A455-D33DE119A7BE}" type="parTrans" cxnId="{975D3F39-5400-604C-AB95-807AAD1725D5}">
      <dgm:prSet/>
      <dgm:spPr/>
      <dgm:t>
        <a:bodyPr/>
        <a:lstStyle/>
        <a:p>
          <a:endParaRPr lang="es-MX"/>
        </a:p>
      </dgm:t>
    </dgm:pt>
    <dgm:pt modelId="{D0BDA603-1593-F948-B7ED-778F87402847}" type="sibTrans" cxnId="{975D3F39-5400-604C-AB95-807AAD1725D5}">
      <dgm:prSet/>
      <dgm:spPr/>
      <dgm:t>
        <a:bodyPr/>
        <a:lstStyle/>
        <a:p>
          <a:endParaRPr lang="es-MX"/>
        </a:p>
      </dgm:t>
    </dgm:pt>
    <dgm:pt modelId="{45569CFB-FE26-5049-83C4-395AD9C85178}">
      <dgm:prSet custT="1"/>
      <dgm:spPr/>
      <dgm:t>
        <a:bodyPr/>
        <a:lstStyle/>
        <a:p>
          <a:pPr algn="ctr"/>
          <a:r>
            <a:rPr lang="es-CL" sz="1600" b="1" dirty="0">
              <a:solidFill>
                <a:srgbClr val="7030A0"/>
              </a:solidFill>
              <a:latin typeface="Bradley Hand" pitchFamily="2" charset="77"/>
            </a:rPr>
            <a:t>Fase 3 (30%)</a:t>
          </a:r>
        </a:p>
        <a:p>
          <a:pPr algn="ctr"/>
          <a:r>
            <a:rPr lang="es-CL" sz="1400" b="1" dirty="0">
              <a:solidFill>
                <a:srgbClr val="7030A0"/>
              </a:solidFill>
              <a:latin typeface="Bradley Hand" pitchFamily="2" charset="77"/>
            </a:rPr>
            <a:t>Semana 17-18</a:t>
          </a:r>
        </a:p>
        <a:p>
          <a:pPr algn="ctr"/>
          <a:r>
            <a:rPr lang="es-CL" sz="1400" b="1" dirty="0">
              <a:solidFill>
                <a:srgbClr val="7030A0"/>
              </a:solidFill>
              <a:latin typeface="Bradley Hand" pitchFamily="2" charset="77"/>
            </a:rPr>
            <a:t>( 02 al 12 de diciembre)</a:t>
          </a:r>
        </a:p>
      </dgm:t>
    </dgm:pt>
    <dgm:pt modelId="{AB963D9F-3F73-5A49-9636-D0825253094F}" type="parTrans" cxnId="{366BFD15-26E3-4047-A2A5-D79AF5D990D5}">
      <dgm:prSet/>
      <dgm:spPr/>
      <dgm:t>
        <a:bodyPr/>
        <a:lstStyle/>
        <a:p>
          <a:endParaRPr lang="es-MX"/>
        </a:p>
      </dgm:t>
    </dgm:pt>
    <dgm:pt modelId="{8D8C8EF4-47F8-9147-B945-A0DD2D86DEFB}" type="sibTrans" cxnId="{366BFD15-26E3-4047-A2A5-D79AF5D990D5}">
      <dgm:prSet/>
      <dgm:spPr/>
      <dgm:t>
        <a:bodyPr/>
        <a:lstStyle/>
        <a:p>
          <a:endParaRPr lang="es-MX"/>
        </a:p>
      </dgm:t>
    </dgm:pt>
    <dgm:pt modelId="{110B2E0C-1DEF-A745-8E13-E815D9B7924C}">
      <dgm:prSet custT="1"/>
      <dgm:spPr/>
      <dgm:t>
        <a:bodyPr/>
        <a:lstStyle/>
        <a:p>
          <a:pPr algn="ctr"/>
          <a:r>
            <a:rPr lang="es-CL" sz="16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Fase 2 (30%) </a:t>
          </a:r>
        </a:p>
        <a:p>
          <a:pPr algn="ctr"/>
          <a:r>
            <a:rPr lang="es-CL" sz="14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Semana 15 </a:t>
          </a:r>
        </a:p>
        <a:p>
          <a:pPr algn="ctr"/>
          <a:r>
            <a:rPr lang="es-CL" sz="14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(18/11/2024)</a:t>
          </a:r>
        </a:p>
      </dgm:t>
    </dgm:pt>
    <dgm:pt modelId="{693F5F92-8B63-2141-86ED-20614EEC610E}" type="parTrans" cxnId="{61CD364B-196F-E44F-BAB8-8726DF486924}">
      <dgm:prSet/>
      <dgm:spPr/>
      <dgm:t>
        <a:bodyPr/>
        <a:lstStyle/>
        <a:p>
          <a:endParaRPr lang="es-MX"/>
        </a:p>
      </dgm:t>
    </dgm:pt>
    <dgm:pt modelId="{EBBA6E9C-4625-6A4C-A18A-7CD553C9346F}" type="sibTrans" cxnId="{61CD364B-196F-E44F-BAB8-8726DF486924}">
      <dgm:prSet/>
      <dgm:spPr/>
      <dgm:t>
        <a:bodyPr/>
        <a:lstStyle/>
        <a:p>
          <a:endParaRPr lang="es-MX"/>
        </a:p>
      </dgm:t>
    </dgm:pt>
    <dgm:pt modelId="{31ED979B-E9AA-0E40-987C-B9CEFB577B73}" type="pres">
      <dgm:prSet presAssocID="{CC9E477D-EA30-B245-B0AB-C38598B64829}" presName="Name0" presStyleCnt="0">
        <dgm:presLayoutVars>
          <dgm:chMax val="7"/>
          <dgm:chPref val="5"/>
        </dgm:presLayoutVars>
      </dgm:prSet>
      <dgm:spPr/>
    </dgm:pt>
    <dgm:pt modelId="{83C70866-EFE9-DF42-BA18-3200E6D5CDF9}" type="pres">
      <dgm:prSet presAssocID="{CC9E477D-EA30-B245-B0AB-C38598B64829}" presName="arrowNode" presStyleLbl="node1" presStyleIdx="0" presStyleCnt="1" custScaleX="138508"/>
      <dgm:spPr/>
    </dgm:pt>
    <dgm:pt modelId="{C98DC355-CC5A-B644-8C7B-A4B41D57425E}" type="pres">
      <dgm:prSet presAssocID="{F8E7DF18-F7CF-8A43-B003-18E2D6D9B7EB}" presName="txNode1" presStyleLbl="revTx" presStyleIdx="0" presStyleCnt="4" custScaleX="89807" custLinFactNeighborX="-83629" custLinFactNeighborY="83383">
        <dgm:presLayoutVars>
          <dgm:bulletEnabled val="1"/>
        </dgm:presLayoutVars>
      </dgm:prSet>
      <dgm:spPr/>
    </dgm:pt>
    <dgm:pt modelId="{18D88938-AB55-0145-9F09-9A760B08A9B7}" type="pres">
      <dgm:prSet presAssocID="{0FD6E900-9A1A-E742-9F17-051F086EA7A6}" presName="txNode2" presStyleLbl="revTx" presStyleIdx="1" presStyleCnt="4" custScaleX="56229" custLinFactNeighborX="-32019" custLinFactNeighborY="-78353">
        <dgm:presLayoutVars>
          <dgm:bulletEnabled val="1"/>
        </dgm:presLayoutVars>
      </dgm:prSet>
      <dgm:spPr/>
    </dgm:pt>
    <dgm:pt modelId="{1B139E10-A5DD-E147-AC2C-719994A2BA23}" type="pres">
      <dgm:prSet presAssocID="{D0BDA603-1593-F948-B7ED-778F87402847}" presName="dotNode2" presStyleCnt="0"/>
      <dgm:spPr/>
    </dgm:pt>
    <dgm:pt modelId="{87B090FD-A60E-2D46-8E8A-6751D310A445}" type="pres">
      <dgm:prSet presAssocID="{D0BDA603-1593-F948-B7ED-778F87402847}" presName="dotRepeatNode" presStyleLbl="fgShp" presStyleIdx="0" presStyleCnt="2"/>
      <dgm:spPr/>
    </dgm:pt>
    <dgm:pt modelId="{0088164C-55AC-AC42-B31F-9A5242F5F9F6}" type="pres">
      <dgm:prSet presAssocID="{110B2E0C-1DEF-A745-8E13-E815D9B7924C}" presName="txNode3" presStyleLbl="revTx" presStyleIdx="2" presStyleCnt="4" custLinFactNeighborX="19697" custLinFactNeighborY="34581">
        <dgm:presLayoutVars>
          <dgm:bulletEnabled val="1"/>
        </dgm:presLayoutVars>
      </dgm:prSet>
      <dgm:spPr/>
    </dgm:pt>
    <dgm:pt modelId="{86443C4A-8900-DC4D-9671-0F9F44349CEF}" type="pres">
      <dgm:prSet presAssocID="{EBBA6E9C-4625-6A4C-A18A-7CD553C9346F}" presName="dotNode3" presStyleCnt="0"/>
      <dgm:spPr/>
    </dgm:pt>
    <dgm:pt modelId="{F61972C8-4974-184D-96CB-872B8CE069FF}" type="pres">
      <dgm:prSet presAssocID="{EBBA6E9C-4625-6A4C-A18A-7CD553C9346F}" presName="dotRepeatNode" presStyleLbl="fgShp" presStyleIdx="1" presStyleCnt="2"/>
      <dgm:spPr/>
    </dgm:pt>
    <dgm:pt modelId="{4F8ED1BE-71B5-C449-B088-08E0BEF6549A}" type="pres">
      <dgm:prSet presAssocID="{45569CFB-FE26-5049-83C4-395AD9C85178}" presName="txNode4" presStyleLbl="revTx" presStyleIdx="3" presStyleCnt="4" custScaleX="128086" custScaleY="148678" custLinFactNeighborX="47826" custLinFactNeighborY="-33410">
        <dgm:presLayoutVars>
          <dgm:bulletEnabled val="1"/>
        </dgm:presLayoutVars>
      </dgm:prSet>
      <dgm:spPr/>
    </dgm:pt>
  </dgm:ptLst>
  <dgm:cxnLst>
    <dgm:cxn modelId="{C4010F13-B66C-124C-BAF2-4BC7487764C3}" type="presOf" srcId="{0FD6E900-9A1A-E742-9F17-051F086EA7A6}" destId="{18D88938-AB55-0145-9F09-9A760B08A9B7}" srcOrd="0" destOrd="0" presId="urn:microsoft.com/office/officeart/2009/3/layout/DescendingProcess"/>
    <dgm:cxn modelId="{366BFD15-26E3-4047-A2A5-D79AF5D990D5}" srcId="{CC9E477D-EA30-B245-B0AB-C38598B64829}" destId="{45569CFB-FE26-5049-83C4-395AD9C85178}" srcOrd="3" destOrd="0" parTransId="{AB963D9F-3F73-5A49-9636-D0825253094F}" sibTransId="{8D8C8EF4-47F8-9147-B945-A0DD2D86DEFB}"/>
    <dgm:cxn modelId="{975D3F39-5400-604C-AB95-807AAD1725D5}" srcId="{CC9E477D-EA30-B245-B0AB-C38598B64829}" destId="{0FD6E900-9A1A-E742-9F17-051F086EA7A6}" srcOrd="1" destOrd="0" parTransId="{17140ABF-D659-8942-A455-D33DE119A7BE}" sibTransId="{D0BDA603-1593-F948-B7ED-778F87402847}"/>
    <dgm:cxn modelId="{A6580F5B-82BC-724C-9458-932AD07C55EC}" type="presOf" srcId="{EBBA6E9C-4625-6A4C-A18A-7CD553C9346F}" destId="{F61972C8-4974-184D-96CB-872B8CE069FF}" srcOrd="0" destOrd="0" presId="urn:microsoft.com/office/officeart/2009/3/layout/DescendingProcess"/>
    <dgm:cxn modelId="{23114E49-16B9-CF46-9955-FD20E725B638}" type="presOf" srcId="{110B2E0C-1DEF-A745-8E13-E815D9B7924C}" destId="{0088164C-55AC-AC42-B31F-9A5242F5F9F6}" srcOrd="0" destOrd="0" presId="urn:microsoft.com/office/officeart/2009/3/layout/DescendingProcess"/>
    <dgm:cxn modelId="{61CD364B-196F-E44F-BAB8-8726DF486924}" srcId="{CC9E477D-EA30-B245-B0AB-C38598B64829}" destId="{110B2E0C-1DEF-A745-8E13-E815D9B7924C}" srcOrd="2" destOrd="0" parTransId="{693F5F92-8B63-2141-86ED-20614EEC610E}" sibTransId="{EBBA6E9C-4625-6A4C-A18A-7CD553C9346F}"/>
    <dgm:cxn modelId="{3238297A-DD5D-ED45-B55F-AD912DDA34F2}" type="presOf" srcId="{D0BDA603-1593-F948-B7ED-778F87402847}" destId="{87B090FD-A60E-2D46-8E8A-6751D310A445}" srcOrd="0" destOrd="0" presId="urn:microsoft.com/office/officeart/2009/3/layout/DescendingProcess"/>
    <dgm:cxn modelId="{2E1345A4-BC0A-9F43-8DF4-55BC7718B88A}" type="presOf" srcId="{CC9E477D-EA30-B245-B0AB-C38598B64829}" destId="{31ED979B-E9AA-0E40-987C-B9CEFB577B73}" srcOrd="0" destOrd="0" presId="urn:microsoft.com/office/officeart/2009/3/layout/DescendingProcess"/>
    <dgm:cxn modelId="{D633C5C9-99BE-BA44-A600-71FE1CE871FF}" type="presOf" srcId="{F8E7DF18-F7CF-8A43-B003-18E2D6D9B7EB}" destId="{C98DC355-CC5A-B644-8C7B-A4B41D57425E}" srcOrd="0" destOrd="0" presId="urn:microsoft.com/office/officeart/2009/3/layout/DescendingProcess"/>
    <dgm:cxn modelId="{E353F1EE-4255-9C4D-A0DE-5EC82DD26286}" srcId="{CC9E477D-EA30-B245-B0AB-C38598B64829}" destId="{F8E7DF18-F7CF-8A43-B003-18E2D6D9B7EB}" srcOrd="0" destOrd="0" parTransId="{A434A28D-369A-7445-9CC2-1AB10C2A1A74}" sibTransId="{3ADC34DD-8798-7846-A5F0-E32694C5F662}"/>
    <dgm:cxn modelId="{73C45AF4-4625-3D45-98A5-189C211A5F04}" type="presOf" srcId="{45569CFB-FE26-5049-83C4-395AD9C85178}" destId="{4F8ED1BE-71B5-C449-B088-08E0BEF6549A}" srcOrd="0" destOrd="0" presId="urn:microsoft.com/office/officeart/2009/3/layout/DescendingProcess"/>
    <dgm:cxn modelId="{6280E2E1-D1CB-E946-B3CF-10B4B3D9480D}" type="presParOf" srcId="{31ED979B-E9AA-0E40-987C-B9CEFB577B73}" destId="{83C70866-EFE9-DF42-BA18-3200E6D5CDF9}" srcOrd="0" destOrd="0" presId="urn:microsoft.com/office/officeart/2009/3/layout/DescendingProcess"/>
    <dgm:cxn modelId="{283BE2B4-2756-B847-BC07-A3C6091C4D6E}" type="presParOf" srcId="{31ED979B-E9AA-0E40-987C-B9CEFB577B73}" destId="{C98DC355-CC5A-B644-8C7B-A4B41D57425E}" srcOrd="1" destOrd="0" presId="urn:microsoft.com/office/officeart/2009/3/layout/DescendingProcess"/>
    <dgm:cxn modelId="{F4B94EDA-C747-0947-9735-68EF0642C218}" type="presParOf" srcId="{31ED979B-E9AA-0E40-987C-B9CEFB577B73}" destId="{18D88938-AB55-0145-9F09-9A760B08A9B7}" srcOrd="2" destOrd="0" presId="urn:microsoft.com/office/officeart/2009/3/layout/DescendingProcess"/>
    <dgm:cxn modelId="{58297675-CD0F-7F4C-95BF-D5FDC7295587}" type="presParOf" srcId="{31ED979B-E9AA-0E40-987C-B9CEFB577B73}" destId="{1B139E10-A5DD-E147-AC2C-719994A2BA23}" srcOrd="3" destOrd="0" presId="urn:microsoft.com/office/officeart/2009/3/layout/DescendingProcess"/>
    <dgm:cxn modelId="{E1F355B9-92B5-6141-B643-07C6B0264B95}" type="presParOf" srcId="{1B139E10-A5DD-E147-AC2C-719994A2BA23}" destId="{87B090FD-A60E-2D46-8E8A-6751D310A445}" srcOrd="0" destOrd="0" presId="urn:microsoft.com/office/officeart/2009/3/layout/DescendingProcess"/>
    <dgm:cxn modelId="{CBD63B87-E5BD-7C46-853F-ADD366163F5B}" type="presParOf" srcId="{31ED979B-E9AA-0E40-987C-B9CEFB577B73}" destId="{0088164C-55AC-AC42-B31F-9A5242F5F9F6}" srcOrd="4" destOrd="0" presId="urn:microsoft.com/office/officeart/2009/3/layout/DescendingProcess"/>
    <dgm:cxn modelId="{13851115-B855-7B43-B13B-6B3FC205BF0B}" type="presParOf" srcId="{31ED979B-E9AA-0E40-987C-B9CEFB577B73}" destId="{86443C4A-8900-DC4D-9671-0F9F44349CEF}" srcOrd="5" destOrd="0" presId="urn:microsoft.com/office/officeart/2009/3/layout/DescendingProcess"/>
    <dgm:cxn modelId="{15593865-C6EC-A043-BA81-74EBC2D821EB}" type="presParOf" srcId="{86443C4A-8900-DC4D-9671-0F9F44349CEF}" destId="{F61972C8-4974-184D-96CB-872B8CE069FF}" srcOrd="0" destOrd="0" presId="urn:microsoft.com/office/officeart/2009/3/layout/DescendingProcess"/>
    <dgm:cxn modelId="{7160C752-6B47-9D46-ACEA-A40D02C7441C}" type="presParOf" srcId="{31ED979B-E9AA-0E40-987C-B9CEFB577B73}" destId="{4F8ED1BE-71B5-C449-B088-08E0BEF6549A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70866-EFE9-DF42-BA18-3200E6D5CDF9}">
      <dsp:nvSpPr>
        <dsp:cNvPr id="0" name=""/>
        <dsp:cNvSpPr/>
      </dsp:nvSpPr>
      <dsp:spPr>
        <a:xfrm rot="4396374">
          <a:off x="2178613" y="-11911"/>
          <a:ext cx="3193874" cy="409657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090FD-A60E-2D46-8E8A-6751D310A445}">
      <dsp:nvSpPr>
        <dsp:cNvPr id="0" name=""/>
        <dsp:cNvSpPr/>
      </dsp:nvSpPr>
      <dsp:spPr>
        <a:xfrm>
          <a:off x="3472973" y="1207465"/>
          <a:ext cx="92383" cy="92383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972C8-4974-184D-96CB-872B8CE069FF}">
      <dsp:nvSpPr>
        <dsp:cNvPr id="0" name=""/>
        <dsp:cNvSpPr/>
      </dsp:nvSpPr>
      <dsp:spPr>
        <a:xfrm>
          <a:off x="4277558" y="1991878"/>
          <a:ext cx="92383" cy="92383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DC355-CC5A-B644-8C7B-A4B41D57425E}">
      <dsp:nvSpPr>
        <dsp:cNvPr id="0" name=""/>
        <dsp:cNvSpPr/>
      </dsp:nvSpPr>
      <dsp:spPr>
        <a:xfrm>
          <a:off x="346648" y="482859"/>
          <a:ext cx="1548969" cy="67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 dirty="0">
              <a:solidFill>
                <a:srgbClr val="7030A0"/>
              </a:solidFill>
              <a:latin typeface="Bradley Hand" pitchFamily="2" charset="77"/>
            </a:rPr>
            <a:t>Fase 1(20%) </a:t>
          </a:r>
          <a:r>
            <a:rPr lang="es-CL" sz="1400" b="1" kern="1200" dirty="0">
              <a:solidFill>
                <a:srgbClr val="7030A0"/>
              </a:solidFill>
              <a:latin typeface="Bradley Hand" pitchFamily="2" charset="77"/>
            </a:rPr>
            <a:t>Semana 5 (09/09/2024) </a:t>
          </a:r>
        </a:p>
      </dsp:txBody>
      <dsp:txXfrm>
        <a:off x="346648" y="482859"/>
        <a:ext cx="1548969" cy="678044"/>
      </dsp:txXfrm>
    </dsp:sp>
    <dsp:sp modelId="{18D88938-AB55-0145-9F09-9A760B08A9B7}">
      <dsp:nvSpPr>
        <dsp:cNvPr id="0" name=""/>
        <dsp:cNvSpPr/>
      </dsp:nvSpPr>
      <dsp:spPr>
        <a:xfrm>
          <a:off x="3744407" y="383366"/>
          <a:ext cx="1336784" cy="67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Fase 2 (20%)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Semana 8 </a:t>
          </a:r>
          <a:r>
            <a:rPr lang="es-CL" sz="1400" b="1" kern="120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(30/09/2024)</a:t>
          </a:r>
          <a:endParaRPr lang="es-CL" sz="1400" b="1" kern="1200" dirty="0">
            <a:solidFill>
              <a:srgbClr val="7030A0"/>
            </a:solidFill>
            <a:latin typeface="Bradley Hand" pitchFamily="2" charset="77"/>
            <a:ea typeface="+mn-ea"/>
            <a:cs typeface="+mn-cs"/>
          </a:endParaRPr>
        </a:p>
      </dsp:txBody>
      <dsp:txXfrm>
        <a:off x="3744407" y="383366"/>
        <a:ext cx="1336784" cy="678044"/>
      </dsp:txXfrm>
    </dsp:sp>
    <dsp:sp modelId="{0088164C-55AC-AC42-B31F-9A5242F5F9F6}">
      <dsp:nvSpPr>
        <dsp:cNvPr id="0" name=""/>
        <dsp:cNvSpPr/>
      </dsp:nvSpPr>
      <dsp:spPr>
        <a:xfrm>
          <a:off x="2160251" y="1933522"/>
          <a:ext cx="2330778" cy="67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Fase 2 (30%)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Semana 15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dirty="0">
              <a:solidFill>
                <a:srgbClr val="7030A0"/>
              </a:solidFill>
              <a:latin typeface="Bradley Hand" pitchFamily="2" charset="77"/>
              <a:ea typeface="+mn-ea"/>
              <a:cs typeface="+mn-cs"/>
            </a:rPr>
            <a:t>(18/11/2024)</a:t>
          </a:r>
        </a:p>
      </dsp:txBody>
      <dsp:txXfrm>
        <a:off x="2160251" y="1933522"/>
        <a:ext cx="2330778" cy="678044"/>
      </dsp:txXfrm>
    </dsp:sp>
    <dsp:sp modelId="{4F8ED1BE-71B5-C449-B088-08E0BEF6549A}">
      <dsp:nvSpPr>
        <dsp:cNvPr id="0" name=""/>
        <dsp:cNvSpPr/>
      </dsp:nvSpPr>
      <dsp:spPr>
        <a:xfrm>
          <a:off x="4819343" y="3085655"/>
          <a:ext cx="2985400" cy="1008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 dirty="0">
              <a:solidFill>
                <a:srgbClr val="7030A0"/>
              </a:solidFill>
              <a:latin typeface="Bradley Hand" pitchFamily="2" charset="77"/>
            </a:rPr>
            <a:t>Fase 3 (30%)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dirty="0">
              <a:solidFill>
                <a:srgbClr val="7030A0"/>
              </a:solidFill>
              <a:latin typeface="Bradley Hand" pitchFamily="2" charset="77"/>
            </a:rPr>
            <a:t>Semana 17-18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dirty="0">
              <a:solidFill>
                <a:srgbClr val="7030A0"/>
              </a:solidFill>
              <a:latin typeface="Bradley Hand" pitchFamily="2" charset="77"/>
            </a:rPr>
            <a:t>( 02 al 12 de diciembre)</a:t>
          </a:r>
        </a:p>
      </dsp:txBody>
      <dsp:txXfrm>
        <a:off x="4819343" y="3085655"/>
        <a:ext cx="2985400" cy="1008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3784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48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79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14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1514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 dirty="0"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11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34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35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77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2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apositiva de título">
  <p:cSld name="7_Diapositiva de títul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rgbClr val="FFFFFF"/>
              </a:buClr>
              <a:buFont typeface="Calibri"/>
              <a:buNone/>
              <a:defRPr sz="2000">
                <a:solidFill>
                  <a:srgbClr val="FFFFFF"/>
                </a:solidFill>
              </a:defRPr>
            </a:lvl1pPr>
            <a:lvl2pPr marL="457200" indent="0" rtl="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42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Calibri"/>
              <a:buNone/>
              <a:defRPr sz="2400" b="1"/>
            </a:lvl1pPr>
            <a:lvl2pPr marL="457200" indent="0" rtl="0">
              <a:buFont typeface="Calibri"/>
              <a:buNone/>
              <a:defRPr sz="2000" b="1"/>
            </a:lvl2pPr>
            <a:lvl3pPr marL="914400" indent="0" rtl="0">
              <a:buFont typeface="Calibri"/>
              <a:buNone/>
              <a:defRPr sz="1800" b="1"/>
            </a:lvl3pPr>
            <a:lvl4pPr marL="1371600" indent="0" rtl="0">
              <a:buFont typeface="Calibri"/>
              <a:buNone/>
              <a:defRPr sz="1600" b="1"/>
            </a:lvl4pPr>
            <a:lvl5pPr marL="1828800" indent="0" rtl="0">
              <a:buFont typeface="Calibri"/>
              <a:buNone/>
              <a:defRPr sz="1600" b="1"/>
            </a:lvl5pPr>
            <a:lvl6pPr marL="2286000" indent="0" rtl="0">
              <a:buFont typeface="Calibri"/>
              <a:buNone/>
              <a:defRPr sz="1600" b="1"/>
            </a:lvl6pPr>
            <a:lvl7pPr marL="2743200" indent="0" rtl="0">
              <a:buFont typeface="Calibri"/>
              <a:buNone/>
              <a:defRPr sz="1600" b="1"/>
            </a:lvl7pPr>
            <a:lvl8pPr marL="3200400" indent="0" rtl="0">
              <a:buFont typeface="Calibri"/>
              <a:buNone/>
              <a:defRPr sz="1600" b="1"/>
            </a:lvl8pPr>
            <a:lvl9pPr marL="3657600" indent="0" rtl="0"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898989"/>
              </a:buClr>
              <a:buFont typeface="Calibri"/>
              <a:buNone/>
              <a:defRPr sz="3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Calibri"/>
              <a:buNone/>
              <a:defRPr sz="1400"/>
            </a:lvl1pPr>
            <a:lvl2pPr marL="457200" indent="0" rtl="0">
              <a:buFont typeface="Calibri"/>
              <a:buNone/>
              <a:defRPr sz="1200"/>
            </a:lvl2pPr>
            <a:lvl3pPr marL="914400" indent="0" rtl="0">
              <a:buFont typeface="Calibri"/>
              <a:buNone/>
              <a:defRPr sz="1000"/>
            </a:lvl3pPr>
            <a:lvl4pPr marL="1371600" indent="0" rtl="0">
              <a:buFont typeface="Calibri"/>
              <a:buNone/>
              <a:defRPr sz="900"/>
            </a:lvl4pPr>
            <a:lvl5pPr marL="1828800" indent="0" rtl="0">
              <a:buFont typeface="Calibri"/>
              <a:buNone/>
              <a:defRPr sz="900"/>
            </a:lvl5pPr>
            <a:lvl6pPr marL="2286000" indent="0" rtl="0">
              <a:buFont typeface="Calibri"/>
              <a:buNone/>
              <a:defRPr sz="900"/>
            </a:lvl6pPr>
            <a:lvl7pPr marL="2743200" indent="0" rtl="0">
              <a:buFont typeface="Calibri"/>
              <a:buNone/>
              <a:defRPr sz="900"/>
            </a:lvl7pPr>
            <a:lvl8pPr marL="3200400" indent="0" rtl="0">
              <a:buFont typeface="Calibri"/>
              <a:buNone/>
              <a:defRPr sz="900"/>
            </a:lvl8pPr>
            <a:lvl9pPr marL="3657600" indent="0" rtl="0"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61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s-UY" sz="2400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Asignatura CAPSTONE- Portafolio Titulo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s-UY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Ingeniería en Informática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endParaRPr lang="es-UY" baseline="0"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s-UY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2024-2</a:t>
            </a:r>
            <a:endParaRPr lang="x-none" sz="24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55576" y="335699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CL" sz="4000" b="1" i="0" u="none" strike="noStrike" cap="small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Antecedentes Asignatura</a:t>
            </a:r>
            <a:br>
              <a:rPr lang="x-none" sz="4000" b="1" i="0" u="none" strike="noStrike" cap="small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x-none" sz="4000" b="1" i="0" u="none" strike="noStrike" cap="small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99"/>
          <p:cNvSpPr/>
          <p:nvPr/>
        </p:nvSpPr>
        <p:spPr>
          <a:xfrm>
            <a:off x="7039552" y="5488970"/>
            <a:ext cx="2037382" cy="13690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x-none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CL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Asignatura</a:t>
            </a:r>
            <a:endParaRPr lang="x-none" sz="4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23528" y="804516"/>
            <a:ext cx="8424936" cy="5216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61950" indent="-361950" algn="just">
              <a:buFontTx/>
              <a:buChar char="-"/>
            </a:pPr>
            <a:r>
              <a:rPr lang="es-ES" sz="2400" dirty="0">
                <a:latin typeface="Bradley Hand" pitchFamily="2" charset="77"/>
              </a:rPr>
              <a:t>Código: </a:t>
            </a:r>
            <a:r>
              <a:rPr lang="es-ES" sz="2400" b="1" dirty="0">
                <a:latin typeface="Bradley Hand" pitchFamily="2" charset="77"/>
              </a:rPr>
              <a:t>PTY4614-CAPSTONE(Portafolio Titulo)</a:t>
            </a:r>
          </a:p>
          <a:p>
            <a:pPr marL="361950" indent="-361950" algn="just">
              <a:buFontTx/>
              <a:buChar char="-"/>
            </a:pPr>
            <a:r>
              <a:rPr lang="es-ES" sz="2400" dirty="0">
                <a:latin typeface="Bradley Hand" pitchFamily="2" charset="77"/>
              </a:rPr>
              <a:t>Profesor Cátedra: Jeanette Leonelli R.</a:t>
            </a:r>
          </a:p>
          <a:p>
            <a:pPr marL="361950" indent="-361950" algn="just">
              <a:buFontTx/>
              <a:buChar char="-"/>
            </a:pPr>
            <a:r>
              <a:rPr lang="es-ES" sz="2400" dirty="0">
                <a:latin typeface="Bradley Hand" pitchFamily="2" charset="77"/>
              </a:rPr>
              <a:t>Correo: je.leonelli@profesor.duoc.cl</a:t>
            </a:r>
          </a:p>
          <a:p>
            <a:pPr marL="361950" indent="-361950" algn="just">
              <a:buFontTx/>
              <a:buChar char="-"/>
            </a:pPr>
            <a:r>
              <a:rPr lang="es-ES" sz="2400" dirty="0">
                <a:latin typeface="Bradley Hand" pitchFamily="2" charset="77"/>
              </a:rPr>
              <a:t>Horas semestrales :90 horas</a:t>
            </a:r>
          </a:p>
          <a:p>
            <a:pPr marL="361950" indent="-361950" algn="just">
              <a:buFontTx/>
              <a:buChar char="-"/>
            </a:pPr>
            <a:r>
              <a:rPr lang="es-ES" sz="2400" dirty="0">
                <a:latin typeface="Bradley Hand" pitchFamily="2" charset="77"/>
              </a:rPr>
              <a:t>El portafolio está compuesto por 3 fases entregables </a:t>
            </a:r>
          </a:p>
          <a:p>
            <a:pPr marL="819150" lvl="1" indent="-361950" algn="just">
              <a:buFont typeface="Arial" pitchFamily="34" charset="0"/>
              <a:buChar char="•"/>
            </a:pPr>
            <a:r>
              <a:rPr lang="es-UY" dirty="0">
                <a:latin typeface="Bradley Hand" pitchFamily="2" charset="77"/>
              </a:rPr>
              <a:t>Trabajar en el caso definido en Proceso de portafolio o en una nueva propuesta.</a:t>
            </a:r>
          </a:p>
          <a:p>
            <a:pPr marL="819150" lvl="1" indent="-361950" algn="just">
              <a:buFont typeface="Arial" pitchFamily="34" charset="0"/>
              <a:buChar char="•"/>
            </a:pPr>
            <a:r>
              <a:rPr lang="es-UY" dirty="0">
                <a:latin typeface="Bradley Hand" pitchFamily="2" charset="77"/>
              </a:rPr>
              <a:t>Documentación y desarrollo de la aplicación.</a:t>
            </a:r>
          </a:p>
          <a:p>
            <a:pPr marL="819150" lvl="1" indent="-361950" algn="just">
              <a:buFont typeface="Arial" pitchFamily="34" charset="0"/>
              <a:buChar char="•"/>
            </a:pPr>
            <a:r>
              <a:rPr lang="es-UY" dirty="0">
                <a:latin typeface="Bradley Hand" pitchFamily="2" charset="77"/>
              </a:rPr>
              <a:t>Formar grupos de 3 o 4 alumnos</a:t>
            </a:r>
          </a:p>
          <a:p>
            <a:pPr marL="819150" lvl="1" indent="-361950" algn="just">
              <a:buFont typeface="Arial" pitchFamily="34" charset="0"/>
              <a:buChar char="•"/>
            </a:pPr>
            <a:r>
              <a:rPr lang="es-UY" dirty="0">
                <a:latin typeface="Bradley Hand" pitchFamily="2" charset="77"/>
              </a:rPr>
              <a:t>Cada grupo tendrá una sesión de 30 minutos por semana para mostrar los avances del proyecto y aclarar dudas.</a:t>
            </a:r>
          </a:p>
          <a:p>
            <a:pPr marL="819150" lvl="1" indent="-361950" algn="just">
              <a:buFont typeface="Arial" pitchFamily="34" charset="0"/>
              <a:buChar char="•"/>
            </a:pPr>
            <a:r>
              <a:rPr lang="es-UY" dirty="0">
                <a:latin typeface="Bradley Hand" pitchFamily="2" charset="77"/>
              </a:rPr>
              <a:t>Presentación final.</a:t>
            </a:r>
          </a:p>
        </p:txBody>
      </p:sp>
    </p:spTree>
    <p:extLst>
      <p:ext uri="{BB962C8B-B14F-4D97-AF65-F5344CB8AC3E}">
        <p14:creationId xmlns:p14="http://schemas.microsoft.com/office/powerpoint/2010/main" val="394024093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99"/>
          <p:cNvSpPr/>
          <p:nvPr/>
        </p:nvSpPr>
        <p:spPr>
          <a:xfrm>
            <a:off x="6783090" y="188640"/>
            <a:ext cx="2037382" cy="13690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CL" dirty="0"/>
              <a:t>2</a:t>
            </a:r>
            <a:r>
              <a:rPr lang="x-none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CL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Asignatura</a:t>
            </a:r>
            <a:endParaRPr lang="x-none" sz="4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23528" y="848826"/>
            <a:ext cx="8507288" cy="4852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457200" lvl="1" indent="0" algn="just">
              <a:buNone/>
            </a:pPr>
            <a:endParaRPr lang="es-ES" dirty="0"/>
          </a:p>
          <a:p>
            <a:pPr marL="57150" indent="0" algn="just">
              <a:buNone/>
            </a:pPr>
            <a:r>
              <a:rPr lang="es-ES" sz="2400" dirty="0">
                <a:latin typeface="Bradley Hand" pitchFamily="2" charset="77"/>
              </a:rPr>
              <a:t>Portafolio de título se evalúa por fases por cada se debe cumplir con una serie de entregables. Ponderaciones por Fase:</a:t>
            </a:r>
            <a:endParaRPr lang="es-ES" dirty="0">
              <a:latin typeface="Bradley Hand" pitchFamily="2" charset="77"/>
            </a:endParaRPr>
          </a:p>
          <a:p>
            <a:pPr marL="800100" lvl="1" indent="-342900" algn="just"/>
            <a:r>
              <a:rPr lang="es-ES" b="1" dirty="0">
                <a:latin typeface="Bradley Hand" pitchFamily="2" charset="77"/>
              </a:rPr>
              <a:t>Fase 1</a:t>
            </a:r>
            <a:r>
              <a:rPr lang="es-ES" dirty="0">
                <a:latin typeface="Bradley Hand" pitchFamily="2" charset="77"/>
              </a:rPr>
              <a:t> : 20% de la nota, corresponde a la semana 5  </a:t>
            </a:r>
          </a:p>
          <a:p>
            <a:pPr marL="800100" lvl="1" indent="-342900" algn="just"/>
            <a:r>
              <a:rPr lang="es-ES" b="1" dirty="0">
                <a:latin typeface="Bradley Hand" pitchFamily="2" charset="77"/>
              </a:rPr>
              <a:t>Fase 2</a:t>
            </a:r>
            <a:r>
              <a:rPr lang="es-ES" dirty="0">
                <a:latin typeface="Bradley Hand" pitchFamily="2" charset="77"/>
              </a:rPr>
              <a:t>: 50% de la nota, esta fase se divide en dos entregas parciales</a:t>
            </a:r>
          </a:p>
          <a:p>
            <a:pPr marL="1200150" lvl="2" indent="-342900" algn="just"/>
            <a:r>
              <a:rPr lang="es-ES" dirty="0">
                <a:latin typeface="Bradley Hand" pitchFamily="2" charset="77"/>
              </a:rPr>
              <a:t>Entrega del modelo arquitectónico(20%), corresponde a la Semana 8</a:t>
            </a:r>
          </a:p>
          <a:p>
            <a:pPr marL="1200150" lvl="2" indent="-342900" algn="just"/>
            <a:r>
              <a:rPr lang="es-ES" dirty="0">
                <a:latin typeface="Bradley Hand" pitchFamily="2" charset="77"/>
              </a:rPr>
              <a:t>Entrega del 100% del desarrollo de la o las aplicaciones (30%) en la semana 15</a:t>
            </a:r>
          </a:p>
          <a:p>
            <a:pPr marL="800100" lvl="1" indent="-342900" algn="just"/>
            <a:r>
              <a:rPr lang="es-ES" b="1" dirty="0">
                <a:latin typeface="Bradley Hand" pitchFamily="2" charset="77"/>
              </a:rPr>
              <a:t>Fase 3</a:t>
            </a:r>
            <a:r>
              <a:rPr lang="es-ES" dirty="0">
                <a:latin typeface="Bradley Hand" pitchFamily="2" charset="77"/>
              </a:rPr>
              <a:t>: 30% de la nota, corresponde a la semana 17 a 18</a:t>
            </a:r>
          </a:p>
          <a:p>
            <a:pPr marL="457200" lvl="1" indent="0" algn="just">
              <a:buNone/>
            </a:pPr>
            <a:r>
              <a:rPr lang="es-ES" dirty="0">
                <a:latin typeface="Bradley Hand" pitchFamily="2" charset="77"/>
              </a:rPr>
              <a:t>Compartir un drive con los todos archivos solicitados por Fases de manera ordena.</a:t>
            </a:r>
          </a:p>
        </p:txBody>
      </p:sp>
    </p:spTree>
    <p:extLst>
      <p:ext uri="{BB962C8B-B14F-4D97-AF65-F5344CB8AC3E}">
        <p14:creationId xmlns:p14="http://schemas.microsoft.com/office/powerpoint/2010/main" val="99992505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99"/>
          <p:cNvSpPr/>
          <p:nvPr/>
        </p:nvSpPr>
        <p:spPr>
          <a:xfrm>
            <a:off x="6641414" y="5369960"/>
            <a:ext cx="2037382" cy="13690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178187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CL" sz="3200" dirty="0"/>
              <a:t>2</a:t>
            </a:r>
            <a:r>
              <a:rPr lang="x-none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CL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Asignatura</a:t>
            </a:r>
            <a:endParaRPr lang="x-none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6636" y="803525"/>
            <a:ext cx="8064896" cy="54168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457200" lvl="1" indent="0" algn="just">
              <a:buNone/>
            </a:pPr>
            <a:r>
              <a:rPr lang="es-ES" b="1" dirty="0">
                <a:latin typeface="Bradley Hand" pitchFamily="2" charset="77"/>
              </a:rPr>
              <a:t>Entrega de Documentos Fase 1 (20 </a:t>
            </a:r>
            <a:r>
              <a:rPr lang="es-ES" b="1" dirty="0" err="1">
                <a:latin typeface="Bradley Hand" pitchFamily="2" charset="77"/>
              </a:rPr>
              <a:t>hrs</a:t>
            </a:r>
            <a:r>
              <a:rPr lang="es-ES" b="1" dirty="0">
                <a:latin typeface="Bradley Hand" pitchFamily="2" charset="77"/>
              </a:rPr>
              <a:t>):</a:t>
            </a:r>
          </a:p>
          <a:p>
            <a:pPr marL="800100" lvl="1" indent="-342900" algn="just"/>
            <a:r>
              <a:rPr lang="es-ES" sz="1800" dirty="0">
                <a:highlight>
                  <a:srgbClr val="FFFF00"/>
                </a:highlight>
                <a:latin typeface="Bradley Hand" pitchFamily="2" charset="77"/>
              </a:rPr>
              <a:t>Autoevaluación Competencias Fase 1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Diario de reflexión Fase 1-(Español-Inglés)</a:t>
            </a:r>
            <a:endParaRPr lang="es-ES" sz="1800" dirty="0">
              <a:highlight>
                <a:srgbClr val="FFFF00"/>
              </a:highlight>
              <a:latin typeface="Bradley Hand" pitchFamily="2" charset="77"/>
            </a:endParaRP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Evaluación Formativa Fase 1(Español-Inglés)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Documento Definición Proyecto APT Fase1 (Español-Inglés)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Minuta de reuniones semanales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Presentación Inicial del Proyecto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Acta constitución proyecto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Planilla de Requerimientos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Planilla EDT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Carta Gantt/</a:t>
            </a:r>
            <a:r>
              <a:rPr lang="es-ES" sz="1800" dirty="0" err="1">
                <a:latin typeface="Bradley Hand" pitchFamily="2" charset="77"/>
              </a:rPr>
              <a:t>RoadMap</a:t>
            </a:r>
            <a:r>
              <a:rPr lang="es-ES" sz="1800" dirty="0">
                <a:latin typeface="Bradley Hand" pitchFamily="2" charset="77"/>
              </a:rPr>
              <a:t> dependiendo de la metodología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Documento de avance de sprint ( solo si se usa metodología ágil)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Documento ERS</a:t>
            </a:r>
          </a:p>
          <a:p>
            <a:pPr marL="800100" lvl="1" indent="-342900" algn="just"/>
            <a:r>
              <a:rPr lang="pt-BR" sz="1800" dirty="0">
                <a:latin typeface="Bradley Hand" pitchFamily="2" charset="77"/>
              </a:rPr>
              <a:t>Documento Caso uso </a:t>
            </a:r>
            <a:r>
              <a:rPr lang="pt-BR" sz="1800" dirty="0" err="1">
                <a:latin typeface="Bradley Hand" pitchFamily="2" charset="77"/>
              </a:rPr>
              <a:t>extendido</a:t>
            </a:r>
            <a:endParaRPr lang="pt-BR" sz="1800" dirty="0">
              <a:latin typeface="Bradley Hand" pitchFamily="2" charset="77"/>
            </a:endParaRPr>
          </a:p>
          <a:p>
            <a:pPr marL="800100" lvl="1" indent="-342900" algn="just"/>
            <a:r>
              <a:rPr lang="pt-BR" sz="1800" dirty="0" err="1">
                <a:latin typeface="Bradley Hand" pitchFamily="2" charset="77"/>
              </a:rPr>
              <a:t>Mockups</a:t>
            </a:r>
            <a:r>
              <a:rPr lang="pt-BR" sz="1800" dirty="0">
                <a:latin typeface="Bradley Hand" pitchFamily="2" charset="77"/>
              </a:rPr>
              <a:t>  </a:t>
            </a:r>
            <a:r>
              <a:rPr lang="pt-BR" sz="1800" dirty="0" err="1">
                <a:latin typeface="Bradley Hand" pitchFamily="2" charset="77"/>
              </a:rPr>
              <a:t>del</a:t>
            </a:r>
            <a:r>
              <a:rPr lang="pt-BR" sz="1800" dirty="0">
                <a:latin typeface="Bradley Hand" pitchFamily="2" charset="77"/>
              </a:rPr>
              <a:t> sistema completo</a:t>
            </a:r>
            <a:endParaRPr lang="es-ES" sz="1800" dirty="0">
              <a:latin typeface="Bradley Hand" pitchFamily="2" charset="77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99"/>
          <p:cNvSpPr/>
          <p:nvPr/>
        </p:nvSpPr>
        <p:spPr>
          <a:xfrm>
            <a:off x="6989900" y="5488970"/>
            <a:ext cx="2037382" cy="13690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178187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CL" sz="3200" dirty="0"/>
              <a:t>2</a:t>
            </a:r>
            <a:r>
              <a:rPr lang="x-none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CL" sz="3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Asignatura</a:t>
            </a:r>
            <a:endParaRPr lang="x-none"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23528" y="764704"/>
            <a:ext cx="8424936" cy="5309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457200" lvl="1" indent="0" algn="just">
              <a:buNone/>
            </a:pPr>
            <a:r>
              <a:rPr lang="es-ES" b="1" dirty="0">
                <a:latin typeface="Bradley Hand" pitchFamily="2" charset="77"/>
              </a:rPr>
              <a:t>Entrega de Modelo arquitectónico Fase 2 (15 </a:t>
            </a:r>
            <a:r>
              <a:rPr lang="es-ES" b="1" dirty="0" err="1">
                <a:latin typeface="Bradley Hand" pitchFamily="2" charset="77"/>
              </a:rPr>
              <a:t>hrs</a:t>
            </a:r>
            <a:r>
              <a:rPr lang="es-ES" b="1" dirty="0">
                <a:latin typeface="Bradley Hand" pitchFamily="2" charset="77"/>
              </a:rPr>
              <a:t>) :</a:t>
            </a:r>
          </a:p>
          <a:p>
            <a:pPr marL="800100" lvl="1" indent="-342900" algn="just"/>
            <a:r>
              <a:rPr lang="pt-BR" sz="1800" dirty="0">
                <a:latin typeface="Bradley Hand" pitchFamily="2" charset="77"/>
              </a:rPr>
              <a:t>Documento </a:t>
            </a:r>
            <a:r>
              <a:rPr lang="pt-BR" sz="1800" dirty="0" err="1">
                <a:latin typeface="Bradley Hand" pitchFamily="2" charset="77"/>
              </a:rPr>
              <a:t>Arquitectura</a:t>
            </a:r>
            <a:r>
              <a:rPr lang="pt-BR" sz="1800" dirty="0">
                <a:latin typeface="Bradley Hand" pitchFamily="2" charset="77"/>
              </a:rPr>
              <a:t> (DAS)</a:t>
            </a:r>
          </a:p>
          <a:p>
            <a:pPr marL="800100" lvl="1" indent="-342900" algn="just"/>
            <a:r>
              <a:rPr lang="pt-BR" sz="1800" dirty="0">
                <a:latin typeface="Bradley Hand" pitchFamily="2" charset="77"/>
              </a:rPr>
              <a:t>Matriz </a:t>
            </a:r>
            <a:r>
              <a:rPr lang="pt-BR" sz="1800" dirty="0" err="1">
                <a:latin typeface="Bradley Hand" pitchFamily="2" charset="77"/>
              </a:rPr>
              <a:t>Raci</a:t>
            </a:r>
            <a:endParaRPr lang="pt-BR" sz="1800" dirty="0">
              <a:latin typeface="Bradley Hand" pitchFamily="2" charset="77"/>
            </a:endParaRPr>
          </a:p>
          <a:p>
            <a:pPr marL="800100" lvl="1" indent="-342900" algn="just"/>
            <a:r>
              <a:rPr lang="pt-BR" sz="1800" dirty="0">
                <a:latin typeface="Bradley Hand" pitchFamily="2" charset="77"/>
              </a:rPr>
              <a:t>Matriz de Riesgo</a:t>
            </a:r>
          </a:p>
          <a:p>
            <a:pPr marL="800100" lvl="1" indent="-342900" algn="just"/>
            <a:r>
              <a:rPr lang="pt-BR" sz="1800" dirty="0">
                <a:latin typeface="Bradley Hand" pitchFamily="2" charset="77"/>
              </a:rPr>
              <a:t>Documento processo de negócio(</a:t>
            </a:r>
            <a:r>
              <a:rPr lang="pt-BR" sz="1800" dirty="0" err="1">
                <a:latin typeface="Bradley Hand" pitchFamily="2" charset="77"/>
              </a:rPr>
              <a:t>to-be</a:t>
            </a:r>
            <a:r>
              <a:rPr lang="pt-BR" sz="1800" dirty="0">
                <a:latin typeface="Bradley Hand" pitchFamily="2" charset="77"/>
              </a:rPr>
              <a:t>)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Diccionario de Datos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Minuta de reuniones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Matriz Control de Cambios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Documento Definición Proyecto APT Fase2 (Español-Inglés)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Diario de reflexión Fase 1-(Español-Inglés)</a:t>
            </a:r>
          </a:p>
          <a:p>
            <a:pPr marL="457200" lvl="1" indent="0" algn="just">
              <a:buNone/>
            </a:pPr>
            <a:r>
              <a:rPr lang="es-ES" sz="2200" b="1" dirty="0">
                <a:latin typeface="Bradley Hand" pitchFamily="2" charset="77"/>
              </a:rPr>
              <a:t>Entrega de Software Fase 2 (35 </a:t>
            </a:r>
            <a:r>
              <a:rPr lang="es-ES" sz="2200" b="1" dirty="0" err="1">
                <a:latin typeface="Bradley Hand" pitchFamily="2" charset="77"/>
              </a:rPr>
              <a:t>hrs</a:t>
            </a:r>
            <a:r>
              <a:rPr lang="es-ES" sz="2200" b="1" dirty="0">
                <a:latin typeface="Bradley Hand" pitchFamily="2" charset="77"/>
              </a:rPr>
              <a:t>): 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Documento Informe Final Proyecto APT Fase2 (Español-Inglés)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Desarrollo 100% del sistema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Script de base de datos</a:t>
            </a:r>
          </a:p>
        </p:txBody>
      </p:sp>
    </p:spTree>
    <p:extLst>
      <p:ext uri="{BB962C8B-B14F-4D97-AF65-F5344CB8AC3E}">
        <p14:creationId xmlns:p14="http://schemas.microsoft.com/office/powerpoint/2010/main" val="869449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99"/>
          <p:cNvSpPr/>
          <p:nvPr/>
        </p:nvSpPr>
        <p:spPr>
          <a:xfrm>
            <a:off x="7106618" y="5157192"/>
            <a:ext cx="2037382" cy="13690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CL" dirty="0"/>
              <a:t>2</a:t>
            </a:r>
            <a:r>
              <a:rPr lang="x-none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CL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Asignatura</a:t>
            </a:r>
            <a:endParaRPr lang="x-none" sz="4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23528" y="764704"/>
            <a:ext cx="8424936" cy="5247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457200" lvl="1" indent="0" algn="just">
              <a:buNone/>
            </a:pPr>
            <a:r>
              <a:rPr lang="es-ES" b="1" dirty="0">
                <a:latin typeface="Bradley Hand" pitchFamily="2" charset="77"/>
              </a:rPr>
              <a:t>Entrega de Documentos Fase 3 (15 </a:t>
            </a:r>
            <a:r>
              <a:rPr lang="es-ES" b="1" dirty="0" err="1">
                <a:latin typeface="Bradley Hand" pitchFamily="2" charset="77"/>
              </a:rPr>
              <a:t>hrs</a:t>
            </a:r>
            <a:r>
              <a:rPr lang="es-ES" b="1" dirty="0">
                <a:latin typeface="Bradley Hand" pitchFamily="2" charset="77"/>
              </a:rPr>
              <a:t>):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Matriz de control de cambios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Minutas de reuniones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Plan de pruebas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Matriz Pruebas de Base Datos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Planilla Registro Defectos 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Verificación de alcances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Plan de capacitación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Manual de usuario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Informe cierre del proyecto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Documento Presentación Proyecto APT Fase3 (Español-Inglés)</a:t>
            </a:r>
          </a:p>
          <a:p>
            <a:pPr marL="800100" lvl="1" indent="-342900" algn="just"/>
            <a:r>
              <a:rPr lang="es-ES" sz="1800" dirty="0">
                <a:latin typeface="Bradley Hand" pitchFamily="2" charset="77"/>
              </a:rPr>
              <a:t>Diario de reflexión Fase 3 (Español-Inglés)</a:t>
            </a:r>
            <a:endParaRPr lang="es-ES" b="1" dirty="0">
              <a:latin typeface="Bradley Hand" pitchFamily="2" charset="77"/>
            </a:endParaRPr>
          </a:p>
          <a:p>
            <a:pPr marL="457200" lvl="1" indent="0" algn="just">
              <a:buNone/>
            </a:pPr>
            <a:r>
              <a:rPr lang="es-ES" b="1" dirty="0">
                <a:latin typeface="Bradley Hand" pitchFamily="2" charset="77"/>
              </a:rPr>
              <a:t>Entrega de Software </a:t>
            </a:r>
          </a:p>
          <a:p>
            <a:pPr marL="800100" lvl="1" indent="-342900" algn="just"/>
            <a:r>
              <a:rPr lang="es-ES" dirty="0">
                <a:latin typeface="Bradley Hand" pitchFamily="2" charset="77"/>
              </a:rPr>
              <a:t>De</a:t>
            </a:r>
            <a:r>
              <a:rPr lang="es-ES" sz="1800" dirty="0">
                <a:latin typeface="Bradley Hand" pitchFamily="2" charset="77"/>
              </a:rPr>
              <a:t>sarrollo total del sistema 100%</a:t>
            </a:r>
          </a:p>
        </p:txBody>
      </p:sp>
    </p:spTree>
    <p:extLst>
      <p:ext uri="{BB962C8B-B14F-4D97-AF65-F5344CB8AC3E}">
        <p14:creationId xmlns:p14="http://schemas.microsoft.com/office/powerpoint/2010/main" val="780928872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CL" dirty="0"/>
              <a:t>4</a:t>
            </a:r>
            <a:r>
              <a:rPr lang="x-none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Metodología de Evaluación</a:t>
            </a:r>
          </a:p>
        </p:txBody>
      </p:sp>
      <p:sp>
        <p:nvSpPr>
          <p:cNvPr id="6" name="Shape 106"/>
          <p:cNvSpPr txBox="1">
            <a:spLocks noGrp="1"/>
          </p:cNvSpPr>
          <p:nvPr>
            <p:ph type="body" idx="1"/>
          </p:nvPr>
        </p:nvSpPr>
        <p:spPr>
          <a:xfrm>
            <a:off x="426301" y="1196752"/>
            <a:ext cx="8229600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361950" indent="-361950" algn="ctr">
              <a:buNone/>
            </a:pPr>
            <a:r>
              <a:rPr lang="es-CL" b="1" dirty="0">
                <a:latin typeface="Bradley Hand" pitchFamily="2" charset="77"/>
                <a:sym typeface="Arial"/>
              </a:rPr>
              <a:t>Fechas de entregas</a:t>
            </a:r>
          </a:p>
        </p:txBody>
      </p:sp>
      <p:pic>
        <p:nvPicPr>
          <p:cNvPr id="1026" name="Picture 2" descr="Vector Icono De Calendario PNG , Iconos De Calendario ...">
            <a:extLst>
              <a:ext uri="{FF2B5EF4-FFF2-40B4-BE49-F238E27FC236}">
                <a16:creationId xmlns:a16="http://schemas.microsoft.com/office/drawing/2014/main" id="{09B76625-007B-5E03-BE47-D5A1BFB7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687414"/>
            <a:ext cx="90872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EE93999-6C9E-F465-6181-85D7DE9F2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665833"/>
              </p:ext>
            </p:extLst>
          </p:nvPr>
        </p:nvGraphicFramePr>
        <p:xfrm>
          <a:off x="611559" y="1855516"/>
          <a:ext cx="8044341" cy="423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492110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516</Words>
  <Application>Microsoft Office PowerPoint</Application>
  <PresentationFormat>Presentación en pantalla (4:3)</PresentationFormat>
  <Paragraphs>82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Bradley Hand</vt:lpstr>
      <vt:lpstr>Calibri</vt:lpstr>
      <vt:lpstr/>
      <vt:lpstr>Presentación de PowerPoint</vt:lpstr>
      <vt:lpstr>Antecedentes Asignatura </vt:lpstr>
      <vt:lpstr>1. Datos Asignatura</vt:lpstr>
      <vt:lpstr>2. Evaluación Asignatura</vt:lpstr>
      <vt:lpstr>2. Evaluación Asignatura</vt:lpstr>
      <vt:lpstr>2. Evaluación Asignatura</vt:lpstr>
      <vt:lpstr>2. Evaluación Asignatura</vt:lpstr>
      <vt:lpstr>4. Metodología de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Jeanette Leonelli R.</dc:creator>
  <cp:lastModifiedBy>Duoc</cp:lastModifiedBy>
  <cp:revision>485</cp:revision>
  <dcterms:modified xsi:type="dcterms:W3CDTF">2024-08-12T13:28:58Z</dcterms:modified>
</cp:coreProperties>
</file>