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0" name="Shape 10"/>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txBox="1"/>
          <p:nvPr>
            <p:ph type="ctrTitle"/>
          </p:nvPr>
        </p:nvSpPr>
        <p:spPr>
          <a:xfrm>
            <a:off x="3044700" y="1444255"/>
            <a:ext cx="3054600" cy="1537199"/>
          </a:xfrm>
          <a:prstGeom prst="rect">
            <a:avLst/>
          </a:prstGeom>
        </p:spPr>
        <p:txBody>
          <a:bodyPr anchorCtr="0" anchor="b"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x="3044700" y="3116580"/>
            <a:ext cx="3054600" cy="701399"/>
          </a:xfrm>
          <a:prstGeom prst="rect">
            <a:avLst/>
          </a:prstGeom>
        </p:spPr>
        <p:txBody>
          <a:bodyPr anchorCtr="0" anchor="t" bIns="91425" lIns="91425" rIns="91425" tIns="91425"/>
          <a:lstStyle>
            <a:lvl1pPr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0"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52" name="Shape 52"/>
          <p:cNvSpPr txBox="1"/>
          <p:nvPr>
            <p:ph type="title"/>
          </p:nvPr>
        </p:nvSpPr>
        <p:spPr>
          <a:xfrm>
            <a:off x="311700" y="957125"/>
            <a:ext cx="8520599" cy="2128799"/>
          </a:xfrm>
          <a:prstGeom prst="rect">
            <a:avLst/>
          </a:prstGeom>
        </p:spPr>
        <p:txBody>
          <a:bodyPr anchorCtr="0" anchor="ctr" bIns="91425" lIns="91425" rIns="91425" tIns="91425"/>
          <a:lstStyle>
            <a:lvl1pPr algn="ctr">
              <a:spcBef>
                <a:spcPts val="0"/>
              </a:spcBef>
              <a:buClr>
                <a:schemeClr val="lt2"/>
              </a:buClr>
              <a:buSzPct val="100000"/>
              <a:defRPr sz="16000">
                <a:solidFill>
                  <a:schemeClr val="lt2"/>
                </a:solidFill>
              </a:defRPr>
            </a:lvl1pPr>
            <a:lvl2pPr algn="ctr">
              <a:spcBef>
                <a:spcPts val="0"/>
              </a:spcBef>
              <a:buClr>
                <a:schemeClr val="lt2"/>
              </a:buClr>
              <a:buSzPct val="100000"/>
              <a:defRPr sz="16000">
                <a:solidFill>
                  <a:schemeClr val="lt2"/>
                </a:solidFill>
              </a:defRPr>
            </a:lvl2pPr>
            <a:lvl3pPr algn="ctr">
              <a:spcBef>
                <a:spcPts val="0"/>
              </a:spcBef>
              <a:buClr>
                <a:schemeClr val="lt2"/>
              </a:buClr>
              <a:buSzPct val="100000"/>
              <a:defRPr sz="16000">
                <a:solidFill>
                  <a:schemeClr val="lt2"/>
                </a:solidFill>
              </a:defRPr>
            </a:lvl3pPr>
            <a:lvl4pPr algn="ctr">
              <a:spcBef>
                <a:spcPts val="0"/>
              </a:spcBef>
              <a:buClr>
                <a:schemeClr val="lt2"/>
              </a:buClr>
              <a:buSzPct val="100000"/>
              <a:defRPr sz="16000">
                <a:solidFill>
                  <a:schemeClr val="lt2"/>
                </a:solidFill>
              </a:defRPr>
            </a:lvl4pPr>
            <a:lvl5pPr algn="ctr">
              <a:spcBef>
                <a:spcPts val="0"/>
              </a:spcBef>
              <a:buClr>
                <a:schemeClr val="lt2"/>
              </a:buClr>
              <a:buSzPct val="100000"/>
              <a:defRPr sz="16000">
                <a:solidFill>
                  <a:schemeClr val="lt2"/>
                </a:solidFill>
              </a:defRPr>
            </a:lvl5pPr>
            <a:lvl6pPr algn="ctr">
              <a:spcBef>
                <a:spcPts val="0"/>
              </a:spcBef>
              <a:buClr>
                <a:schemeClr val="lt2"/>
              </a:buClr>
              <a:buSzPct val="100000"/>
              <a:defRPr sz="16000">
                <a:solidFill>
                  <a:schemeClr val="lt2"/>
                </a:solidFill>
              </a:defRPr>
            </a:lvl6pPr>
            <a:lvl7pPr algn="ctr">
              <a:spcBef>
                <a:spcPts val="0"/>
              </a:spcBef>
              <a:buClr>
                <a:schemeClr val="lt2"/>
              </a:buClr>
              <a:buSzPct val="100000"/>
              <a:defRPr sz="16000">
                <a:solidFill>
                  <a:schemeClr val="lt2"/>
                </a:solidFill>
              </a:defRPr>
            </a:lvl7pPr>
            <a:lvl8pPr algn="ctr">
              <a:spcBef>
                <a:spcPts val="0"/>
              </a:spcBef>
              <a:buClr>
                <a:schemeClr val="lt2"/>
              </a:buClr>
              <a:buSzPct val="100000"/>
              <a:defRPr sz="16000">
                <a:solidFill>
                  <a:schemeClr val="lt2"/>
                </a:solidFill>
              </a:defRPr>
            </a:lvl8pPr>
            <a:lvl9pPr algn="ctr">
              <a:spcBef>
                <a:spcPts val="0"/>
              </a:spcBef>
              <a:buClr>
                <a:schemeClr val="lt2"/>
              </a:buClr>
              <a:buSzPct val="100000"/>
              <a:defRPr sz="16000">
                <a:solidFill>
                  <a:schemeClr val="lt2"/>
                </a:solidFill>
              </a:defRPr>
            </a:lvl9pPr>
          </a:lstStyle>
          <a:p/>
        </p:txBody>
      </p:sp>
      <p:sp>
        <p:nvSpPr>
          <p:cNvPr id="53" name="Shape 53"/>
          <p:cNvSpPr txBox="1"/>
          <p:nvPr>
            <p:ph idx="1" type="body"/>
          </p:nvPr>
        </p:nvSpPr>
        <p:spPr>
          <a:xfrm>
            <a:off x="311700" y="316200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4" name="Shape 14"/>
        <p:cNvGrpSpPr/>
        <p:nvPr/>
      </p:nvGrpSpPr>
      <p:grpSpPr>
        <a:xfrm>
          <a:off x="0" y="0"/>
          <a:ext cx="0" cy="0"/>
          <a:chOff x="0" y="0"/>
          <a:chExt cx="0" cy="0"/>
        </a:xfrm>
      </p:grpSpPr>
      <p:sp>
        <p:nvSpPr>
          <p:cNvPr id="15" name="Shape 15"/>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6" name="Shape 16"/>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txBox="1"/>
          <p:nvPr>
            <p:ph type="title"/>
          </p:nvPr>
        </p:nvSpPr>
        <p:spPr>
          <a:xfrm>
            <a:off x="773700" y="1806450"/>
            <a:ext cx="7596600" cy="1530600"/>
          </a:xfrm>
          <a:prstGeom prst="rect">
            <a:avLst/>
          </a:prstGeom>
        </p:spPr>
        <p:txBody>
          <a:bodyPr anchorCtr="0" anchor="ctr"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21" name="Shape 21"/>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5225"/>
            <a:ext cx="8520599" cy="33540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x="311700" y="1225225"/>
            <a:ext cx="3999899" cy="3354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2" type="body"/>
          </p:nvPr>
        </p:nvSpPr>
        <p:spPr>
          <a:xfrm>
            <a:off x="4832400" y="1225225"/>
            <a:ext cx="3999899" cy="3354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4" name="Shape 34"/>
          <p:cNvSpPr txBox="1"/>
          <p:nvPr>
            <p:ph idx="1" type="body"/>
          </p:nvPr>
        </p:nvSpPr>
        <p:spPr>
          <a:xfrm>
            <a:off x="311700" y="1399399"/>
            <a:ext cx="2807999" cy="27849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8" name="Shape 38"/>
          <p:cNvSpPr txBox="1"/>
          <p:nvPr>
            <p:ph type="title"/>
          </p:nvPr>
        </p:nvSpPr>
        <p:spPr>
          <a:xfrm>
            <a:off x="490250" y="450150"/>
            <a:ext cx="5878799"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0" name="Shape 40"/>
        <p:cNvGrpSpPr/>
        <p:nvPr/>
      </p:nvGrpSpPr>
      <p:grpSpPr>
        <a:xfrm>
          <a:off x="0" y="0"/>
          <a:ext cx="0" cy="0"/>
          <a:chOff x="0" y="0"/>
          <a:chExt cx="0" cy="0"/>
        </a:xfrm>
      </p:grpSpPr>
      <p:sp>
        <p:nvSpPr>
          <p:cNvPr id="41" name="Shape 41"/>
          <p:cNvSpPr/>
          <p:nvPr/>
        </p:nvSpPr>
        <p:spPr>
          <a:xfrm>
            <a:off x="4572000" y="-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cxnSp>
        <p:nvCxnSpPr>
          <p:cNvPr id="42" name="Shape 42"/>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3" name="Shape 43"/>
          <p:cNvSpPr txBox="1"/>
          <p:nvPr>
            <p:ph type="title"/>
          </p:nvPr>
        </p:nvSpPr>
        <p:spPr>
          <a:xfrm>
            <a:off x="265500" y="929275"/>
            <a:ext cx="4045199" cy="1786199"/>
          </a:xfrm>
          <a:prstGeom prst="rect">
            <a:avLst/>
          </a:prstGeom>
        </p:spPr>
        <p:txBody>
          <a:bodyPr anchorCtr="0" anchor="b" bIns="91425" lIns="91425" rIns="91425" tIns="91425"/>
          <a:lstStyle>
            <a:lvl1pPr algn="ctr">
              <a:spcBef>
                <a:spcPts val="0"/>
              </a:spcBef>
              <a:buClr>
                <a:schemeClr val="lt2"/>
              </a:buClr>
              <a:defRPr>
                <a:solidFill>
                  <a:schemeClr val="lt2"/>
                </a:solidFill>
              </a:defRPr>
            </a:lvl1pPr>
            <a:lvl2pPr algn="ctr">
              <a:spcBef>
                <a:spcPts val="0"/>
              </a:spcBef>
              <a:buClr>
                <a:schemeClr val="lt2"/>
              </a:buClr>
              <a:defRPr>
                <a:solidFill>
                  <a:schemeClr val="lt2"/>
                </a:solidFill>
              </a:defRPr>
            </a:lvl2pPr>
            <a:lvl3pPr algn="ctr">
              <a:spcBef>
                <a:spcPts val="0"/>
              </a:spcBef>
              <a:buClr>
                <a:schemeClr val="lt2"/>
              </a:buClr>
              <a:defRPr>
                <a:solidFill>
                  <a:schemeClr val="lt2"/>
                </a:solidFill>
              </a:defRPr>
            </a:lvl3pPr>
            <a:lvl4pPr algn="ctr">
              <a:spcBef>
                <a:spcPts val="0"/>
              </a:spcBef>
              <a:buClr>
                <a:schemeClr val="lt2"/>
              </a:buClr>
              <a:defRPr>
                <a:solidFill>
                  <a:schemeClr val="lt2"/>
                </a:solidFill>
              </a:defRPr>
            </a:lvl4pPr>
            <a:lvl5pPr algn="ctr">
              <a:spcBef>
                <a:spcPts val="0"/>
              </a:spcBef>
              <a:buClr>
                <a:schemeClr val="lt2"/>
              </a:buClr>
              <a:defRPr>
                <a:solidFill>
                  <a:schemeClr val="lt2"/>
                </a:solidFill>
              </a:defRPr>
            </a:lvl5pPr>
            <a:lvl6pPr algn="ctr">
              <a:spcBef>
                <a:spcPts val="0"/>
              </a:spcBef>
              <a:buClr>
                <a:schemeClr val="lt2"/>
              </a:buClr>
              <a:defRPr>
                <a:solidFill>
                  <a:schemeClr val="lt2"/>
                </a:solidFill>
              </a:defRPr>
            </a:lvl6pPr>
            <a:lvl7pPr algn="ctr">
              <a:spcBef>
                <a:spcPts val="0"/>
              </a:spcBef>
              <a:buClr>
                <a:schemeClr val="lt2"/>
              </a:buClr>
              <a:defRPr>
                <a:solidFill>
                  <a:schemeClr val="lt2"/>
                </a:solidFill>
              </a:defRPr>
            </a:lvl7pPr>
            <a:lvl8pPr algn="ctr">
              <a:spcBef>
                <a:spcPts val="0"/>
              </a:spcBef>
              <a:buClr>
                <a:schemeClr val="lt2"/>
              </a:buClr>
              <a:defRPr>
                <a:solidFill>
                  <a:schemeClr val="lt2"/>
                </a:solidFill>
              </a:defRPr>
            </a:lvl8pPr>
            <a:lvl9pPr algn="ctr">
              <a:spcBef>
                <a:spcPts val="0"/>
              </a:spcBef>
              <a:buClr>
                <a:schemeClr val="lt2"/>
              </a:buClr>
              <a:defRPr>
                <a:solidFill>
                  <a:schemeClr val="lt2"/>
                </a:solidFill>
              </a:defRPr>
            </a:lvl9pPr>
          </a:lstStyle>
          <a:p/>
        </p:txBody>
      </p:sp>
      <p:sp>
        <p:nvSpPr>
          <p:cNvPr id="44" name="Shape 44"/>
          <p:cNvSpPr txBox="1"/>
          <p:nvPr>
            <p:ph idx="1" type="subTitle"/>
          </p:nvPr>
        </p:nvSpPr>
        <p:spPr>
          <a:xfrm>
            <a:off x="265500" y="2769000"/>
            <a:ext cx="4045199" cy="1574099"/>
          </a:xfrm>
          <a:prstGeom prst="rect">
            <a:avLst/>
          </a:prstGeom>
        </p:spPr>
        <p:txBody>
          <a:bodyPr anchorCtr="0" anchor="t" bIns="91425" lIns="91425" rIns="91425" tIns="91425"/>
          <a:lstStyle>
            <a:lvl1pPr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5" name="Shape 45"/>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9500" y="42189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315925"/>
            <a:ext cx="8520599" cy="831299"/>
          </a:xfrm>
          <a:prstGeom prst="rect">
            <a:avLst/>
          </a:prstGeom>
          <a:noFill/>
          <a:ln>
            <a:noFill/>
          </a:ln>
        </p:spPr>
        <p:txBody>
          <a:bodyPr anchorCtr="0" anchor="b" bIns="91425" lIns="91425" rIns="91425" tIns="91425"/>
          <a:lstStyle>
            <a:lvl1pPr>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6" name="Shape 6"/>
          <p:cNvSpPr txBox="1"/>
          <p:nvPr>
            <p:ph idx="1" type="body"/>
          </p:nvPr>
        </p:nvSpPr>
        <p:spPr>
          <a:xfrm>
            <a:off x="311700" y="1225225"/>
            <a:ext cx="8520599" cy="33540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044700" y="1444255"/>
            <a:ext cx="3054600" cy="1537199"/>
          </a:xfrm>
          <a:prstGeom prst="rect">
            <a:avLst/>
          </a:prstGeom>
        </p:spPr>
        <p:txBody>
          <a:bodyPr anchorCtr="0" anchor="b" bIns="91425" lIns="91425" rIns="91425" tIns="91425">
            <a:noAutofit/>
          </a:bodyPr>
          <a:lstStyle/>
          <a:p>
            <a:pPr>
              <a:spcBef>
                <a:spcPts val="0"/>
              </a:spcBef>
              <a:buNone/>
            </a:pPr>
            <a:r>
              <a:rPr lang="en"/>
              <a:t>Sentiment Analysis</a:t>
            </a:r>
          </a:p>
        </p:txBody>
      </p:sp>
      <p:sp>
        <p:nvSpPr>
          <p:cNvPr id="59" name="Shape 59"/>
          <p:cNvSpPr txBox="1"/>
          <p:nvPr>
            <p:ph idx="1" type="subTitle"/>
          </p:nvPr>
        </p:nvSpPr>
        <p:spPr>
          <a:xfrm>
            <a:off x="3044700" y="3116580"/>
            <a:ext cx="3054600" cy="701399"/>
          </a:xfrm>
          <a:prstGeom prst="rect">
            <a:avLst/>
          </a:prstGeom>
        </p:spPr>
        <p:txBody>
          <a:bodyPr anchorCtr="0" anchor="t" bIns="91425" lIns="91425" rIns="91425" tIns="91425">
            <a:noAutofit/>
          </a:bodyPr>
          <a:lstStyle/>
          <a:p>
            <a:pPr>
              <a:spcBef>
                <a:spcPts val="0"/>
              </a:spcBef>
              <a:buNone/>
            </a:pPr>
            <a:r>
              <a:rPr i="1" lang="en">
                <a:solidFill>
                  <a:srgbClr val="4A86E8"/>
                </a:solidFill>
              </a:rPr>
              <a:t>My</a:t>
            </a:r>
            <a:r>
              <a:rPr i="1" lang="en">
                <a:solidFill>
                  <a:srgbClr val="FF9900"/>
                </a:solidFill>
              </a:rPr>
              <a:t>SQL</a:t>
            </a:r>
            <a:r>
              <a:rPr i="1" lang="en"/>
              <a:t> vs </a:t>
            </a:r>
            <a:r>
              <a:rPr i="1" lang="en">
                <a:solidFill>
                  <a:schemeClr val="accent1"/>
                </a:solidFill>
              </a:rPr>
              <a:t>mongo</a:t>
            </a:r>
            <a:r>
              <a:rPr i="1" lang="en">
                <a:solidFill>
                  <a:schemeClr val="lt2"/>
                </a:solidFill>
              </a:rPr>
              <a:t>DB</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1" type="body"/>
          </p:nvPr>
        </p:nvSpPr>
        <p:spPr>
          <a:xfrm>
            <a:off x="4548000" y="666750"/>
            <a:ext cx="3858000" cy="3809999"/>
          </a:xfrm>
          <a:prstGeom prst="rect">
            <a:avLst/>
          </a:prstGeom>
        </p:spPr>
        <p:txBody>
          <a:bodyPr anchorCtr="0" anchor="t" bIns="91425" lIns="91425" rIns="91425" tIns="91425">
            <a:noAutofit/>
          </a:bodyPr>
          <a:lstStyle/>
          <a:p>
            <a:pPr rtl="0">
              <a:spcBef>
                <a:spcPts val="0"/>
              </a:spcBef>
              <a:buNone/>
            </a:pPr>
            <a:r>
              <a:t/>
            </a:r>
            <a:endParaRPr>
              <a:solidFill>
                <a:schemeClr val="accent1"/>
              </a:solidFill>
            </a:endParaRPr>
          </a:p>
          <a:p>
            <a:pPr rtl="0">
              <a:spcBef>
                <a:spcPts val="0"/>
              </a:spcBef>
              <a:buNone/>
            </a:pPr>
            <a:r>
              <a:rPr lang="en">
                <a:solidFill>
                  <a:schemeClr val="accent1"/>
                </a:solidFill>
              </a:rPr>
              <a:t>mongo</a:t>
            </a:r>
            <a:r>
              <a:rPr lang="en">
                <a:solidFill>
                  <a:schemeClr val="lt2"/>
                </a:solidFill>
              </a:rPr>
              <a:t>DB</a:t>
            </a:r>
            <a:r>
              <a:rPr lang="en"/>
              <a:t> is a NoSQL document-oriented database, removing relational structure in favor of datasets with key-value store behavior.</a:t>
            </a:r>
          </a:p>
          <a:p>
            <a:pPr rtl="0">
              <a:spcBef>
                <a:spcPts val="0"/>
              </a:spcBef>
              <a:buNone/>
            </a:pPr>
            <a:r>
              <a:rPr lang="en">
                <a:solidFill>
                  <a:schemeClr val="accent1"/>
                </a:solidFill>
              </a:rPr>
              <a:t>mongo</a:t>
            </a:r>
            <a:r>
              <a:rPr lang="en"/>
              <a:t> stores data in JSON-like objects called BSON which have fully dynamic schemas.</a:t>
            </a:r>
          </a:p>
          <a:p>
            <a:pPr>
              <a:spcBef>
                <a:spcPts val="0"/>
              </a:spcBef>
              <a:buNone/>
            </a:pPr>
            <a:r>
              <a:t/>
            </a:r>
            <a:endParaRPr/>
          </a:p>
        </p:txBody>
      </p:sp>
      <p:pic>
        <p:nvPicPr>
          <p:cNvPr id="65" name="Shape 65"/>
          <p:cNvPicPr preferRelativeResize="0"/>
          <p:nvPr/>
        </p:nvPicPr>
        <p:blipFill>
          <a:blip r:embed="rId3">
            <a:alphaModFix/>
          </a:blip>
          <a:stretch>
            <a:fillRect/>
          </a:stretch>
        </p:blipFill>
        <p:spPr>
          <a:xfrm>
            <a:off x="738000" y="666750"/>
            <a:ext cx="3810000" cy="38100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1" type="body"/>
          </p:nvPr>
        </p:nvSpPr>
        <p:spPr>
          <a:xfrm>
            <a:off x="664525" y="2524125"/>
            <a:ext cx="7992000" cy="2128500"/>
          </a:xfrm>
          <a:prstGeom prst="rect">
            <a:avLst/>
          </a:prstGeom>
        </p:spPr>
        <p:txBody>
          <a:bodyPr anchorCtr="0" anchor="t" bIns="91425" lIns="91425" rIns="91425" tIns="91425">
            <a:noAutofit/>
          </a:bodyPr>
          <a:lstStyle/>
          <a:p>
            <a:pPr rtl="0">
              <a:spcBef>
                <a:spcPts val="0"/>
              </a:spcBef>
              <a:buNone/>
            </a:pPr>
            <a:r>
              <a:rPr lang="en">
                <a:solidFill>
                  <a:schemeClr val="accent1"/>
                </a:solidFill>
              </a:rPr>
              <a:t>mongo</a:t>
            </a:r>
            <a:r>
              <a:rPr lang="en">
                <a:solidFill>
                  <a:schemeClr val="lt2"/>
                </a:solidFill>
              </a:rPr>
              <a:t>DB </a:t>
            </a:r>
            <a:r>
              <a:rPr lang="en">
                <a:solidFill>
                  <a:srgbClr val="000000"/>
                </a:solidFill>
              </a:rPr>
              <a:t>allows the programmer:</a:t>
            </a:r>
          </a:p>
          <a:p>
            <a:pPr indent="-228600" lvl="0" marL="457200" rtl="0">
              <a:spcBef>
                <a:spcPts val="0"/>
              </a:spcBef>
              <a:buClr>
                <a:srgbClr val="000000"/>
              </a:buClr>
              <a:buChar char="➔"/>
            </a:pPr>
            <a:r>
              <a:rPr lang="en">
                <a:solidFill>
                  <a:srgbClr val="000000"/>
                </a:solidFill>
              </a:rPr>
              <a:t>more flexibility (no rigid schemas)</a:t>
            </a:r>
          </a:p>
          <a:p>
            <a:pPr indent="-228600" lvl="0" marL="457200" rtl="0">
              <a:spcBef>
                <a:spcPts val="0"/>
              </a:spcBef>
              <a:buClr>
                <a:srgbClr val="000000"/>
              </a:buClr>
              <a:buChar char="➔"/>
            </a:pPr>
            <a:r>
              <a:rPr lang="en">
                <a:solidFill>
                  <a:srgbClr val="000000"/>
                </a:solidFill>
              </a:rPr>
              <a:t>the ability to shard data for distributed systems with more ease</a:t>
            </a:r>
          </a:p>
          <a:p>
            <a:pPr indent="-228600" lvl="1" marL="914400" rtl="0">
              <a:spcBef>
                <a:spcPts val="0"/>
              </a:spcBef>
              <a:buClr>
                <a:srgbClr val="000000"/>
              </a:buClr>
              <a:buChar char="◆"/>
            </a:pPr>
            <a:r>
              <a:rPr lang="en">
                <a:solidFill>
                  <a:srgbClr val="000000"/>
                </a:solidFill>
              </a:rPr>
              <a:t>(Allows greater scalability and availability)</a:t>
            </a:r>
          </a:p>
          <a:p>
            <a:pPr indent="-228600" lvl="0" marL="457200" rtl="0">
              <a:spcBef>
                <a:spcPts val="0"/>
              </a:spcBef>
              <a:buClr>
                <a:srgbClr val="000000"/>
              </a:buClr>
              <a:buChar char="➔"/>
            </a:pPr>
            <a:r>
              <a:rPr lang="en">
                <a:solidFill>
                  <a:srgbClr val="000000"/>
                </a:solidFill>
              </a:rPr>
              <a:t>to avoid using ORM layers, as JSON maps naturally as is</a:t>
            </a:r>
          </a:p>
        </p:txBody>
      </p:sp>
      <p:pic>
        <p:nvPicPr>
          <p:cNvPr id="71" name="Shape 71"/>
          <p:cNvPicPr preferRelativeResize="0"/>
          <p:nvPr/>
        </p:nvPicPr>
        <p:blipFill>
          <a:blip r:embed="rId3">
            <a:alphaModFix/>
          </a:blip>
          <a:stretch>
            <a:fillRect/>
          </a:stretch>
        </p:blipFill>
        <p:spPr>
          <a:xfrm>
            <a:off x="0" y="-12"/>
            <a:ext cx="5829300" cy="25241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Sentiment Analysis: </a:t>
            </a:r>
            <a:r>
              <a:rPr lang="en">
                <a:solidFill>
                  <a:schemeClr val="accent1"/>
                </a:solidFill>
              </a:rPr>
              <a:t>mongo</a:t>
            </a:r>
            <a:r>
              <a:rPr lang="en">
                <a:solidFill>
                  <a:schemeClr val="lt2"/>
                </a:solidFill>
              </a:rPr>
              <a:t>DB</a:t>
            </a:r>
          </a:p>
        </p:txBody>
      </p:sp>
      <p:sp>
        <p:nvSpPr>
          <p:cNvPr id="77" name="Shape 77"/>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buChar char="➔"/>
            </a:pPr>
            <a:r>
              <a:rPr lang="en"/>
              <a:t>Building the dataset completed as in the assignment instructions</a:t>
            </a:r>
          </a:p>
          <a:p>
            <a:pPr indent="-228600" lvl="1" marL="914400" rtl="0">
              <a:spcBef>
                <a:spcPts val="0"/>
              </a:spcBef>
              <a:buChar char="◆"/>
            </a:pPr>
            <a:r>
              <a:rPr lang="en"/>
              <a:t>no code required beyond the mongo interpreter</a:t>
            </a:r>
          </a:p>
          <a:p>
            <a:pPr indent="-228600" lvl="0" marL="457200" rtl="0">
              <a:spcBef>
                <a:spcPts val="0"/>
              </a:spcBef>
              <a:buChar char="➔"/>
            </a:pPr>
            <a:r>
              <a:rPr lang="en"/>
              <a:t>Used </a:t>
            </a:r>
            <a:r>
              <a:rPr lang="en">
                <a:solidFill>
                  <a:srgbClr val="FF0000"/>
                </a:solidFill>
              </a:rPr>
              <a:t>Ruby</a:t>
            </a:r>
            <a:r>
              <a:rPr lang="en"/>
              <a:t>’s mongo gem to connect to the mongo instance</a:t>
            </a:r>
          </a:p>
          <a:p>
            <a:pPr indent="-228600" lvl="0" marL="457200" rtl="0">
              <a:spcBef>
                <a:spcPts val="0"/>
              </a:spcBef>
              <a:buChar char="➔"/>
            </a:pPr>
            <a:r>
              <a:rPr lang="en"/>
              <a:t>Loaded the positive and negative words into in-memory </a:t>
            </a:r>
            <a:r>
              <a:rPr lang="en">
                <a:solidFill>
                  <a:srgbClr val="FF0000"/>
                </a:solidFill>
              </a:rPr>
              <a:t>Ruby</a:t>
            </a:r>
            <a:r>
              <a:rPr lang="en"/>
              <a:t> hashes</a:t>
            </a:r>
          </a:p>
          <a:p>
            <a:pPr indent="-228600" lvl="0" marL="457200" rtl="0">
              <a:spcBef>
                <a:spcPts val="0"/>
              </a:spcBef>
              <a:buChar char="➔"/>
            </a:pPr>
            <a:r>
              <a:rPr lang="en"/>
              <a:t>Determined sentiment by counting the words that appeared in each respective hash, and creating an output JSON file based on the id, review text and output sentiment</a:t>
            </a:r>
          </a:p>
          <a:p>
            <a:pPr indent="-228600" lvl="0" marL="457200">
              <a:spcBef>
                <a:spcPts val="0"/>
              </a:spcBef>
              <a:buChar char="➔"/>
            </a:pPr>
            <a:r>
              <a:rPr b="1" lang="en"/>
              <a:t>~37 lines of </a:t>
            </a:r>
            <a:r>
              <a:rPr b="1" lang="en">
                <a:solidFill>
                  <a:srgbClr val="FF0000"/>
                </a:solidFill>
              </a:rPr>
              <a:t>Ruby </a:t>
            </a:r>
            <a:r>
              <a:rPr b="1" lang="en">
                <a:solidFill>
                  <a:srgbClr val="000000"/>
                </a:solidFill>
              </a:rPr>
              <a:t>code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Output</a:t>
            </a:r>
          </a:p>
        </p:txBody>
      </p:sp>
      <p:sp>
        <p:nvSpPr>
          <p:cNvPr id="83" name="Shape 83"/>
          <p:cNvSpPr txBox="1"/>
          <p:nvPr>
            <p:ph idx="1" type="body"/>
          </p:nvPr>
        </p:nvSpPr>
        <p:spPr>
          <a:xfrm>
            <a:off x="311700" y="1225225"/>
            <a:ext cx="8520599" cy="3354000"/>
          </a:xfrm>
          <a:prstGeom prst="rect">
            <a:avLst/>
          </a:prstGeom>
        </p:spPr>
        <p:txBody>
          <a:bodyPr anchorCtr="0" anchor="t" bIns="91425" lIns="91425" rIns="91425" tIns="91425">
            <a:noAutofit/>
          </a:bodyPr>
          <a:lstStyle/>
          <a:p>
            <a:pPr rtl="0">
              <a:spcBef>
                <a:spcPts val="0"/>
              </a:spcBef>
              <a:buNone/>
            </a:pPr>
            <a:r>
              <a:rPr lang="en"/>
              <a:t>Given review:</a:t>
            </a:r>
          </a:p>
          <a:p>
            <a:pPr rtl="0" algn="ctr">
              <a:spcBef>
                <a:spcPts val="0"/>
              </a:spcBef>
              <a:buNone/>
            </a:pPr>
            <a:r>
              <a:rPr lang="en" sz="1200"/>
              <a:t>I saw this film about 20 years ago and remember it as being particularly nasty. I believe it is based on a true incident: a young man breaks into a nurses' home and rapes, tortures and kills various women.It is in black and white but saves the colour for one shocking shot.At the end the film seems to be trying to make some political statement but it just comes across as confused and obscene. Avoid.</a:t>
            </a:r>
          </a:p>
          <a:p>
            <a:pPr rtl="0" algn="ctr">
              <a:spcBef>
                <a:spcPts val="0"/>
              </a:spcBef>
              <a:buNone/>
            </a:pPr>
            <a:r>
              <a:t/>
            </a:r>
            <a:endParaRPr sz="1200"/>
          </a:p>
          <a:p>
            <a:pPr rtl="0" algn="l">
              <a:spcBef>
                <a:spcPts val="0"/>
              </a:spcBef>
              <a:buNone/>
            </a:pPr>
            <a:r>
              <a:rPr lang="en"/>
              <a:t>We output, into a .json file:</a:t>
            </a:r>
          </a:p>
          <a:p>
            <a:pPr lvl="0" rtl="0" algn="l">
              <a:spcBef>
                <a:spcPts val="0"/>
              </a:spcBef>
              <a:buClr>
                <a:schemeClr val="dk1"/>
              </a:buClr>
              <a:buSzPct val="91666"/>
              <a:buFont typeface="Arial"/>
              <a:buNone/>
            </a:pPr>
            <a:r>
              <a:rPr lang="en" sz="1200"/>
              <a:t>{"id":"\"45057_0\"","review":"\"I saw this film about 20 years ago and remember it as being particularly nasty. I believe it is based on a true incident: a young man breaks into a nurses' home and rapes, tortures and kills various women.It is in black and white but saves the colour for one shocking shot.At the end the film seems to be trying to make some political statement but it just comes across as confused and obscene.Avoid.\"","category":"negative"}</a:t>
            </a:r>
          </a:p>
          <a:p>
            <a:pPr lvl="0" rtl="0" algn="l">
              <a:spcBef>
                <a:spcPts val="0"/>
              </a:spcBef>
              <a:buClr>
                <a:schemeClr val="dk1"/>
              </a:buClr>
              <a:buFont typeface="Arial"/>
              <a:buNone/>
            </a:pPr>
            <a:r>
              <a:t/>
            </a:r>
            <a:endParaRPr sz="1200"/>
          </a:p>
          <a:p>
            <a:pPr rtl="0" algn="l">
              <a:spcBef>
                <a:spcPts val="0"/>
              </a:spcBef>
              <a:buNone/>
            </a:pPr>
            <a:r>
              <a:t/>
            </a:r>
            <a:endParaRPr sz="1200"/>
          </a:p>
          <a:p>
            <a:pPr algn="l">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Sentiment Analysis: </a:t>
            </a:r>
            <a:r>
              <a:rPr lang="en">
                <a:solidFill>
                  <a:srgbClr val="4A86E8"/>
                </a:solidFill>
              </a:rPr>
              <a:t>My</a:t>
            </a:r>
            <a:r>
              <a:rPr lang="en">
                <a:solidFill>
                  <a:srgbClr val="FF9900"/>
                </a:solidFill>
              </a:rPr>
              <a:t>SQL</a:t>
            </a:r>
          </a:p>
        </p:txBody>
      </p:sp>
      <p:sp>
        <p:nvSpPr>
          <p:cNvPr id="89" name="Shape 89"/>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buChar char="➔"/>
            </a:pPr>
            <a:r>
              <a:rPr lang="en"/>
              <a:t>As per instructions, only schema and query implemented</a:t>
            </a:r>
          </a:p>
          <a:p>
            <a:pPr indent="-228600" lvl="0" marL="457200" rtl="0">
              <a:spcBef>
                <a:spcPts val="0"/>
              </a:spcBef>
              <a:buChar char="➔"/>
            </a:pPr>
            <a:r>
              <a:rPr lang="en"/>
              <a:t>Code would be required to build the database from the JSON and txt files provided</a:t>
            </a:r>
          </a:p>
          <a:p>
            <a:pPr indent="-228600" lvl="0" marL="457200" rtl="0">
              <a:spcBef>
                <a:spcPts val="0"/>
              </a:spcBef>
              <a:buChar char="➔"/>
            </a:pPr>
            <a:r>
              <a:rPr lang="en"/>
              <a:t>Schema very simple:</a:t>
            </a:r>
          </a:p>
          <a:p>
            <a:pPr indent="-228600" lvl="1" marL="914400" rtl="0">
              <a:spcBef>
                <a:spcPts val="0"/>
              </a:spcBef>
              <a:buChar char="◆"/>
            </a:pPr>
            <a:r>
              <a:rPr lang="en"/>
              <a:t>id and review content for each review</a:t>
            </a:r>
          </a:p>
          <a:p>
            <a:pPr indent="-228600" lvl="1" marL="914400" rtl="0">
              <a:spcBef>
                <a:spcPts val="0"/>
              </a:spcBef>
              <a:buChar char="◆"/>
            </a:pPr>
            <a:r>
              <a:rPr lang="en"/>
              <a:t>id foreign key, the word, and its count for each word</a:t>
            </a:r>
          </a:p>
          <a:p>
            <a:pPr indent="-228600" lvl="1" marL="914400" rtl="0">
              <a:spcBef>
                <a:spcPts val="0"/>
              </a:spcBef>
              <a:buChar char="◆"/>
            </a:pPr>
            <a:r>
              <a:rPr lang="en"/>
              <a:t>sentiment value and word for each sentiment word (from * words.txt)</a:t>
            </a:r>
          </a:p>
          <a:p>
            <a:pPr indent="-228600" lvl="0" marL="457200" rtl="0">
              <a:spcBef>
                <a:spcPts val="0"/>
              </a:spcBef>
              <a:buChar char="➔"/>
            </a:pPr>
            <a:r>
              <a:rPr lang="en"/>
              <a:t>After this, </a:t>
            </a:r>
            <a:r>
              <a:rPr b="1" lang="en"/>
              <a:t>all of the code can be performed in SQL</a:t>
            </a:r>
          </a:p>
          <a:p>
            <a:pPr indent="-228600" lvl="0" marL="457200">
              <a:spcBef>
                <a:spcPts val="0"/>
              </a:spcBef>
              <a:buChar char="➔"/>
            </a:pPr>
            <a:r>
              <a:rPr b="1" lang="en"/>
              <a:t>~3 lines for the SQL query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solidFill>
                  <a:srgbClr val="4A86E8"/>
                </a:solidFill>
              </a:rPr>
              <a:t>My</a:t>
            </a:r>
            <a:r>
              <a:rPr lang="en">
                <a:solidFill>
                  <a:srgbClr val="FF9900"/>
                </a:solidFill>
              </a:rPr>
              <a:t>SQL</a:t>
            </a:r>
            <a:r>
              <a:rPr lang="en"/>
              <a:t> Query</a:t>
            </a:r>
          </a:p>
        </p:txBody>
      </p:sp>
      <p:sp>
        <p:nvSpPr>
          <p:cNvPr id="95" name="Shape 95"/>
          <p:cNvSpPr txBox="1"/>
          <p:nvPr>
            <p:ph idx="1" type="body"/>
          </p:nvPr>
        </p:nvSpPr>
        <p:spPr>
          <a:xfrm>
            <a:off x="311700" y="1225225"/>
            <a:ext cx="8520599" cy="2084999"/>
          </a:xfrm>
          <a:prstGeom prst="rect">
            <a:avLst/>
          </a:prstGeom>
        </p:spPr>
        <p:txBody>
          <a:bodyPr anchorCtr="0" anchor="t" bIns="91425" lIns="91425" rIns="91425" tIns="91425">
            <a:noAutofit/>
          </a:bodyPr>
          <a:lstStyle/>
          <a:p>
            <a:pPr rtl="0">
              <a:spcBef>
                <a:spcPts val="0"/>
              </a:spcBef>
              <a:buNone/>
            </a:pPr>
            <a:r>
              <a:rPr lang="en">
                <a:solidFill>
                  <a:srgbClr val="0000FF"/>
                </a:solidFill>
              </a:rPr>
              <a:t>SELECT</a:t>
            </a:r>
            <a:r>
              <a:rPr lang="en"/>
              <a:t> r.review, r.id, </a:t>
            </a:r>
            <a:r>
              <a:rPr lang="en">
                <a:solidFill>
                  <a:srgbClr val="38761D"/>
                </a:solidFill>
              </a:rPr>
              <a:t>CASE WHEN SUM</a:t>
            </a:r>
            <a:r>
              <a:rPr lang="en"/>
              <a:t>(w.sentiment * s.`count`) &gt;= </a:t>
            </a:r>
            <a:r>
              <a:rPr lang="en">
                <a:solidFill>
                  <a:srgbClr val="FF0000"/>
                </a:solidFill>
              </a:rPr>
              <a:t>0</a:t>
            </a:r>
          </a:p>
          <a:p>
            <a:pPr rtl="0">
              <a:spcBef>
                <a:spcPts val="0"/>
              </a:spcBef>
              <a:buNone/>
            </a:pPr>
            <a:r>
              <a:rPr lang="en"/>
              <a:t>	</a:t>
            </a:r>
            <a:r>
              <a:rPr lang="en">
                <a:solidFill>
                  <a:srgbClr val="38761D"/>
                </a:solidFill>
              </a:rPr>
              <a:t>THEN</a:t>
            </a:r>
            <a:r>
              <a:rPr lang="en"/>
              <a:t> </a:t>
            </a:r>
            <a:r>
              <a:rPr lang="en">
                <a:solidFill>
                  <a:srgbClr val="9900FF"/>
                </a:solidFill>
              </a:rPr>
              <a:t>‘positive’</a:t>
            </a:r>
            <a:r>
              <a:rPr lang="en"/>
              <a:t> </a:t>
            </a:r>
            <a:r>
              <a:rPr lang="en">
                <a:solidFill>
                  <a:srgbClr val="38761D"/>
                </a:solidFill>
              </a:rPr>
              <a:t>ELSE</a:t>
            </a:r>
            <a:r>
              <a:rPr lang="en"/>
              <a:t> </a:t>
            </a:r>
            <a:r>
              <a:rPr lang="en">
                <a:solidFill>
                  <a:srgbClr val="9900FF"/>
                </a:solidFill>
              </a:rPr>
              <a:t>‘negative’ </a:t>
            </a:r>
            <a:r>
              <a:rPr lang="en">
                <a:solidFill>
                  <a:srgbClr val="38761D"/>
                </a:solidFill>
              </a:rPr>
              <a:t>END AS</a:t>
            </a:r>
            <a:r>
              <a:rPr lang="en"/>
              <a:t> sentiment</a:t>
            </a:r>
          </a:p>
          <a:p>
            <a:pPr rtl="0">
              <a:spcBef>
                <a:spcPts val="0"/>
              </a:spcBef>
              <a:buNone/>
            </a:pPr>
            <a:r>
              <a:rPr lang="en"/>
              <a:t>	</a:t>
            </a:r>
            <a:r>
              <a:rPr lang="en">
                <a:solidFill>
                  <a:srgbClr val="38761D"/>
                </a:solidFill>
              </a:rPr>
              <a:t>FROM</a:t>
            </a:r>
            <a:r>
              <a:rPr lang="en"/>
              <a:t> unlabel_review r, unlabel_review_after_splitting s, words w</a:t>
            </a:r>
          </a:p>
          <a:p>
            <a:pPr>
              <a:spcBef>
                <a:spcPts val="0"/>
              </a:spcBef>
              <a:buNone/>
            </a:pPr>
            <a:r>
              <a:rPr lang="en"/>
              <a:t>	</a:t>
            </a:r>
            <a:r>
              <a:rPr lang="en">
                <a:solidFill>
                  <a:srgbClr val="38761D"/>
                </a:solidFill>
              </a:rPr>
              <a:t>WHERE</a:t>
            </a:r>
            <a:r>
              <a:rPr lang="en"/>
              <a:t> w.word = s.word </a:t>
            </a:r>
            <a:r>
              <a:rPr lang="en">
                <a:solidFill>
                  <a:srgbClr val="38761D"/>
                </a:solidFill>
              </a:rPr>
              <a:t>AND</a:t>
            </a:r>
            <a:r>
              <a:rPr lang="en"/>
              <a:t> r.id = s.id</a:t>
            </a:r>
          </a:p>
        </p:txBody>
      </p:sp>
      <p:sp>
        <p:nvSpPr>
          <p:cNvPr id="96" name="Shape 96"/>
          <p:cNvSpPr txBox="1"/>
          <p:nvPr/>
        </p:nvSpPr>
        <p:spPr>
          <a:xfrm>
            <a:off x="311700" y="3423675"/>
            <a:ext cx="8520599" cy="1453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Join each table and grab words that have sentiment values</a:t>
            </a:r>
          </a:p>
          <a:p>
            <a:pPr indent="-228600" lvl="1" marL="914400" rtl="0">
              <a:spcBef>
                <a:spcPts val="0"/>
              </a:spcBef>
              <a:buChar char="◆"/>
            </a:pPr>
            <a:r>
              <a:rPr lang="en"/>
              <a:t>+1 for positive, -1 for negative</a:t>
            </a:r>
          </a:p>
          <a:p>
            <a:pPr indent="-228600" lvl="0" marL="457200" rtl="0">
              <a:spcBef>
                <a:spcPts val="0"/>
              </a:spcBef>
              <a:buClr>
                <a:schemeClr val="dk1"/>
              </a:buClr>
              <a:buChar char="➔"/>
            </a:pPr>
            <a:r>
              <a:rPr lang="en">
                <a:solidFill>
                  <a:schemeClr val="dk1"/>
                </a:solidFill>
              </a:rPr>
              <a:t>Sum the products of the sentiment values by the counts to determine the sentiment value of the review</a:t>
            </a:r>
          </a:p>
          <a:p>
            <a:pPr indent="-228600" lvl="0" marL="457200" rtl="0">
              <a:spcBef>
                <a:spcPts val="0"/>
              </a:spcBef>
              <a:buClr>
                <a:schemeClr val="dk1"/>
              </a:buClr>
              <a:buChar char="➔"/>
            </a:pPr>
            <a:r>
              <a:rPr lang="en">
                <a:solidFill>
                  <a:schemeClr val="dk1"/>
                </a:solidFill>
              </a:rPr>
              <a:t>Use CASE WHEN...THEN...ELSE...END to return the string directly, and avoid the need for more code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solidFill>
                  <a:srgbClr val="4A86E8"/>
                </a:solidFill>
              </a:rPr>
              <a:t>My</a:t>
            </a:r>
            <a:r>
              <a:rPr lang="en">
                <a:solidFill>
                  <a:srgbClr val="FF9900"/>
                </a:solidFill>
              </a:rPr>
              <a:t>SQL</a:t>
            </a:r>
            <a:r>
              <a:rPr lang="en"/>
              <a:t> vs </a:t>
            </a:r>
            <a:r>
              <a:rPr lang="en">
                <a:solidFill>
                  <a:schemeClr val="accent1"/>
                </a:solidFill>
              </a:rPr>
              <a:t>Mongo</a:t>
            </a:r>
            <a:r>
              <a:rPr lang="en">
                <a:solidFill>
                  <a:schemeClr val="lt2"/>
                </a:solidFill>
              </a:rPr>
              <a:t>DB</a:t>
            </a:r>
          </a:p>
        </p:txBody>
      </p:sp>
      <p:sp>
        <p:nvSpPr>
          <p:cNvPr id="102" name="Shape 102"/>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buChar char="➔"/>
            </a:pPr>
            <a:r>
              <a:rPr lang="en"/>
              <a:t>Given the input reviews in .json format, building the database would be far simpler to build in mongo</a:t>
            </a:r>
          </a:p>
          <a:p>
            <a:pPr indent="-228600" lvl="0" marL="457200" rtl="0">
              <a:spcBef>
                <a:spcPts val="0"/>
              </a:spcBef>
              <a:buChar char="➔"/>
            </a:pPr>
            <a:r>
              <a:rPr lang="en"/>
              <a:t>mongo does not need to join tables</a:t>
            </a:r>
          </a:p>
          <a:p>
            <a:pPr indent="-228600" lvl="1" marL="914400" rtl="0">
              <a:spcBef>
                <a:spcPts val="0"/>
              </a:spcBef>
              <a:buChar char="◆"/>
            </a:pPr>
            <a:r>
              <a:rPr lang="en"/>
              <a:t>for sufficiently large reviews, mongo would be </a:t>
            </a:r>
            <a:r>
              <a:rPr i="1" lang="en"/>
              <a:t>much </a:t>
            </a:r>
            <a:r>
              <a:rPr lang="en"/>
              <a:t>faster</a:t>
            </a:r>
          </a:p>
          <a:p>
            <a:pPr indent="-228600" lvl="1" marL="914400" rtl="0">
              <a:spcBef>
                <a:spcPts val="0"/>
              </a:spcBef>
              <a:buChar char="◆"/>
            </a:pPr>
            <a:r>
              <a:rPr lang="en"/>
              <a:t>sql schema includes an index on the foreign key to mitigate this</a:t>
            </a:r>
          </a:p>
          <a:p>
            <a:pPr indent="-228600" lvl="0" marL="457200" rtl="0">
              <a:spcBef>
                <a:spcPts val="0"/>
              </a:spcBef>
              <a:buChar char="➔"/>
            </a:pPr>
            <a:r>
              <a:rPr lang="en"/>
              <a:t>Given an pre-built database, however, SQL is the clear winner</a:t>
            </a:r>
          </a:p>
          <a:p>
            <a:pPr indent="-228600" lvl="1" marL="914400" rtl="0">
              <a:spcBef>
                <a:spcPts val="0"/>
              </a:spcBef>
              <a:buChar char="◆"/>
            </a:pPr>
            <a:r>
              <a:rPr lang="en"/>
              <a:t>Fewer total lines needed for query; query handles everything</a:t>
            </a:r>
          </a:p>
          <a:p>
            <a:pPr indent="-228600" lvl="1" marL="914400" rtl="0">
              <a:spcBef>
                <a:spcPts val="0"/>
              </a:spcBef>
              <a:buChar char="◆"/>
            </a:pPr>
            <a:r>
              <a:rPr lang="en"/>
              <a:t>Data format lends itself easily to relational structure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