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" name="Shape 10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311700" y="957125"/>
            <a:ext cx="8520599" cy="212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316200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6" name="Shape 16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3000"/>
            </a:lvl1pPr>
            <a:lvl2pPr>
              <a:spcBef>
                <a:spcPts val="0"/>
              </a:spcBef>
              <a:buSzPct val="100000"/>
              <a:defRPr sz="3000"/>
            </a:lvl2pPr>
            <a:lvl3pPr>
              <a:spcBef>
                <a:spcPts val="0"/>
              </a:spcBef>
              <a:buSzPct val="100000"/>
              <a:defRPr sz="3000"/>
            </a:lvl3pPr>
            <a:lvl4pPr>
              <a:spcBef>
                <a:spcPts val="0"/>
              </a:spcBef>
              <a:buSzPct val="100000"/>
              <a:defRPr sz="3000"/>
            </a:lvl4pPr>
            <a:lvl5pPr>
              <a:spcBef>
                <a:spcPts val="0"/>
              </a:spcBef>
              <a:buSzPct val="100000"/>
              <a:defRPr sz="3000"/>
            </a:lvl5pPr>
            <a:lvl6pPr>
              <a:spcBef>
                <a:spcPts val="0"/>
              </a:spcBef>
              <a:buSzPct val="100000"/>
              <a:defRPr sz="3000"/>
            </a:lvl6pPr>
            <a:lvl7pPr>
              <a:spcBef>
                <a:spcPts val="0"/>
              </a:spcBef>
              <a:buSzPct val="100000"/>
              <a:defRPr sz="3000"/>
            </a:lvl7pPr>
            <a:lvl8pPr>
              <a:spcBef>
                <a:spcPts val="0"/>
              </a:spcBef>
              <a:buSzPct val="100000"/>
              <a:defRPr sz="3000"/>
            </a:lvl8pPr>
            <a:lvl9pPr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490250" y="450150"/>
            <a:ext cx="58787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Shape 43"/>
          <p:cNvSpPr txBox="1"/>
          <p:nvPr>
            <p:ph type="title"/>
          </p:nvPr>
        </p:nvSpPr>
        <p:spPr>
          <a:xfrm>
            <a:off x="265500" y="929275"/>
            <a:ext cx="4045199" cy="178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265500" y="2769000"/>
            <a:ext cx="4045199" cy="1574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319500" y="42189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Sentiment Analysis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i="1" lang="en">
                <a:solidFill>
                  <a:srgbClr val="4A86E8"/>
                </a:solidFill>
              </a:rPr>
              <a:t>My</a:t>
            </a:r>
            <a:r>
              <a:rPr i="1" lang="en">
                <a:solidFill>
                  <a:srgbClr val="FF9900"/>
                </a:solidFill>
              </a:rPr>
              <a:t>SQL</a:t>
            </a:r>
            <a:r>
              <a:rPr i="1" lang="en"/>
              <a:t> vs </a:t>
            </a:r>
            <a:r>
              <a:rPr i="1" lang="en">
                <a:solidFill>
                  <a:schemeClr val="accent1"/>
                </a:solidFill>
              </a:rPr>
              <a:t>mongo</a:t>
            </a:r>
            <a:r>
              <a:rPr i="1" lang="en">
                <a:solidFill>
                  <a:schemeClr val="lt2"/>
                </a:solidFill>
              </a:rPr>
              <a:t>DB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4548000" y="666750"/>
            <a:ext cx="3858000" cy="380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mongo</a:t>
            </a:r>
            <a:r>
              <a:rPr lang="en">
                <a:solidFill>
                  <a:schemeClr val="lt2"/>
                </a:solidFill>
              </a:rPr>
              <a:t>DB</a:t>
            </a:r>
            <a:r>
              <a:rPr lang="en"/>
              <a:t> is a NoSQL document-oriented database, removing relational structure in favor of datasets with key-value store behavior.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mongo</a:t>
            </a:r>
            <a:r>
              <a:rPr lang="en"/>
              <a:t> stores data in JSON-like objects called BSON which have fully dynamic schemas.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000" y="6667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664525" y="2524125"/>
            <a:ext cx="7992000" cy="21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mongo</a:t>
            </a:r>
            <a:r>
              <a:rPr lang="en">
                <a:solidFill>
                  <a:schemeClr val="lt2"/>
                </a:solidFill>
              </a:rPr>
              <a:t>DB </a:t>
            </a:r>
            <a:r>
              <a:rPr lang="en">
                <a:solidFill>
                  <a:srgbClr val="000000"/>
                </a:solidFill>
              </a:rPr>
              <a:t>allows the programmer: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➔"/>
            </a:pPr>
            <a:r>
              <a:rPr lang="en">
                <a:solidFill>
                  <a:srgbClr val="000000"/>
                </a:solidFill>
              </a:rPr>
              <a:t>more flexibility (no rigid schemas)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➔"/>
            </a:pPr>
            <a:r>
              <a:rPr lang="en">
                <a:solidFill>
                  <a:srgbClr val="000000"/>
                </a:solidFill>
              </a:rPr>
              <a:t>the ability to shard data for distributed systems with more ease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◆"/>
            </a:pPr>
            <a:r>
              <a:rPr lang="en">
                <a:solidFill>
                  <a:srgbClr val="000000"/>
                </a:solidFill>
              </a:rPr>
              <a:t>(Allows greater scalability and availability)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➔"/>
            </a:pPr>
            <a:r>
              <a:rPr lang="en">
                <a:solidFill>
                  <a:srgbClr val="000000"/>
                </a:solidFill>
              </a:rPr>
              <a:t>to avoid using ORM layers, as JSON maps naturally as is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58293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Sentiment Analysis: </a:t>
            </a:r>
            <a:r>
              <a:rPr lang="en">
                <a:solidFill>
                  <a:schemeClr val="accent1"/>
                </a:solidFill>
              </a:rPr>
              <a:t>mongo</a:t>
            </a:r>
            <a:r>
              <a:rPr lang="en">
                <a:solidFill>
                  <a:schemeClr val="lt2"/>
                </a:solidFill>
              </a:rPr>
              <a:t>DB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Building the dataset completed as in the assignment instructions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en"/>
              <a:t>no code required beyond the mongo interpreter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Used </a:t>
            </a:r>
            <a:r>
              <a:rPr lang="en">
                <a:solidFill>
                  <a:srgbClr val="FF0000"/>
                </a:solidFill>
              </a:rPr>
              <a:t>Ruby</a:t>
            </a:r>
            <a:r>
              <a:rPr lang="en"/>
              <a:t>’s mongo gem to connect to the mongo instance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Loaded the positive and negative words into in-memory </a:t>
            </a:r>
            <a:r>
              <a:rPr lang="en">
                <a:solidFill>
                  <a:srgbClr val="FF0000"/>
                </a:solidFill>
              </a:rPr>
              <a:t>Ruby</a:t>
            </a:r>
            <a:r>
              <a:rPr lang="en"/>
              <a:t> hashes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Determined sentiment by counting the words that appeared in each respective hash, and creating an output JSON file based on the id, review text and output sentiment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b="1" lang="en"/>
              <a:t>~37 lines of </a:t>
            </a:r>
            <a:r>
              <a:rPr b="1" lang="en">
                <a:solidFill>
                  <a:srgbClr val="FF0000"/>
                </a:solidFill>
              </a:rPr>
              <a:t>Ruby </a:t>
            </a:r>
            <a:r>
              <a:rPr b="1" lang="en">
                <a:solidFill>
                  <a:srgbClr val="000000"/>
                </a:solidFill>
              </a:rPr>
              <a:t>code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Sentiment Analysis: </a:t>
            </a:r>
            <a:r>
              <a:rPr lang="en">
                <a:solidFill>
                  <a:srgbClr val="4A86E8"/>
                </a:solidFill>
              </a:rPr>
              <a:t>My</a:t>
            </a:r>
            <a:r>
              <a:rPr lang="en">
                <a:solidFill>
                  <a:srgbClr val="FF9900"/>
                </a:solidFill>
              </a:rPr>
              <a:t>SQL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As per instructions, only schema and query implemented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Code would be required to build the database from the JSON and txt files provided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Schema very simple: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en"/>
              <a:t>id and review content for each review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en"/>
              <a:t>id foreign key, the word, and its count for each word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en"/>
              <a:t>sentiment value and word for each sentiment word (from * words.txt)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After this, </a:t>
            </a:r>
            <a:r>
              <a:rPr b="1" lang="en"/>
              <a:t>all of the code can be performed in SQL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b="1" lang="en"/>
              <a:t>~3 lines for the SQL query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My</a:t>
            </a:r>
            <a:r>
              <a:rPr lang="en">
                <a:solidFill>
                  <a:srgbClr val="FF9900"/>
                </a:solidFill>
              </a:rPr>
              <a:t>SQL</a:t>
            </a:r>
            <a:r>
              <a:rPr lang="en"/>
              <a:t> Query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25225"/>
            <a:ext cx="8520599" cy="208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SELECT</a:t>
            </a:r>
            <a:r>
              <a:rPr lang="en"/>
              <a:t> r.review, r.id, </a:t>
            </a:r>
            <a:r>
              <a:rPr lang="en">
                <a:solidFill>
                  <a:srgbClr val="38761D"/>
                </a:solidFill>
              </a:rPr>
              <a:t>CASE WHEN SUM</a:t>
            </a:r>
            <a:r>
              <a:rPr lang="en"/>
              <a:t>(w.sentiment * s.`count`) &gt;= </a:t>
            </a:r>
            <a:r>
              <a:rPr lang="en">
                <a:solidFill>
                  <a:srgbClr val="FF0000"/>
                </a:solidFill>
              </a:rPr>
              <a:t>0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>
                <a:solidFill>
                  <a:srgbClr val="38761D"/>
                </a:solidFill>
              </a:rPr>
              <a:t>THEN</a:t>
            </a:r>
            <a:r>
              <a:rPr lang="en"/>
              <a:t> </a:t>
            </a:r>
            <a:r>
              <a:rPr lang="en">
                <a:solidFill>
                  <a:srgbClr val="9900FF"/>
                </a:solidFill>
              </a:rPr>
              <a:t>‘positive’</a:t>
            </a:r>
            <a:r>
              <a:rPr lang="en"/>
              <a:t> </a:t>
            </a:r>
            <a:r>
              <a:rPr lang="en">
                <a:solidFill>
                  <a:srgbClr val="38761D"/>
                </a:solidFill>
              </a:rPr>
              <a:t>ELSE</a:t>
            </a:r>
            <a:r>
              <a:rPr lang="en"/>
              <a:t> </a:t>
            </a:r>
            <a:r>
              <a:rPr lang="en">
                <a:solidFill>
                  <a:srgbClr val="9900FF"/>
                </a:solidFill>
              </a:rPr>
              <a:t>‘negative’ </a:t>
            </a:r>
            <a:r>
              <a:rPr lang="en">
                <a:solidFill>
                  <a:srgbClr val="38761D"/>
                </a:solidFill>
              </a:rPr>
              <a:t>END AS</a:t>
            </a:r>
            <a:r>
              <a:rPr lang="en"/>
              <a:t> sentiment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>
                <a:solidFill>
                  <a:srgbClr val="38761D"/>
                </a:solidFill>
              </a:rPr>
              <a:t>FROM</a:t>
            </a:r>
            <a:r>
              <a:rPr lang="en"/>
              <a:t> unlabel_review r, unlabel_review_after_splitting s, words w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>
                <a:solidFill>
                  <a:srgbClr val="38761D"/>
                </a:solidFill>
              </a:rPr>
              <a:t>WHERE</a:t>
            </a:r>
            <a:r>
              <a:rPr lang="en"/>
              <a:t> w.word = s.word </a:t>
            </a:r>
            <a:r>
              <a:rPr lang="en">
                <a:solidFill>
                  <a:srgbClr val="38761D"/>
                </a:solidFill>
              </a:rPr>
              <a:t>AND</a:t>
            </a:r>
            <a:r>
              <a:rPr lang="en"/>
              <a:t> r.id = s.id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11700" y="3423675"/>
            <a:ext cx="8520599" cy="1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Join each table and grab words that have sentiment values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en"/>
              <a:t>+1 for positive, -1 for negative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➔"/>
            </a:pPr>
            <a:r>
              <a:rPr lang="en">
                <a:solidFill>
                  <a:schemeClr val="dk1"/>
                </a:solidFill>
              </a:rPr>
              <a:t>Sum the products of the sentiment values by the counts to determine the sentiment value of the review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➔"/>
            </a:pPr>
            <a:r>
              <a:rPr lang="en">
                <a:solidFill>
                  <a:schemeClr val="dk1"/>
                </a:solidFill>
              </a:rPr>
              <a:t>Use CASE WHEN...THEN...ELSE...END to return the string directly, and avoid the need for more code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My</a:t>
            </a:r>
            <a:r>
              <a:rPr lang="en">
                <a:solidFill>
                  <a:srgbClr val="FF9900"/>
                </a:solidFill>
              </a:rPr>
              <a:t>SQL</a:t>
            </a:r>
            <a:r>
              <a:rPr lang="en"/>
              <a:t> vs </a:t>
            </a:r>
            <a:r>
              <a:rPr lang="en">
                <a:solidFill>
                  <a:schemeClr val="accent1"/>
                </a:solidFill>
              </a:rPr>
              <a:t>Mongo</a:t>
            </a:r>
            <a:r>
              <a:rPr lang="en">
                <a:solidFill>
                  <a:schemeClr val="lt2"/>
                </a:solidFill>
              </a:rPr>
              <a:t>DB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Given the input reviews in .json format, building the database would be far simpler to build in mongo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mongo does not need to join tables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en"/>
              <a:t>for sufficiently large reviews, mongo would be </a:t>
            </a:r>
            <a:r>
              <a:rPr i="1" lang="en"/>
              <a:t>much </a:t>
            </a:r>
            <a:r>
              <a:rPr lang="en"/>
              <a:t>faster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en"/>
              <a:t>sql schema includes an index on the foreign key to mitigate this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Given an pre-built database, however, SQL is the clear winner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en"/>
              <a:t>Fewer total lines needed for query; query handles everything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en"/>
              <a:t>Data format lends itself easily to relational structure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