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9.png" ContentType="image/png"/>
  <Override PartName="/ppt/media/image8.png" ContentType="image/png"/>
  <Override PartName="/ppt/media/image7.jpeg" ContentType="image/jpeg"/>
  <Override PartName="/ppt/media/image10.jpeg" ContentType="image/jpeg"/>
  <Override PartName="/ppt/media/image5.png" ContentType="image/png"/>
  <Override PartName="/ppt/media/image4.png" ContentType="image/png"/>
  <Override PartName="/ppt/media/image6.jpeg" ContentType="image/jpe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5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76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74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519080" y="2855520"/>
            <a:ext cx="105120" cy="10512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4688280" y="2855520"/>
            <a:ext cx="105120" cy="10512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4350240" y="2855520"/>
            <a:ext cx="105120" cy="10512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71400" y="990720"/>
            <a:ext cx="7801200" cy="1729800"/>
          </a:xfrm>
          <a:prstGeom prst="rect">
            <a:avLst/>
          </a:prstGeom>
        </p:spPr>
        <p:txBody>
          <a:bodyPr tIns="91440" bIns="91440" anchor="b"/>
          <a:p>
            <a:r>
              <a:rPr lang="en-US" sz="48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490240" y="4681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7FC437C0-1E07-4794-932C-1E093BB1B385}" type="slidenum"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74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r>
              <a:rPr lang="en-US" sz="30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sldNum"/>
          </p:nvPr>
        </p:nvSpPr>
        <p:spPr>
          <a:xfrm>
            <a:off x="8490240" y="4681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135866C5-6E99-4065-897A-B960D1EFFADA}" type="slidenum"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671400" y="990720"/>
            <a:ext cx="7801200" cy="1729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lang="en-US" sz="4800" strike="noStrike">
                <a:solidFill>
                  <a:srgbClr val="ffffff"/>
                </a:solidFill>
                <a:latin typeface="Oswald"/>
                <a:ea typeface="Oswald"/>
              </a:rPr>
              <a:t>The Magic Compass</a:t>
            </a:r>
            <a:endParaRPr/>
          </a:p>
        </p:txBody>
      </p:sp>
      <p:sp>
        <p:nvSpPr>
          <p:cNvPr id="78" name="TextShape 2"/>
          <p:cNvSpPr txBox="1"/>
          <p:nvPr/>
        </p:nvSpPr>
        <p:spPr>
          <a:xfrm>
            <a:off x="311760" y="3088440"/>
            <a:ext cx="8520120" cy="10774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lang="en-US" sz="2100" strike="noStrike">
                <a:solidFill>
                  <a:srgbClr val="cacaca"/>
                </a:solidFill>
                <a:latin typeface="Average"/>
                <a:ea typeface="Average"/>
              </a:rPr>
              <a:t>Eric Bronner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100" strike="noStrike">
                <a:solidFill>
                  <a:srgbClr val="cacaca"/>
                </a:solidFill>
                <a:latin typeface="Average"/>
                <a:ea typeface="Average"/>
              </a:rPr>
              <a:t>Alison Wong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 strike="noStrike">
                <a:solidFill>
                  <a:srgbClr val="ffffff"/>
                </a:solidFill>
                <a:latin typeface="Oswald"/>
                <a:ea typeface="Oswald"/>
              </a:rPr>
              <a:t>Has this ever happened to you? </a:t>
            </a:r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7244280" y="1152360"/>
            <a:ext cx="158760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cacaca"/>
                </a:solidFill>
                <a:latin typeface="Average"/>
                <a:ea typeface="Average"/>
              </a:rPr>
              <a:t>Not enough money for a netflix account?</a:t>
            </a:r>
            <a:endParaRPr/>
          </a:p>
        </p:txBody>
      </p:sp>
      <p:pic>
        <p:nvPicPr>
          <p:cNvPr id="81" name="Shape 63" descr=""/>
          <p:cNvPicPr/>
          <p:nvPr/>
        </p:nvPicPr>
        <p:blipFill>
          <a:blip r:embed="rId1"/>
          <a:stretch/>
        </p:blipFill>
        <p:spPr>
          <a:xfrm>
            <a:off x="311760" y="1020240"/>
            <a:ext cx="6805080" cy="3917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 strike="noStrike">
                <a:solidFill>
                  <a:srgbClr val="ffffff"/>
                </a:solidFill>
                <a:latin typeface="Oswald"/>
                <a:ea typeface="Oswald"/>
              </a:rPr>
              <a:t>You know where to go.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311760" y="1152360"/>
            <a:ext cx="2135520" cy="3405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cacaca"/>
                </a:solidFill>
                <a:latin typeface="Average"/>
                <a:ea typeface="Average"/>
              </a:rPr>
              <a:t>But what are you looking for?</a:t>
            </a:r>
            <a:endParaRPr/>
          </a:p>
        </p:txBody>
      </p:sp>
      <p:pic>
        <p:nvPicPr>
          <p:cNvPr id="84" name="Shape 70" descr=""/>
          <p:cNvPicPr/>
          <p:nvPr/>
        </p:nvPicPr>
        <p:blipFill>
          <a:blip r:embed="rId1"/>
          <a:stretch/>
        </p:blipFill>
        <p:spPr>
          <a:xfrm>
            <a:off x="2820240" y="1152360"/>
            <a:ext cx="6012000" cy="3758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 strike="noStrike">
                <a:solidFill>
                  <a:srgbClr val="ffffff"/>
                </a:solidFill>
                <a:latin typeface="Oswald"/>
                <a:ea typeface="Oswald"/>
              </a:rPr>
              <a:t>Introducing … </a:t>
            </a:r>
            <a:endParaRPr/>
          </a:p>
        </p:txBody>
      </p:sp>
      <p:pic>
        <p:nvPicPr>
          <p:cNvPr id="86" name="Shape 76" descr=""/>
          <p:cNvPicPr/>
          <p:nvPr/>
        </p:nvPicPr>
        <p:blipFill>
          <a:blip r:embed="rId1"/>
          <a:stretch/>
        </p:blipFill>
        <p:spPr>
          <a:xfrm>
            <a:off x="4479120" y="1152360"/>
            <a:ext cx="4302360" cy="3574080"/>
          </a:xfrm>
          <a:prstGeom prst="rect">
            <a:avLst/>
          </a:prstGeom>
          <a:ln>
            <a:noFill/>
          </a:ln>
        </p:spPr>
      </p:pic>
      <p:pic>
        <p:nvPicPr>
          <p:cNvPr id="87" name="Shape 77" descr=""/>
          <p:cNvPicPr/>
          <p:nvPr/>
        </p:nvPicPr>
        <p:blipFill>
          <a:blip r:embed="rId2"/>
          <a:stretch/>
        </p:blipFill>
        <p:spPr>
          <a:xfrm>
            <a:off x="409680" y="1152360"/>
            <a:ext cx="3962520" cy="3574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 strike="noStrike">
                <a:solidFill>
                  <a:srgbClr val="ffffff"/>
                </a:solidFill>
                <a:latin typeface="Oswald"/>
                <a:ea typeface="Oswald"/>
              </a:rPr>
              <a:t>… </a:t>
            </a:r>
            <a:r>
              <a:rPr lang="en-US" sz="3000" strike="noStrike">
                <a:solidFill>
                  <a:srgbClr val="ffffff"/>
                </a:solidFill>
                <a:latin typeface="Oswald"/>
                <a:ea typeface="Oswald"/>
              </a:rPr>
              <a:t>The Magic Compass</a:t>
            </a:r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311760" y="1144440"/>
            <a:ext cx="6594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cacaca"/>
                </a:solidFill>
                <a:latin typeface="Average"/>
                <a:ea typeface="Average"/>
              </a:rPr>
              <a:t>For the movie-goer on a budget.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cacaca"/>
                </a:solidFill>
                <a:latin typeface="Average"/>
                <a:ea typeface="Average"/>
              </a:rPr>
              <a:t>We’ll tell </a:t>
            </a:r>
            <a:r>
              <a:rPr i="1" lang="en-US" strike="noStrike">
                <a:solidFill>
                  <a:srgbClr val="cacaca"/>
                </a:solidFill>
                <a:latin typeface="Average"/>
                <a:ea typeface="Average"/>
              </a:rPr>
              <a:t>you</a:t>
            </a:r>
            <a:r>
              <a:rPr lang="en-US" strike="noStrike">
                <a:solidFill>
                  <a:srgbClr val="cacaca"/>
                </a:solidFill>
                <a:latin typeface="Average"/>
                <a:ea typeface="Average"/>
              </a:rPr>
              <a:t> what </a:t>
            </a:r>
            <a:r>
              <a:rPr i="1" lang="en-US" strike="noStrike">
                <a:solidFill>
                  <a:srgbClr val="cacaca"/>
                </a:solidFill>
                <a:latin typeface="Average"/>
                <a:ea typeface="Average"/>
              </a:rPr>
              <a:t>you</a:t>
            </a:r>
            <a:r>
              <a:rPr lang="en-US" strike="noStrike">
                <a:solidFill>
                  <a:srgbClr val="cacaca"/>
                </a:solidFill>
                <a:latin typeface="Average"/>
                <a:ea typeface="Average"/>
              </a:rPr>
              <a:t> want to pirate.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cacaca"/>
                </a:solidFill>
                <a:latin typeface="Average"/>
                <a:ea typeface="Average"/>
              </a:rPr>
              <a:t>Featuring data scraped fresh from imdb, our algorithms will match your taste to the movies you didn’t know you wanted to see.</a:t>
            </a:r>
            <a:endParaRPr/>
          </a:p>
        </p:txBody>
      </p:sp>
      <p:pic>
        <p:nvPicPr>
          <p:cNvPr id="90" name="Shape 84" descr=""/>
          <p:cNvPicPr/>
          <p:nvPr/>
        </p:nvPicPr>
        <p:blipFill>
          <a:blip r:embed="rId1"/>
          <a:stretch/>
        </p:blipFill>
        <p:spPr>
          <a:xfrm>
            <a:off x="6905880" y="2876040"/>
            <a:ext cx="2017440" cy="1994400"/>
          </a:xfrm>
          <a:prstGeom prst="rect">
            <a:avLst/>
          </a:prstGeom>
          <a:ln>
            <a:noFill/>
          </a:ln>
        </p:spPr>
      </p:pic>
      <p:pic>
        <p:nvPicPr>
          <p:cNvPr id="91" name="Shape 85" descr=""/>
          <p:cNvPicPr/>
          <p:nvPr/>
        </p:nvPicPr>
        <p:blipFill>
          <a:blip r:embed="rId2"/>
          <a:stretch/>
        </p:blipFill>
        <p:spPr>
          <a:xfrm>
            <a:off x="4937760" y="339480"/>
            <a:ext cx="2495160" cy="2495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