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2" r:id="rId2"/>
    <p:sldId id="267" r:id="rId3"/>
    <p:sldId id="261" r:id="rId4"/>
    <p:sldId id="288" r:id="rId5"/>
    <p:sldId id="284" r:id="rId6"/>
    <p:sldId id="269" r:id="rId7"/>
    <p:sldId id="279" r:id="rId8"/>
    <p:sldId id="280" r:id="rId9"/>
    <p:sldId id="278" r:id="rId10"/>
    <p:sldId id="281" r:id="rId11"/>
    <p:sldId id="283" r:id="rId12"/>
    <p:sldId id="286" r:id="rId13"/>
    <p:sldId id="287" r:id="rId14"/>
    <p:sldId id="277" r:id="rId15"/>
    <p:sldId id="289" r:id="rId16"/>
    <p:sldId id="273" r:id="rId17"/>
    <p:sldId id="266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배달의민족 한나는 열한살" panose="020B0600000101010101" pitchFamily="50" charset="-127"/>
      <p:regular r:id="rId22"/>
    </p:embeddedFont>
    <p:embeddedFont>
      <p:font typeface="배달의민족 주아" panose="0202060302010102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산실" initials="전" lastIdx="1" clrIdx="0">
    <p:extLst>
      <p:ext uri="{19B8F6BF-5375-455C-9EA6-DF929625EA0E}">
        <p15:presenceInfo xmlns:p15="http://schemas.microsoft.com/office/powerpoint/2012/main" userId="전산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EBF"/>
    <a:srgbClr val="B4A486"/>
    <a:srgbClr val="CFC4B1"/>
    <a:srgbClr val="BFB198"/>
    <a:srgbClr val="C2966E"/>
    <a:srgbClr val="D0C6B4"/>
    <a:srgbClr val="FFD664"/>
    <a:srgbClr val="A79471"/>
    <a:srgbClr val="A99673"/>
    <a:srgbClr val="9E8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7" autoAdjust="0"/>
    <p:restoredTop sz="84750" autoAdjust="0"/>
  </p:normalViewPr>
  <p:slideViewPr>
    <p:cSldViewPr snapToGrid="0">
      <p:cViewPr varScale="1">
        <p:scale>
          <a:sx n="67" d="100"/>
          <a:sy n="67" d="100"/>
        </p:scale>
        <p:origin x="35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2T17:02:48.26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C9C83-42E8-422D-9F0F-3E68CA51BD4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9C2DA-089A-421B-AC7A-E3809B1C9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50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89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235</a:t>
            </a:r>
            <a:r>
              <a:rPr lang="ko-KR" altLang="en-US" dirty="0" smtClean="0"/>
              <a:t>개 데이터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3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3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9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9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3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크게 </a:t>
            </a:r>
            <a:r>
              <a:rPr lang="en-US" altLang="ko-KR" dirty="0" smtClean="0"/>
              <a:t>Home,</a:t>
            </a:r>
            <a:r>
              <a:rPr lang="en-US" altLang="ko-KR" baseline="0" dirty="0" smtClean="0"/>
              <a:t> Adopt, Convenient </a:t>
            </a:r>
            <a:r>
              <a:rPr lang="ko-KR" altLang="en-US" baseline="0" dirty="0" smtClean="0"/>
              <a:t>메뉴를 만들었습니다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메뉴 크게 보여주기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7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귀엽고 </a:t>
            </a:r>
            <a:r>
              <a:rPr lang="ko-KR" altLang="en-US" dirty="0" err="1" smtClean="0"/>
              <a:t>이뻐서</a:t>
            </a:r>
            <a:r>
              <a:rPr lang="ko-KR" altLang="en-US" dirty="0" smtClean="0"/>
              <a:t> 키우고 싶다는 사람들이 </a:t>
            </a:r>
          </a:p>
          <a:p>
            <a:r>
              <a:rPr lang="ko-KR" altLang="en-US" dirty="0" smtClean="0"/>
              <a:t>이 결과를 통해 자신이 강아지를 키울 준비가 되었는지 </a:t>
            </a:r>
          </a:p>
          <a:p>
            <a:r>
              <a:rPr lang="ko-KR" altLang="en-US" dirty="0" err="1" smtClean="0"/>
              <a:t>한번더</a:t>
            </a:r>
            <a:r>
              <a:rPr lang="ko-KR" altLang="en-US" dirty="0" smtClean="0"/>
              <a:t> 생각할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Api</a:t>
            </a:r>
            <a:r>
              <a:rPr lang="ko-KR" altLang="en-US" dirty="0" smtClean="0"/>
              <a:t>에 저장되어 있던 강아지의 정보를 데이터베이스에 넣었습니다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거기서 원하는 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중성화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성별을 선택하면 지도에서 보호소가 보여집니다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이때 키 값으로 강아지</a:t>
            </a:r>
            <a:r>
              <a:rPr lang="ko-KR" altLang="en-US" baseline="0" dirty="0" smtClean="0"/>
              <a:t> 코드를 넘겨주어 보호소를 보여줍니다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지도에 표시된 </a:t>
            </a:r>
            <a:r>
              <a:rPr lang="ko-KR" altLang="en-US" baseline="0" dirty="0" err="1" smtClean="0"/>
              <a:t>마커를</a:t>
            </a:r>
            <a:r>
              <a:rPr lang="ko-KR" altLang="en-US" baseline="0" dirty="0" smtClean="0"/>
              <a:t> 클릭하면 보호소 이름이 나오고 그것을 클릭하면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3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강아지 정보와 보호소 정보가 나옵니다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2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988-03B4-4052-9F17-A5EF05F7883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10650" y="6356350"/>
            <a:ext cx="2743200" cy="365125"/>
          </a:xfrm>
        </p:spPr>
        <p:txBody>
          <a:bodyPr/>
          <a:lstStyle/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A988-03B4-4052-9F17-A5EF05F7883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github.com/adoptdog/adopt_do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2396186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01808" y="3954816"/>
            <a:ext cx="46169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KIWOZO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5D73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문예은 </a:t>
            </a:r>
            <a:r>
              <a:rPr lang="en-US" altLang="ko-KR" sz="2800" dirty="0" smtClean="0">
                <a:solidFill>
                  <a:srgbClr val="5D73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2800" dirty="0" smtClean="0">
                <a:solidFill>
                  <a:srgbClr val="5D73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문유진 </a:t>
            </a:r>
            <a:r>
              <a:rPr lang="en-US" altLang="ko-KR" sz="2800" dirty="0" smtClean="0">
                <a:solidFill>
                  <a:srgbClr val="5D73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solidFill>
                  <a:srgbClr val="5D73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이희</a:t>
            </a:r>
            <a:r>
              <a:rPr lang="ko-KR" altLang="en-US" sz="2800" dirty="0">
                <a:solidFill>
                  <a:srgbClr val="5D73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</a:t>
            </a:r>
            <a:r>
              <a:rPr lang="en-US" altLang="ko-KR" sz="2800" dirty="0" smtClean="0">
                <a:solidFill>
                  <a:srgbClr val="5D73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solidFill>
                  <a:srgbClr val="5D73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최지수</a:t>
            </a:r>
            <a:endParaRPr lang="en-US" altLang="ko-KR" sz="2800" dirty="0">
              <a:solidFill>
                <a:srgbClr val="5D737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3727067" y="1372093"/>
            <a:ext cx="4878018" cy="2707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77768" y="675753"/>
            <a:ext cx="5054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유기견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입양 웹사이트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1519" y="707586"/>
            <a:ext cx="1279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Adopt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60" y="1739556"/>
            <a:ext cx="6094793" cy="44615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619" y="2144815"/>
            <a:ext cx="4305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5" y="1708330"/>
            <a:ext cx="5760000" cy="4680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6634918" y="3470325"/>
            <a:ext cx="50753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서울시 병원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공원 자료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24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공공데이터포털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err="1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GoogleMaps</a:t>
            </a:r>
            <a:r>
              <a:rPr lang="en-US" altLang="ko-KR" sz="24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API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활용하여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 주소를 위도 경도로 바꿔주어 지도에 표시 함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Folium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43519" y="707586"/>
            <a:ext cx="377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Convenient</a:t>
            </a:r>
            <a:endParaRPr lang="en-US" altLang="ko-KR" sz="2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4918" y="1879780"/>
            <a:ext cx="5154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선택한 구에 위치한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2000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동물 병원과 공원 정보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나타내주는 페이지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0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504824"/>
            <a:ext cx="10001250" cy="2800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894" y="3657600"/>
            <a:ext cx="8639175" cy="2857500"/>
          </a:xfrm>
          <a:prstGeom prst="rect">
            <a:avLst/>
          </a:prstGeom>
        </p:spPr>
      </p:pic>
      <p:sp>
        <p:nvSpPr>
          <p:cNvPr id="7" name="양쪽 모서리가 둥근 사각형 6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6591" y="707586"/>
            <a:ext cx="2169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</a:t>
            </a:r>
            <a:endParaRPr lang="en-US" altLang="ko-KR" sz="32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0" name="모서리가 둥근 직사각형 9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0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utty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19" y="2531914"/>
            <a:ext cx="2024878" cy="202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in scp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47" y="2531914"/>
            <a:ext cx="1960486" cy="196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83967"/>
            <a:ext cx="1984785" cy="1984785"/>
          </a:xfrm>
          <a:prstGeom prst="rect">
            <a:avLst/>
          </a:prstGeom>
        </p:spPr>
      </p:pic>
      <p:sp>
        <p:nvSpPr>
          <p:cNvPr id="5" name="AutoShape 8" descr="ec2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06" y="2210105"/>
            <a:ext cx="2282072" cy="24377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647" y="5751871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http://18.191.15.40/</a:t>
            </a:r>
            <a:endParaRPr lang="ko-KR" altLang="en-US" dirty="0"/>
          </a:p>
        </p:txBody>
      </p:sp>
      <p:sp>
        <p:nvSpPr>
          <p:cNvPr id="31" name="양쪽 모서리가 둥근 사각형 30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04301" y="707586"/>
            <a:ext cx="2053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서버 연동</a:t>
            </a:r>
            <a:endParaRPr lang="en-US" altLang="ko-KR" sz="32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0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jupyter notebook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747" y="1914546"/>
            <a:ext cx="1491875" cy="172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íì´ì°¸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12" y="1928132"/>
            <a:ext cx="1854398" cy="185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mysql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93" y="4383402"/>
            <a:ext cx="2373532" cy="122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46" y="4081842"/>
            <a:ext cx="1984785" cy="1984785"/>
          </a:xfrm>
          <a:prstGeom prst="rect">
            <a:avLst/>
          </a:prstGeom>
        </p:spPr>
      </p:pic>
      <p:pic>
        <p:nvPicPr>
          <p:cNvPr id="11270" name="Picture 6" descr="ê¹íë¸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33" y="4462444"/>
            <a:ext cx="35147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양쪽 모서리가 둥근 사각형 29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490621" y="707586"/>
            <a:ext cx="1281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툴</a:t>
            </a:r>
            <a:endParaRPr lang="en-US" altLang="ko-KR" sz="32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1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1" name="모서리가 둥근 직사각형 10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6" name="모서리가 둥근 직사각형 1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35143" y="5916520"/>
            <a:ext cx="57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https://github.com/adoptdog/adopt_dog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7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78786" y="2211651"/>
            <a:ext cx="8234427" cy="4064825"/>
            <a:chOff x="1978786" y="1398851"/>
            <a:chExt cx="8234427" cy="406482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270974" y="2017169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861027" y="2017169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028243" y="1493065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30451" y="2854443"/>
            <a:ext cx="7229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API </a:t>
            </a:r>
            <a:r>
              <a:rPr lang="ko-KR" altLang="en-US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활용은 모두 처음이라 데이터를 가져와서 가공 처리하는 어려움</a:t>
            </a:r>
            <a:endParaRPr lang="en-US" altLang="ko-KR" sz="2400" spc="-15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API</a:t>
            </a:r>
            <a:r>
              <a:rPr lang="ko-KR" altLang="en-US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로 데이터를 받아오다가 시간이 너무 오래 걸려서 데이터베이스로 바꾸어 불러오게 했는데 코드를 다시 수정하는 번거로움 </a:t>
            </a:r>
            <a:endParaRPr lang="en-US" altLang="ko-KR" sz="2400" spc="-15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설문조사 페이지에서 모든 선택을 끝내야만 넘어갈 수 있게 설정하고 싶었지만 어려움 </a:t>
            </a:r>
            <a:r>
              <a:rPr lang="en-US" altLang="ko-KR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-&gt; </a:t>
            </a:r>
            <a:r>
              <a:rPr lang="ko-KR" altLang="en-US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함수 호출로 해결 </a:t>
            </a:r>
            <a:endParaRPr lang="en-US" altLang="ko-KR" sz="2400" spc="-150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10368244" y="5346375"/>
            <a:ext cx="456858" cy="45752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모서리가 둥근 사각형 48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171627" y="70758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어려웠던 점</a:t>
            </a:r>
            <a:endParaRPr lang="en-US" altLang="ko-KR" sz="32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10888857" y="5044966"/>
            <a:ext cx="472826" cy="473516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759552" y="3252638"/>
            <a:ext cx="1115294" cy="463087"/>
            <a:chOff x="5743575" y="2987601"/>
            <a:chExt cx="2006600" cy="83317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5743575" y="2987601"/>
              <a:ext cx="2006600" cy="6558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5400000">
              <a:off x="6026915" y="3532671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5400000">
              <a:off x="6249989" y="3529491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5400000">
              <a:off x="6993091" y="3535194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5400000">
              <a:off x="7216165" y="3532014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2383486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15229" y="3892139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Q &amp; A</a:t>
            </a: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4238625" y="1259926"/>
            <a:ext cx="3715276" cy="31026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자유형 117"/>
          <p:cNvSpPr/>
          <p:nvPr/>
        </p:nvSpPr>
        <p:spPr>
          <a:xfrm>
            <a:off x="6509624" y="1379843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6480" y="1495557"/>
            <a:ext cx="4557431" cy="4557431"/>
          </a:xfrm>
          <a:prstGeom prst="ellipse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-13778" y="4989103"/>
            <a:ext cx="12205778" cy="1868897"/>
          </a:xfrm>
          <a:custGeom>
            <a:avLst/>
            <a:gdLst>
              <a:gd name="connsiteX0" fmla="*/ 6400802 w 12205778"/>
              <a:gd name="connsiteY0" fmla="*/ 0 h 3156155"/>
              <a:gd name="connsiteX1" fmla="*/ 11784693 w 12205778"/>
              <a:gd name="connsiteY1" fmla="*/ 456927 h 3156155"/>
              <a:gd name="connsiteX2" fmla="*/ 12205778 w 12205778"/>
              <a:gd name="connsiteY2" fmla="*/ 538987 h 3156155"/>
              <a:gd name="connsiteX3" fmla="*/ 12205778 w 12205778"/>
              <a:gd name="connsiteY3" fmla="*/ 3156155 h 3156155"/>
              <a:gd name="connsiteX4" fmla="*/ 0 w 12205778"/>
              <a:gd name="connsiteY4" fmla="*/ 3156155 h 3156155"/>
              <a:gd name="connsiteX5" fmla="*/ 0 w 12205778"/>
              <a:gd name="connsiteY5" fmla="*/ 674417 h 3156155"/>
              <a:gd name="connsiteX6" fmla="*/ 595642 w 12205778"/>
              <a:gd name="connsiteY6" fmla="*/ 539022 h 3156155"/>
              <a:gd name="connsiteX7" fmla="*/ 6400802 w 12205778"/>
              <a:gd name="connsiteY7" fmla="*/ 0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5778" h="3156155">
                <a:moveTo>
                  <a:pt x="6400802" y="0"/>
                </a:moveTo>
                <a:cubicBezTo>
                  <a:pt x="8371966" y="0"/>
                  <a:pt x="10214836" y="166973"/>
                  <a:pt x="11784693" y="456927"/>
                </a:cubicBezTo>
                <a:lnTo>
                  <a:pt x="12205778" y="538987"/>
                </a:lnTo>
                <a:lnTo>
                  <a:pt x="12205778" y="3156155"/>
                </a:lnTo>
                <a:lnTo>
                  <a:pt x="0" y="3156155"/>
                </a:lnTo>
                <a:lnTo>
                  <a:pt x="0" y="674417"/>
                </a:lnTo>
                <a:lnTo>
                  <a:pt x="595642" y="539022"/>
                </a:lnTo>
                <a:cubicBezTo>
                  <a:pt x="2252758" y="198712"/>
                  <a:pt x="4250441" y="0"/>
                  <a:pt x="64008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252196" y="4276179"/>
            <a:ext cx="1687608" cy="1129488"/>
            <a:chOff x="854427" y="1213665"/>
            <a:chExt cx="1687608" cy="1129488"/>
          </a:xfrm>
        </p:grpSpPr>
        <p:grpSp>
          <p:nvGrpSpPr>
            <p:cNvPr id="82" name="그룹 81"/>
            <p:cNvGrpSpPr/>
            <p:nvPr/>
          </p:nvGrpSpPr>
          <p:grpSpPr>
            <a:xfrm>
              <a:off x="2264374" y="1778409"/>
              <a:ext cx="277661" cy="284357"/>
              <a:chOff x="7838808" y="2409264"/>
              <a:chExt cx="1390918" cy="1424461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4427" y="1778409"/>
              <a:ext cx="277661" cy="284357"/>
              <a:chOff x="7838808" y="2409264"/>
              <a:chExt cx="1390918" cy="1424461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자유형 90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021643" y="1213665"/>
              <a:ext cx="1395047" cy="1129488"/>
              <a:chOff x="3477358" y="3739317"/>
              <a:chExt cx="2206018" cy="1786085"/>
            </a:xfrm>
          </p:grpSpPr>
          <p:sp>
            <p:nvSpPr>
              <p:cNvPr id="93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자유형 95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5031862" y="3100055"/>
            <a:ext cx="2106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자유형 106"/>
          <p:cNvSpPr/>
          <p:nvPr/>
        </p:nvSpPr>
        <p:spPr>
          <a:xfrm>
            <a:off x="3439885" y="2189930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7822198" y="3362781"/>
            <a:ext cx="1256597" cy="701146"/>
          </a:xfrm>
          <a:custGeom>
            <a:avLst/>
            <a:gdLst>
              <a:gd name="connsiteX0" fmla="*/ 0 w 2180089"/>
              <a:gd name="connsiteY0" fmla="*/ 826380 h 1216429"/>
              <a:gd name="connsiteX1" fmla="*/ 0 w 2180089"/>
              <a:gd name="connsiteY1" fmla="*/ 826381 h 1216429"/>
              <a:gd name="connsiteX2" fmla="*/ 0 w 2180089"/>
              <a:gd name="connsiteY2" fmla="*/ 826381 h 1216429"/>
              <a:gd name="connsiteX3" fmla="*/ 481917 w 2180089"/>
              <a:gd name="connsiteY3" fmla="*/ 390047 h 1216429"/>
              <a:gd name="connsiteX4" fmla="*/ 481917 w 2180089"/>
              <a:gd name="connsiteY4" fmla="*/ 390048 h 1216429"/>
              <a:gd name="connsiteX5" fmla="*/ 481917 w 2180089"/>
              <a:gd name="connsiteY5" fmla="*/ 390048 h 1216429"/>
              <a:gd name="connsiteX6" fmla="*/ 871965 w 2180089"/>
              <a:gd name="connsiteY6" fmla="*/ 0 h 1216429"/>
              <a:gd name="connsiteX7" fmla="*/ 1790041 w 2180089"/>
              <a:gd name="connsiteY7" fmla="*/ 0 h 1216429"/>
              <a:gd name="connsiteX8" fmla="*/ 2180089 w 2180089"/>
              <a:gd name="connsiteY8" fmla="*/ 390048 h 1216429"/>
              <a:gd name="connsiteX9" fmla="*/ 2180088 w 2180089"/>
              <a:gd name="connsiteY9" fmla="*/ 390048 h 1216429"/>
              <a:gd name="connsiteX10" fmla="*/ 1790040 w 2180089"/>
              <a:gd name="connsiteY10" fmla="*/ 780096 h 1216429"/>
              <a:gd name="connsiteX11" fmla="*/ 1693506 w 2180089"/>
              <a:gd name="connsiteY11" fmla="*/ 780096 h 1216429"/>
              <a:gd name="connsiteX12" fmla="*/ 1698172 w 2180089"/>
              <a:gd name="connsiteY12" fmla="*/ 826381 h 1216429"/>
              <a:gd name="connsiteX13" fmla="*/ 1698171 w 2180089"/>
              <a:gd name="connsiteY13" fmla="*/ 826381 h 1216429"/>
              <a:gd name="connsiteX14" fmla="*/ 1308123 w 2180089"/>
              <a:gd name="connsiteY14" fmla="*/ 1216429 h 1216429"/>
              <a:gd name="connsiteX15" fmla="*/ 390048 w 2180089"/>
              <a:gd name="connsiteY15" fmla="*/ 1216428 h 1216429"/>
              <a:gd name="connsiteX16" fmla="*/ 7924 w 2180089"/>
              <a:gd name="connsiteY16" fmla="*/ 904988 h 1216429"/>
              <a:gd name="connsiteX17" fmla="*/ 0 w 2180089"/>
              <a:gd name="connsiteY17" fmla="*/ 826381 h 1216429"/>
              <a:gd name="connsiteX18" fmla="*/ 7924 w 2180089"/>
              <a:gd name="connsiteY18" fmla="*/ 747773 h 1216429"/>
              <a:gd name="connsiteX19" fmla="*/ 390048 w 2180089"/>
              <a:gd name="connsiteY19" fmla="*/ 436333 h 1216429"/>
              <a:gd name="connsiteX20" fmla="*/ 486583 w 2180089"/>
              <a:gd name="connsiteY20" fmla="*/ 436333 h 1216429"/>
              <a:gd name="connsiteX21" fmla="*/ 481917 w 2180089"/>
              <a:gd name="connsiteY21" fmla="*/ 390048 h 1216429"/>
              <a:gd name="connsiteX22" fmla="*/ 489841 w 2180089"/>
              <a:gd name="connsiteY22" fmla="*/ 311440 h 1216429"/>
              <a:gd name="connsiteX23" fmla="*/ 871965 w 2180089"/>
              <a:gd name="connsiteY23" fmla="*/ 0 h 12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0089" h="1216429">
                <a:moveTo>
                  <a:pt x="0" y="826380"/>
                </a:moveTo>
                <a:lnTo>
                  <a:pt x="0" y="826381"/>
                </a:lnTo>
                <a:lnTo>
                  <a:pt x="0" y="826381"/>
                </a:lnTo>
                <a:close/>
                <a:moveTo>
                  <a:pt x="481917" y="390047"/>
                </a:moveTo>
                <a:lnTo>
                  <a:pt x="481917" y="390048"/>
                </a:lnTo>
                <a:lnTo>
                  <a:pt x="481917" y="390048"/>
                </a:lnTo>
                <a:close/>
                <a:moveTo>
                  <a:pt x="871965" y="0"/>
                </a:moveTo>
                <a:lnTo>
                  <a:pt x="1790041" y="0"/>
                </a:lnTo>
                <a:cubicBezTo>
                  <a:pt x="2005459" y="0"/>
                  <a:pt x="2180089" y="174630"/>
                  <a:pt x="2180089" y="390048"/>
                </a:cubicBezTo>
                <a:lnTo>
                  <a:pt x="2180088" y="390048"/>
                </a:lnTo>
                <a:cubicBezTo>
                  <a:pt x="2180088" y="605466"/>
                  <a:pt x="2005458" y="780096"/>
                  <a:pt x="1790040" y="780096"/>
                </a:cubicBezTo>
                <a:lnTo>
                  <a:pt x="1693506" y="780096"/>
                </a:lnTo>
                <a:lnTo>
                  <a:pt x="1698172" y="826381"/>
                </a:lnTo>
                <a:lnTo>
                  <a:pt x="1698171" y="826381"/>
                </a:lnTo>
                <a:cubicBezTo>
                  <a:pt x="1698171" y="1041799"/>
                  <a:pt x="1523541" y="1216429"/>
                  <a:pt x="1308123" y="1216429"/>
                </a:cubicBezTo>
                <a:lnTo>
                  <a:pt x="390048" y="1216428"/>
                </a:lnTo>
                <a:cubicBezTo>
                  <a:pt x="201557" y="1216428"/>
                  <a:pt x="44295" y="1082727"/>
                  <a:pt x="7924" y="904988"/>
                </a:cubicBezTo>
                <a:lnTo>
                  <a:pt x="0" y="826381"/>
                </a:lnTo>
                <a:lnTo>
                  <a:pt x="7924" y="747773"/>
                </a:lnTo>
                <a:cubicBezTo>
                  <a:pt x="44295" y="570034"/>
                  <a:pt x="201557" y="436333"/>
                  <a:pt x="390048" y="436333"/>
                </a:cubicBezTo>
                <a:lnTo>
                  <a:pt x="486583" y="436333"/>
                </a:lnTo>
                <a:lnTo>
                  <a:pt x="481917" y="390048"/>
                </a:lnTo>
                <a:lnTo>
                  <a:pt x="489841" y="311440"/>
                </a:lnTo>
                <a:cubicBezTo>
                  <a:pt x="526212" y="133701"/>
                  <a:pt x="683474" y="0"/>
                  <a:pt x="871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1024288" y="17399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48702" y="707586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en-US" altLang="ko-KR" sz="2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54861" y="1648873"/>
            <a:ext cx="7300415" cy="628161"/>
            <a:chOff x="2394833" y="2036297"/>
            <a:chExt cx="7402333" cy="795850"/>
          </a:xfrm>
        </p:grpSpPr>
        <p:grpSp>
          <p:nvGrpSpPr>
            <p:cNvPr id="3" name="그룹 2"/>
            <p:cNvGrpSpPr/>
            <p:nvPr/>
          </p:nvGrpSpPr>
          <p:grpSpPr>
            <a:xfrm>
              <a:off x="2394833" y="2036297"/>
              <a:ext cx="7402333" cy="795850"/>
              <a:chOff x="2394833" y="2036297"/>
              <a:chExt cx="7402333" cy="795850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2394833" y="2036297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129" name="자유형 128"/>
              <p:cNvSpPr/>
              <p:nvPr/>
            </p:nvSpPr>
            <p:spPr>
              <a:xfrm>
                <a:off x="2549151" y="2329968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4407641" y="2148508"/>
              <a:ext cx="2293739" cy="584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주제 선정</a:t>
              </a:r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목적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54861" y="3366329"/>
            <a:ext cx="7300415" cy="630388"/>
            <a:chOff x="2394833" y="2862745"/>
            <a:chExt cx="7130167" cy="740847"/>
          </a:xfrm>
        </p:grpSpPr>
        <p:grpSp>
          <p:nvGrpSpPr>
            <p:cNvPr id="4" name="그룹 3"/>
            <p:cNvGrpSpPr/>
            <p:nvPr/>
          </p:nvGrpSpPr>
          <p:grpSpPr>
            <a:xfrm>
              <a:off x="2394833" y="2862745"/>
              <a:ext cx="7130167" cy="740847"/>
              <a:chOff x="2394833" y="2862745"/>
              <a:chExt cx="7402333" cy="798671"/>
            </a:xfrm>
          </p:grpSpPr>
          <p:sp>
            <p:nvSpPr>
              <p:cNvPr id="121" name="모서리가 둥근 직사각형 120"/>
              <p:cNvSpPr/>
              <p:nvPr/>
            </p:nvSpPr>
            <p:spPr>
              <a:xfrm>
                <a:off x="2394833" y="2862745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131" name="자유형 130"/>
              <p:cNvSpPr/>
              <p:nvPr/>
            </p:nvSpPr>
            <p:spPr>
              <a:xfrm>
                <a:off x="2549151" y="3159237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4333635" y="2955066"/>
              <a:ext cx="1684921" cy="542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역할 분담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338885" y="4177197"/>
            <a:ext cx="7300415" cy="652312"/>
            <a:chOff x="2394833" y="3689193"/>
            <a:chExt cx="7130167" cy="766612"/>
          </a:xfrm>
        </p:grpSpPr>
        <p:grpSp>
          <p:nvGrpSpPr>
            <p:cNvPr id="6" name="그룹 5"/>
            <p:cNvGrpSpPr/>
            <p:nvPr/>
          </p:nvGrpSpPr>
          <p:grpSpPr>
            <a:xfrm>
              <a:off x="2394833" y="3689193"/>
              <a:ext cx="7130167" cy="766612"/>
              <a:chOff x="2394833" y="3689193"/>
              <a:chExt cx="7402333" cy="826448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2394833" y="3689193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132" name="자유형 131"/>
              <p:cNvSpPr/>
              <p:nvPr/>
            </p:nvSpPr>
            <p:spPr>
              <a:xfrm>
                <a:off x="2549151" y="4013462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4349238" y="3803951"/>
              <a:ext cx="1832090" cy="54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웹 페이지  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38884" y="5020842"/>
            <a:ext cx="7300415" cy="652312"/>
            <a:chOff x="2394833" y="4515641"/>
            <a:chExt cx="7130167" cy="766612"/>
          </a:xfrm>
        </p:grpSpPr>
        <p:grpSp>
          <p:nvGrpSpPr>
            <p:cNvPr id="7" name="그룹 6"/>
            <p:cNvGrpSpPr/>
            <p:nvPr/>
          </p:nvGrpSpPr>
          <p:grpSpPr>
            <a:xfrm>
              <a:off x="2394833" y="4515641"/>
              <a:ext cx="7130167" cy="766612"/>
              <a:chOff x="2394833" y="4515641"/>
              <a:chExt cx="7402333" cy="826448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2394833" y="4515641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133" name="자유형 132"/>
              <p:cNvSpPr/>
              <p:nvPr/>
            </p:nvSpPr>
            <p:spPr>
              <a:xfrm>
                <a:off x="2549151" y="4839910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4322902" y="4636749"/>
              <a:ext cx="3274026" cy="54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데이터베이스</a:t>
              </a:r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 연동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338883" y="5885269"/>
            <a:ext cx="7300415" cy="652312"/>
            <a:chOff x="2394833" y="5342089"/>
            <a:chExt cx="7130167" cy="766612"/>
          </a:xfrm>
        </p:grpSpPr>
        <p:grpSp>
          <p:nvGrpSpPr>
            <p:cNvPr id="8" name="그룹 7"/>
            <p:cNvGrpSpPr/>
            <p:nvPr/>
          </p:nvGrpSpPr>
          <p:grpSpPr>
            <a:xfrm>
              <a:off x="2394833" y="5342089"/>
              <a:ext cx="7130167" cy="766612"/>
              <a:chOff x="2394833" y="5342089"/>
              <a:chExt cx="7402333" cy="826448"/>
            </a:xfrm>
          </p:grpSpPr>
          <p:sp>
            <p:nvSpPr>
              <p:cNvPr id="127" name="모서리가 둥근 직사각형 126"/>
              <p:cNvSpPr/>
              <p:nvPr/>
            </p:nvSpPr>
            <p:spPr>
              <a:xfrm>
                <a:off x="2394833" y="5342089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134" name="자유형 133"/>
              <p:cNvSpPr/>
              <p:nvPr/>
            </p:nvSpPr>
            <p:spPr>
              <a:xfrm>
                <a:off x="2549151" y="5666358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4398339" y="5442723"/>
              <a:ext cx="1429724" cy="54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툴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354861" y="2535996"/>
            <a:ext cx="7300415" cy="628161"/>
            <a:chOff x="2394833" y="2036297"/>
            <a:chExt cx="7402333" cy="795850"/>
          </a:xfrm>
        </p:grpSpPr>
        <p:grpSp>
          <p:nvGrpSpPr>
            <p:cNvPr id="56" name="그룹 55"/>
            <p:cNvGrpSpPr/>
            <p:nvPr/>
          </p:nvGrpSpPr>
          <p:grpSpPr>
            <a:xfrm>
              <a:off x="2394833" y="2036297"/>
              <a:ext cx="7402333" cy="795850"/>
              <a:chOff x="2394833" y="2036297"/>
              <a:chExt cx="7402333" cy="795850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2394833" y="2036297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2549151" y="2329968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407641" y="2155876"/>
              <a:ext cx="1144594" cy="584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일정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0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48992" y="70758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</a:t>
            </a:r>
            <a:endParaRPr lang="en-US" altLang="ko-KR" sz="2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7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2" name="모서리가 둥근 직사각형 21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2" y="1839740"/>
            <a:ext cx="43243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19" y="1839740"/>
            <a:ext cx="59340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5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907928" y="707586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</a:t>
            </a:r>
            <a:endParaRPr lang="en-US" altLang="ko-KR" sz="32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7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2" name="모서리가 둥근 직사각형 21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" y="2575450"/>
            <a:ext cx="6463649" cy="263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917" y="2189022"/>
            <a:ext cx="4478263" cy="31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747901" y="707586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</a:t>
            </a:r>
            <a:endParaRPr lang="en-US" altLang="ko-KR" sz="2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F3A7E-6664-4BE8-9708-B24F6BFCE2E4}"/>
              </a:ext>
            </a:extLst>
          </p:cNvPr>
          <p:cNvSpPr txBox="1"/>
          <p:nvPr/>
        </p:nvSpPr>
        <p:spPr>
          <a:xfrm>
            <a:off x="580649" y="2623132"/>
            <a:ext cx="1290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8/8~8/9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529848" y="3194680"/>
            <a:ext cx="138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주제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일정 설정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역할 분담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1936203" y="3317791"/>
            <a:ext cx="762000" cy="584200"/>
          </a:xfrm>
          <a:prstGeom prst="rightArrow">
            <a:avLst/>
          </a:prstGeom>
          <a:solidFill>
            <a:srgbClr val="B4A486"/>
          </a:solidFill>
          <a:ln>
            <a:solidFill>
              <a:srgbClr val="B4A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오른쪽 화살표 12"/>
          <p:cNvSpPr/>
          <p:nvPr/>
        </p:nvSpPr>
        <p:spPr>
          <a:xfrm>
            <a:off x="5409222" y="3320488"/>
            <a:ext cx="762000" cy="584200"/>
          </a:xfrm>
          <a:prstGeom prst="rightArrow">
            <a:avLst/>
          </a:prstGeom>
          <a:solidFill>
            <a:srgbClr val="B4A486"/>
          </a:solidFill>
          <a:ln>
            <a:solidFill>
              <a:srgbClr val="B4A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403233" y="2598493"/>
            <a:ext cx="1462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8/12~8/14</a:t>
            </a:r>
            <a:endParaRPr lang="ko-KR" altLang="en-US" sz="20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FADFA-7620-405C-ADF9-09B9A8B17B44}"/>
              </a:ext>
            </a:extLst>
          </p:cNvPr>
          <p:cNvSpPr txBox="1"/>
          <p:nvPr/>
        </p:nvSpPr>
        <p:spPr>
          <a:xfrm>
            <a:off x="2952759" y="3266351"/>
            <a:ext cx="270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데이터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수집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가공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웹 틀 잡기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데이터 분석 및 시각화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80424-A345-4A1C-A6F9-256F409C1EAC}"/>
              </a:ext>
            </a:extLst>
          </p:cNvPr>
          <p:cNvSpPr txBox="1"/>
          <p:nvPr/>
        </p:nvSpPr>
        <p:spPr>
          <a:xfrm>
            <a:off x="6311860" y="2591328"/>
            <a:ext cx="192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8/19~8/20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0FADFA-7620-405C-ADF9-09B9A8B17B44}"/>
              </a:ext>
            </a:extLst>
          </p:cNvPr>
          <p:cNvSpPr txBox="1"/>
          <p:nvPr/>
        </p:nvSpPr>
        <p:spPr>
          <a:xfrm>
            <a:off x="6296555" y="3194680"/>
            <a:ext cx="233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기능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반 완성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GIT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으로 작업 합치기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수정 및 보완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10C219-3282-4530-9149-63DC0FCE29EC}"/>
              </a:ext>
            </a:extLst>
          </p:cNvPr>
          <p:cNvSpPr txBox="1"/>
          <p:nvPr/>
        </p:nvSpPr>
        <p:spPr>
          <a:xfrm>
            <a:off x="9839058" y="3194680"/>
            <a:ext cx="2278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DB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연결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서버 연결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수정 및 보완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PPT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제작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80424-A345-4A1C-A6F9-256F409C1EAC}"/>
              </a:ext>
            </a:extLst>
          </p:cNvPr>
          <p:cNvSpPr txBox="1"/>
          <p:nvPr/>
        </p:nvSpPr>
        <p:spPr>
          <a:xfrm>
            <a:off x="9822444" y="2579733"/>
            <a:ext cx="170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8/21~8/22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8761333" y="3317791"/>
            <a:ext cx="762000" cy="584200"/>
          </a:xfrm>
          <a:prstGeom prst="rightArrow">
            <a:avLst/>
          </a:prstGeom>
          <a:solidFill>
            <a:srgbClr val="B4A486"/>
          </a:solidFill>
          <a:ln>
            <a:solidFill>
              <a:srgbClr val="B4A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16" name="그룹 15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33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9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37827" y="1585888"/>
            <a:ext cx="1947566" cy="2181053"/>
            <a:chOff x="637827" y="1628794"/>
            <a:chExt cx="1947566" cy="2181053"/>
          </a:xfrm>
        </p:grpSpPr>
        <p:grpSp>
          <p:nvGrpSpPr>
            <p:cNvPr id="13" name="그룹 12"/>
            <p:cNvGrpSpPr/>
            <p:nvPr/>
          </p:nvGrpSpPr>
          <p:grpSpPr>
            <a:xfrm>
              <a:off x="637827" y="1862281"/>
              <a:ext cx="1947566" cy="1947566"/>
              <a:chOff x="1708305" y="2739755"/>
              <a:chExt cx="2632346" cy="2632346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자유형 144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64916" y="1628794"/>
              <a:ext cx="674475" cy="593395"/>
              <a:chOff x="1686746" y="2431910"/>
              <a:chExt cx="1106662" cy="973628"/>
            </a:xfrm>
          </p:grpSpPr>
          <p:grpSp>
            <p:nvGrpSpPr>
              <p:cNvPr id="54" name="그룹 53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자유형 72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자유형 68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57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자유형 59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" name="그룹 2"/>
          <p:cNvGrpSpPr/>
          <p:nvPr/>
        </p:nvGrpSpPr>
        <p:grpSpPr>
          <a:xfrm>
            <a:off x="6618629" y="1585888"/>
            <a:ext cx="1947566" cy="2172160"/>
            <a:chOff x="6207659" y="1637687"/>
            <a:chExt cx="1947566" cy="217216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6207659" y="1862281"/>
              <a:ext cx="1947566" cy="1947566"/>
              <a:chOff x="1708305" y="2739755"/>
              <a:chExt cx="2632346" cy="2632346"/>
            </a:xfrm>
          </p:grpSpPr>
          <p:sp>
            <p:nvSpPr>
              <p:cNvPr id="152" name="타원 151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자유형 152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6236094" y="1637687"/>
              <a:ext cx="674475" cy="593395"/>
              <a:chOff x="1686746" y="2431910"/>
              <a:chExt cx="1106662" cy="973628"/>
            </a:xfrm>
          </p:grpSpPr>
          <p:grpSp>
            <p:nvGrpSpPr>
              <p:cNvPr id="155" name="그룹 154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자유형 173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158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9609030" y="1585888"/>
            <a:ext cx="1947566" cy="2202877"/>
            <a:chOff x="9079106" y="1606970"/>
            <a:chExt cx="1947566" cy="2202877"/>
          </a:xfrm>
        </p:grpSpPr>
        <p:grpSp>
          <p:nvGrpSpPr>
            <p:cNvPr id="176" name="그룹 175"/>
            <p:cNvGrpSpPr/>
            <p:nvPr/>
          </p:nvGrpSpPr>
          <p:grpSpPr>
            <a:xfrm>
              <a:off x="9079106" y="1862281"/>
              <a:ext cx="1947566" cy="1947566"/>
              <a:chOff x="1708305" y="2739755"/>
              <a:chExt cx="2632346" cy="2632346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자유형 177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9169766" y="1606970"/>
              <a:ext cx="674475" cy="593395"/>
              <a:chOff x="1686746" y="2431910"/>
              <a:chExt cx="1106662" cy="973628"/>
            </a:xfrm>
          </p:grpSpPr>
          <p:grpSp>
            <p:nvGrpSpPr>
              <p:cNvPr id="180" name="그룹 179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자유형 198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1" name="그룹 180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자유형 194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183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자유형 185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3628228" y="1585888"/>
            <a:ext cx="1947566" cy="2205317"/>
            <a:chOff x="3222425" y="1604530"/>
            <a:chExt cx="1947566" cy="2205317"/>
          </a:xfrm>
        </p:grpSpPr>
        <p:grpSp>
          <p:nvGrpSpPr>
            <p:cNvPr id="96" name="그룹 95"/>
            <p:cNvGrpSpPr/>
            <p:nvPr/>
          </p:nvGrpSpPr>
          <p:grpSpPr>
            <a:xfrm>
              <a:off x="3222425" y="1862281"/>
              <a:ext cx="1947566" cy="1947566"/>
              <a:chOff x="1708305" y="2739755"/>
              <a:chExt cx="2632346" cy="2632346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자유형 119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3225466" y="1604530"/>
              <a:ext cx="674475" cy="593395"/>
              <a:chOff x="1686746" y="2431910"/>
              <a:chExt cx="1106662" cy="973628"/>
            </a:xfrm>
          </p:grpSpPr>
          <p:grpSp>
            <p:nvGrpSpPr>
              <p:cNvPr id="202" name="그룹 201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자유형 220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자유형 216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205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자유형 207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222" name="그림 2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9" y="1711140"/>
            <a:ext cx="1800000" cy="2465186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1" y="1737238"/>
            <a:ext cx="1801488" cy="2388713"/>
          </a:xfrm>
          <a:prstGeom prst="rect">
            <a:avLst/>
          </a:prstGeom>
        </p:spPr>
      </p:pic>
      <p:pic>
        <p:nvPicPr>
          <p:cNvPr id="224" name="그림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14" y="826850"/>
            <a:ext cx="3976261" cy="3976261"/>
          </a:xfrm>
          <a:prstGeom prst="rect">
            <a:avLst/>
          </a:prstGeom>
        </p:spPr>
      </p:pic>
      <p:pic>
        <p:nvPicPr>
          <p:cNvPr id="225" name="그림 2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8" y="1883646"/>
            <a:ext cx="1800000" cy="3027272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168590" y="3919187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예은</a:t>
            </a:r>
            <a:endParaRPr 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BCBA5D8-D6B9-404D-AF09-9AFB3935DDDD}"/>
              </a:ext>
            </a:extLst>
          </p:cNvPr>
          <p:cNvSpPr txBox="1"/>
          <p:nvPr/>
        </p:nvSpPr>
        <p:spPr>
          <a:xfrm>
            <a:off x="168590" y="435679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조장</a:t>
            </a:r>
            <a:endParaRPr lang="en-US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-16094" y="4781842"/>
            <a:ext cx="35074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데이터분석(병원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342900" indent="-342900" algn="ctr"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Back-end</a:t>
            </a:r>
          </a:p>
          <a:p>
            <a:pPr marL="342900" indent="-342900" algn="ctr">
              <a:buFontTx/>
              <a:buChar char="-"/>
            </a:pPr>
            <a:endParaRPr lang="en-US" altLang="ko-KR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Adopt Page :– API/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가공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Convenient Page : –google map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아마존 이용한 서버 연결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FC9AEB9-77FB-4476-BF35-E83FB159D213}"/>
              </a:ext>
            </a:extLst>
          </p:cNvPr>
          <p:cNvSpPr txBox="1"/>
          <p:nvPr/>
        </p:nvSpPr>
        <p:spPr>
          <a:xfrm>
            <a:off x="3335359" y="3918467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유진</a:t>
            </a:r>
            <a:endParaRPr 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2E264A1-9E4D-4A52-B90C-374009D93DF9}"/>
              </a:ext>
            </a:extLst>
          </p:cNvPr>
          <p:cNvSpPr txBox="1"/>
          <p:nvPr/>
        </p:nvSpPr>
        <p:spPr>
          <a:xfrm>
            <a:off x="3335359" y="435607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조원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684DD90-134A-4D80-9A12-6DA4DF9CADFA}"/>
              </a:ext>
            </a:extLst>
          </p:cNvPr>
          <p:cNvSpPr txBox="1"/>
          <p:nvPr/>
        </p:nvSpPr>
        <p:spPr>
          <a:xfrm>
            <a:off x="3273713" y="4734176"/>
            <a:ext cx="304814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데이터분석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산책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Front-end</a:t>
            </a:r>
          </a:p>
          <a:p>
            <a:pPr marL="285750" indent="-285750" algn="ctr">
              <a:buFontTx/>
              <a:buChar char="-"/>
            </a:pPr>
            <a:endParaRPr lang="en-US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Bootstrap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활용한 전반적인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layout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6954157-2878-4F6F-A403-E21F876D083E}"/>
              </a:ext>
            </a:extLst>
          </p:cNvPr>
          <p:cNvSpPr txBox="1"/>
          <p:nvPr/>
        </p:nvSpPr>
        <p:spPr>
          <a:xfrm>
            <a:off x="6325484" y="3836285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희진</a:t>
            </a:r>
            <a:endParaRPr 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32C3EB7-7C43-40AD-B526-3EB3369C024A}"/>
              </a:ext>
            </a:extLst>
          </p:cNvPr>
          <p:cNvSpPr txBox="1"/>
          <p:nvPr/>
        </p:nvSpPr>
        <p:spPr>
          <a:xfrm>
            <a:off x="6325484" y="4273896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조원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27036C2-6C60-4529-830A-EC63E6B9C4B8}"/>
              </a:ext>
            </a:extLst>
          </p:cNvPr>
          <p:cNvSpPr txBox="1"/>
          <p:nvPr/>
        </p:nvSpPr>
        <p:spPr>
          <a:xfrm>
            <a:off x="6176753" y="4666562"/>
            <a:ext cx="3048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데이터분석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Front-end 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Convenient Page :– iframe/google map 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HTML – layout</a:t>
            </a:r>
          </a:p>
          <a:p>
            <a:pPr algn="ctr"/>
            <a:endParaRPr lang="en-US" altLang="ko-KR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6954157-2878-4F6F-A403-E21F876D083E}"/>
              </a:ext>
            </a:extLst>
          </p:cNvPr>
          <p:cNvSpPr txBox="1"/>
          <p:nvPr/>
        </p:nvSpPr>
        <p:spPr>
          <a:xfrm>
            <a:off x="9289823" y="3836285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 지수</a:t>
            </a:r>
            <a:endParaRPr 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32C3EB7-7C43-40AD-B526-3EB3369C024A}"/>
              </a:ext>
            </a:extLst>
          </p:cNvPr>
          <p:cNvSpPr txBox="1"/>
          <p:nvPr/>
        </p:nvSpPr>
        <p:spPr>
          <a:xfrm>
            <a:off x="9289823" y="4273896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조원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27036C2-6C60-4529-830A-EC63E6B9C4B8}"/>
              </a:ext>
            </a:extLst>
          </p:cNvPr>
          <p:cNvSpPr txBox="1"/>
          <p:nvPr/>
        </p:nvSpPr>
        <p:spPr>
          <a:xfrm>
            <a:off x="9093200" y="4642508"/>
            <a:ext cx="304307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데이터분석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비용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Back-end</a:t>
            </a:r>
          </a:p>
          <a:p>
            <a:pPr marL="285750" indent="-285750" algn="ctr">
              <a:buFontTx/>
              <a:buChar char="-"/>
            </a:pPr>
            <a:endParaRPr lang="en-US" altLang="ko-KR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Adopt Page :–DB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Convenient  Page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:–google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map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아마존 이용한 서버 연결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21" name="양쪽 모서리가 둥근 사각형 120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5303068" y="707586"/>
            <a:ext cx="165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 분담</a:t>
            </a:r>
            <a:endParaRPr lang="en-US" altLang="ko-KR" sz="32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5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0800000">
            <a:off x="0" y="522395"/>
            <a:ext cx="4274820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097" y="69481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0" y="2376129"/>
            <a:ext cx="5197805" cy="424591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137410" y="3221721"/>
            <a:ext cx="3828802" cy="240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97558" y="3221721"/>
            <a:ext cx="1639852" cy="379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2137410" y="3601142"/>
            <a:ext cx="3828804" cy="90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12" y="3462341"/>
            <a:ext cx="4618237" cy="1036747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966212" y="4860832"/>
            <a:ext cx="392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Bootstrap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활용한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layout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0904" y="972075"/>
            <a:ext cx="7699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반려견을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키우고자 하는 사람들이 자신이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반려견을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키우기 위한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최소한의 조건을 가지고 있는지 설문조사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확인할 수 있도록 하고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2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자신이 원하는 조건에 맞는 </a:t>
            </a:r>
            <a:r>
              <a:rPr lang="ko-KR" altLang="en-US" sz="220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유기견의</a:t>
            </a:r>
            <a:r>
              <a:rPr lang="ko-KR" altLang="en-US" sz="22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위치와 정보를 보여주는 웹 사이트</a:t>
            </a:r>
            <a:r>
              <a:rPr lang="en-US" altLang="ko-KR" sz="22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200" u="sng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3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1708330"/>
            <a:ext cx="5760000" cy="46800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59859" y="1978533"/>
            <a:ext cx="54643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설문조사를 통해 자신이 </a:t>
            </a:r>
            <a:r>
              <a:rPr lang="ko-KR" altLang="en-US" sz="20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반려견을</a:t>
            </a:r>
            <a:r>
              <a:rPr lang="ko-KR" altLang="en-US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키우기 위한 </a:t>
            </a:r>
            <a:endParaRPr lang="en-US" altLang="ko-KR" sz="20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5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최소한</a:t>
            </a:r>
            <a:r>
              <a:rPr lang="en-US" altLang="ko-KR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예상 비용</a:t>
            </a:r>
            <a:r>
              <a:rPr lang="en-US" altLang="ko-KR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산책</a:t>
            </a:r>
            <a:r>
              <a:rPr lang="en-US" altLang="ko-KR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</a:t>
            </a:r>
            <a:r>
              <a:rPr lang="en-US" altLang="ko-KR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살고있는 곳의 편의시설</a:t>
            </a:r>
            <a:r>
              <a:rPr lang="en-US" altLang="ko-KR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</a:t>
            </a:r>
            <a:r>
              <a:rPr lang="ko-KR" altLang="en-US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갖추고 있는지 확인할 수 있도록 함</a:t>
            </a:r>
            <a:endParaRPr lang="en-US" altLang="ko-KR" sz="20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67566" y="707586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Home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6694798" y="4048330"/>
            <a:ext cx="54465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산책횟수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자료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24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공공데이터포털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err="1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Jupyter</a:t>
            </a:r>
            <a:r>
              <a:rPr lang="en-US" altLang="ko-KR" sz="24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notebook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Matplotlib</a:t>
            </a:r>
            <a:r>
              <a:rPr lang="en-US" altLang="ko-KR" sz="20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Seaborn</a:t>
            </a:r>
            <a:r>
              <a:rPr lang="ko-KR" altLang="en-US" sz="20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이용한 선택 조건에 따른 데이터 분석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시각화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3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4" y="1887101"/>
            <a:ext cx="5307579" cy="4363318"/>
          </a:xfrm>
          <a:prstGeom prst="rect">
            <a:avLst/>
          </a:prstGeom>
        </p:spPr>
      </p:pic>
      <p:sp>
        <p:nvSpPr>
          <p:cNvPr id="7" name="양쪽 모서리가 둥근 사각형 6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3801" y="707586"/>
            <a:ext cx="3114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Adopt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6295241" y="3774010"/>
            <a:ext cx="54465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유기견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24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공공데이터포털</a:t>
            </a:r>
            <a:endParaRPr lang="en-US" altLang="ko-KR" sz="2400" dirty="0" smtClean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동물보호관리시스템 유기동물 조회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)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 map </a:t>
            </a:r>
            <a:r>
              <a:rPr lang="en-US" altLang="ko-KR" sz="2400" dirty="0" err="1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en-US" altLang="ko-KR" sz="24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Folium</a:t>
            </a:r>
            <a:r>
              <a:rPr lang="en-US" altLang="ko-KR" sz="28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시각화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2104263"/>
            <a:ext cx="5845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선택한 조건</a:t>
            </a:r>
            <a:r>
              <a:rPr lang="en-US" altLang="ko-KR" sz="2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</a:t>
            </a:r>
            <a:r>
              <a:rPr lang="en-US" altLang="ko-KR" sz="2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중성화 여부</a:t>
            </a:r>
            <a:r>
              <a:rPr lang="en-US" altLang="ko-KR" sz="2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성별</a:t>
            </a:r>
            <a:r>
              <a:rPr lang="en-US" altLang="ko-KR" sz="2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맞는</a:t>
            </a:r>
            <a:endParaRPr lang="en-US" altLang="ko-KR" sz="22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유기견의</a:t>
            </a:r>
            <a:r>
              <a:rPr lang="ko-KR" alt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위치와 정보</a:t>
            </a:r>
            <a:r>
              <a:rPr lang="ko-KR" altLang="en-US" sz="2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나타내 주는 페이지  </a:t>
            </a:r>
            <a:endParaRPr lang="en-US" altLang="ko-KR" sz="22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499</Words>
  <Application>Microsoft Office PowerPoint</Application>
  <PresentationFormat>와이드스크린</PresentationFormat>
  <Paragraphs>121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아리따-돋움(TTF)-SemiBold</vt:lpstr>
      <vt:lpstr>맑은 고딕</vt:lpstr>
      <vt:lpstr>아리따-돋움(TTF)-Bold</vt:lpstr>
      <vt:lpstr>배달의민족 한나는 열한살</vt:lpstr>
      <vt:lpstr>배달의민족 주아</vt:lpstr>
      <vt:lpstr>Arial</vt:lpstr>
      <vt:lpstr>아리따-돋움(TTF)-Medium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Windows User</cp:lastModifiedBy>
  <cp:revision>81</cp:revision>
  <dcterms:created xsi:type="dcterms:W3CDTF">2017-12-29T02:19:49Z</dcterms:created>
  <dcterms:modified xsi:type="dcterms:W3CDTF">2019-08-26T05:03:31Z</dcterms:modified>
</cp:coreProperties>
</file>