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5883029-F724-ADB1-8F19-1D89F14C556F}">
  <a:tblStyle styleId="{B5883029-F724-ADB1-8F19-1D89F14C556F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6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7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8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9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0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1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2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3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1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5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hyperlink" Target="https://www.youtube.com/watch?v=NlQAANk1Jc8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admyshoulder.github.io/odeint-v2/index.html" TargetMode="External"/><Relationship Id="rId3" Type="http://schemas.openxmlformats.org/officeDocument/2006/relationships/hyperlink" Target="https://www.boost.org/doc/libs/1_77_0/libs/numeric/odeint/doc/html/odeint/indexes.htm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914399" y="2200274"/>
            <a:ext cx="10363199" cy="1552574"/>
          </a:xfrm>
        </p:spPr>
        <p:txBody>
          <a:bodyPr/>
          <a:lstStyle/>
          <a:p>
            <a:pPr>
              <a:defRPr/>
            </a:pPr>
            <a:r>
              <a:rPr lang="ru-RU"/>
              <a:t>Лучшая библиотека для решения ОДУ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5658824" y="5381624"/>
            <a:ext cx="6466500" cy="5048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/>
              <a:t>Проект Ш.Вадима</a:t>
            </a:r>
            <a:endParaRPr lang="ru-RU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rcRect l="0" t="3716" r="510" b="0"/>
          <a:stretch/>
        </p:blipFill>
        <p:spPr bwMode="auto">
          <a:xfrm flipH="0" flipV="0">
            <a:off x="1295399" y="4803771"/>
            <a:ext cx="3706200" cy="1549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2894012"/>
            <a:ext cx="10972800" cy="1143000"/>
          </a:xfrm>
        </p:spPr>
        <p:txBody>
          <a:bodyPr/>
          <a:lstStyle/>
          <a:p>
            <a:pPr>
              <a:defRPr/>
            </a:pPr>
            <a:r>
              <a:rPr/>
              <a:t>         Спасибо за внимание! &gt;_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94142" y="1321345"/>
            <a:ext cx="2315793" cy="2048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9" y="571499"/>
            <a:ext cx="10972800" cy="471487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Odeint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- это современная библиотека C ++ для численного решения обыкновенных дифференциальных уравнений.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Он разработан в общем виде с использованием метапрограммирования шаблонов, что приводит к необычайно высокой гибкости при максимальной производительности.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Численные алгоритмы реализуются независимо от лежащей в основе арифметики.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Это приводит к невероятной применимости библиотеки, особенно в нестандартных средах.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Например, odeint поддерживает типы матриц, арифметику произвольной точности и даже может быть легко запущен на графических процессорах CUDA</a:t>
            </a:r>
            <a:endParaRPr sz="2400">
              <a:latin typeface="Liberation Serif"/>
              <a:ea typeface="Liberation Serif"/>
              <a:cs typeface="Liberation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Зачем</a:t>
            </a:r>
            <a:endParaRPr/>
          </a:p>
        </p:txBody>
      </p:sp>
      <p:sp>
        <p:nvSpPr>
          <p:cNvPr id="5" name="" hidden="0"/>
          <p:cNvSpPr txBox="1"/>
          <p:nvPr isPhoto="0" userDrawn="0"/>
        </p:nvSpPr>
        <p:spPr bwMode="auto">
          <a:xfrm flipH="0" flipV="0">
            <a:off x="1632375" y="1900641"/>
            <a:ext cx="7870030" cy="113167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</a:rPr>
              <a:t>Дифференциальные уравнения имеют огромное прикладное значение. Это не абстрактная математика, которая не имеет отношения к окружающему нас миру. С помощью дифференциальных  уравнений описываются многие реальные природные процессы.</a:t>
            </a:r>
            <a:endParaRPr sz="2000">
              <a:latin typeface="Liberation Serif"/>
              <a:ea typeface="Liberation Serif"/>
              <a:cs typeface="Liberation Serif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811718" y="3032319"/>
            <a:ext cx="2952749" cy="2952749"/>
          </a:xfrm>
          <a:prstGeom prst="rect">
            <a:avLst/>
          </a:prstGeom>
        </p:spPr>
      </p:pic>
      <p:sp>
        <p:nvSpPr>
          <p:cNvPr id="7" name="" hidden="0"/>
          <p:cNvSpPr txBox="1"/>
          <p:nvPr isPhoto="0" userDrawn="0"/>
        </p:nvSpPr>
        <p:spPr bwMode="auto">
          <a:xfrm flipH="0" flipV="0">
            <a:off x="3632625" y="4728434"/>
            <a:ext cx="358378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u="sng">
                <a:hlinkClick r:id="rId3" tooltip="https://www.youtube.com/watch?v=NlQAANk1Jc8"/>
              </a:rPr>
              <a:t>Классное мотивирующие видео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420199" y="400049"/>
            <a:ext cx="10010774" cy="1017588"/>
          </a:xfrm>
        </p:spPr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111111"/>
                </a:solidFill>
                <a:latin typeface="Liberation Serif"/>
                <a:ea typeface="Liberation Serif"/>
                <a:cs typeface="Liberation Serif"/>
              </a:rPr>
              <a:t>Обыкновенные дифференциальные уравнения</a:t>
            </a:r>
            <a:r>
              <a:rPr sz="2800" b="0" i="0" u="none">
                <a:solidFill>
                  <a:srgbClr val="111111"/>
                </a:solidFill>
                <a:latin typeface="Liberation Serif"/>
                <a:ea typeface="Liberation Serif"/>
                <a:cs typeface="Liberation Serif"/>
              </a:rPr>
              <a:t> и </a:t>
            </a:r>
            <a:br>
              <a:rPr sz="2800" b="0" i="0" u="none">
                <a:solidFill>
                  <a:srgbClr val="111111"/>
                </a:solidFill>
                <a:latin typeface="Liberation Serif"/>
                <a:ea typeface="Liberation Serif"/>
                <a:cs typeface="Liberation Serif"/>
              </a:rPr>
            </a:br>
            <a:r>
              <a:rPr sz="2800" b="0" i="0" u="none">
                <a:solidFill>
                  <a:srgbClr val="111111"/>
                </a:solidFill>
                <a:latin typeface="Liberation Serif"/>
                <a:ea typeface="Liberation Serif"/>
                <a:cs typeface="Liberation Serif"/>
              </a:rPr>
              <a:t>система Эдварда Лоренца</a:t>
            </a:r>
            <a:endParaRPr>
              <a:latin typeface="Liberation Serif"/>
              <a:ea typeface="Liberation Serif"/>
              <a:cs typeface="Liberation Serif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13493308" y="5413991"/>
            <a:ext cx="2549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677147" y="2436473"/>
            <a:ext cx="2229770" cy="2075994"/>
          </a:xfrm>
          <a:prstGeom prst="rect">
            <a:avLst/>
          </a:prstGeom>
        </p:spPr>
      </p:pic>
      <p:sp>
        <p:nvSpPr>
          <p:cNvPr id="7" name="" hidden="0"/>
          <p:cNvSpPr txBox="1"/>
          <p:nvPr isPhoto="0" userDrawn="0"/>
        </p:nvSpPr>
        <p:spPr bwMode="auto">
          <a:xfrm flipH="0" flipV="0">
            <a:off x="2439374" y="885824"/>
            <a:ext cx="914400" cy="2118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988169" y="1924049"/>
            <a:ext cx="5023078" cy="181169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r>
              <a:rPr b="0"/>
              <a:t>Под ОДУ будем понимать выражение вида:</a:t>
            </a:r>
            <a:r>
              <a:rPr b="1"/>
              <a:t> </a:t>
            </a:r>
            <a:r>
              <a:rPr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 x(t) / d t = f( x(t) , t )</a:t>
            </a:r>
            <a:endParaRPr sz="22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600" b="0" i="0" u="none">
                <a:solidFill>
                  <a:srgbClr val="111111"/>
                </a:solidFill>
                <a:latin typeface="Segoe UI"/>
                <a:ea typeface="Segoe UI"/>
                <a:cs typeface="Segoe UI"/>
              </a:rPr>
              <a:t>x называется состоянием ОДУ и может быть векторным.</a:t>
            </a:r>
            <a:r>
              <a:rPr sz="1600" b="0" i="0" u="none">
                <a:solidFill>
                  <a:srgbClr val="111111"/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600" b="0" i="0" u="none">
                <a:solidFill>
                  <a:srgbClr val="111111"/>
                </a:solidFill>
                <a:latin typeface="Segoe UI"/>
                <a:ea typeface="Segoe UI"/>
                <a:cs typeface="Segoe UI"/>
              </a:rPr>
              <a:t>t - зависимая переменная.</a:t>
            </a:r>
            <a:r>
              <a:rPr sz="1600" b="0" i="0" u="none">
                <a:solidFill>
                  <a:srgbClr val="111111"/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600" b="0" i="0" u="none">
                <a:solidFill>
                  <a:srgbClr val="111111"/>
                </a:solidFill>
                <a:latin typeface="Segoe UI"/>
                <a:ea typeface="Segoe UI"/>
                <a:cs typeface="Segoe UI"/>
              </a:rPr>
              <a:t>Мы всегда будем называть t временем, хотя оно может иметь другое (физическое) значение.</a:t>
            </a:r>
            <a:endParaRPr sz="16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16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10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10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" name="" hidden="0"/>
          <p:cNvSpPr txBox="1"/>
          <p:nvPr isPhoto="0" userDrawn="0"/>
        </p:nvSpPr>
        <p:spPr bwMode="auto">
          <a:xfrm flipH="0" flipV="0">
            <a:off x="7582874" y="1924049"/>
            <a:ext cx="2933699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Система Лоренца: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7063916" y="470947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52405" y="274637"/>
            <a:ext cx="6334124" cy="22097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10158430" y="69192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900505" y="2579688"/>
            <a:ext cx="6257925" cy="3448049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9033351" y="479425"/>
            <a:ext cx="1933573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5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596898" y="2867025"/>
          <a:ext cx="10985499" cy="34442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{B5883029-F724-ADB1-8F19-1D89F14C556F}</a:tableStyleId>
              </a:tblPr>
              <a:tblGrid>
                <a:gridCol w="3510000"/>
                <a:gridCol w="7462800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Параметры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Значение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streaming_observer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[не обязательно] </a:t>
                      </a:r>
                      <a:r>
                        <a:rPr sz="12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Функция / функтор вызывается через равноудаленные интервалы времени(dt)</a:t>
                      </a:r>
                      <a:r>
                        <a:rPr sz="12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, мы используем как вывод дан</a:t>
                      </a:r>
                      <a:r>
                        <a:rPr sz="12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ных.</a:t>
                      </a:r>
                      <a:endParaRPr sz="1200"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value_type(10.0)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latin typeface="Liberation Serif"/>
                          <a:ea typeface="Liberation Serif"/>
                          <a:cs typeface="Liberation Serif"/>
                        </a:rPr>
                        <a:t>Окончательное время интеграции, мы задали значение 10.</a:t>
                      </a:r>
                      <a:endParaRPr sz="1600"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value_type(0.0)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 b="0" i="0" u="none" strike="noStrike" cap="none" spc="0">
                          <a:solidFill>
                            <a:schemeClr val="dk1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Начальное время интеграции, мы задали значение 0.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state_type 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Начальное условие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lorenz()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Функция / Функтор, определяющий правую часть ОДУ.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Временной шаг между вызовами наблюдателя,</a:t>
                      </a:r>
                      <a:r>
                        <a:rPr sz="14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 </a:t>
                      </a:r>
                      <a:r>
                        <a:rPr sz="1400" b="0" i="1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не</a:t>
                      </a:r>
                      <a:r>
                        <a:rPr sz="14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 </a:t>
                      </a:r>
                      <a:r>
                        <a:rPr sz="14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обязательно временной шаг интегрирования.</a:t>
                      </a:r>
                      <a:endParaRPr sz="1400"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runge_kutta4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Степпер</a:t>
                      </a:r>
                      <a:r>
                        <a:rPr sz="1400"/>
                        <a:t>,</a:t>
                      </a:r>
                      <a:r>
                        <a:rPr/>
                        <a:t> </a:t>
                      </a:r>
                      <a:r>
                        <a:rPr sz="14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Шаговый двигатель, который будет использоваться для численного интегрирования.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some_function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Liberation Serif"/>
                          <a:ea typeface="Liberation Serif"/>
                          <a:cs typeface="Liberation Serif"/>
                        </a:rPr>
                        <a:t>[необязательно] Функтор для проверки переполнения счетчика шагов, если средство проверки не предоставлено, исключение не генерируется.(в нашем коде её нет)</a:t>
                      </a:r>
                      <a:endParaRPr sz="1400"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" hidden="0"/>
          <p:cNvSpPr/>
          <p:nvPr isPhoto="0" userDrawn="0"/>
        </p:nvSpPr>
        <p:spPr bwMode="auto">
          <a:xfrm>
            <a:off x="6783934" y="35664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8441284" y="603754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6704101" y="353790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15230" y="334168"/>
            <a:ext cx="9629774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Output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832292" y="1945029"/>
            <a:ext cx="6410323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4499400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О классах и функциях 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600200"/>
            <a:ext cx="4618463" cy="452596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200"/>
              <a:t>На данный момент библиотека </a:t>
            </a:r>
            <a:r>
              <a:rPr sz="2200" u="sng">
                <a:hlinkClick r:id="rId2" tooltip="https://headmyshoulder.github.io/odeint-v2/index.html"/>
              </a:rPr>
              <a:t>odeint</a:t>
            </a:r>
            <a:r>
              <a:rPr sz="2200"/>
              <a:t> имеет множество готовых классов и функций, описание которых вы можете найти на сайте </a:t>
            </a:r>
            <a:r>
              <a:rPr sz="2200" u="sng">
                <a:hlinkClick r:id="rId3" tooltip="https://www.boost.org/doc/libs/1_77_0/libs/numeric/odeint/doc/html/odeint/indexes.html"/>
              </a:rPr>
              <a:t>boost </a:t>
            </a:r>
            <a:endParaRPr sz="2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433528" y="2242222"/>
            <a:ext cx="200057" cy="25907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64968" y="383068"/>
            <a:ext cx="6525843" cy="5613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Тесты на производительность 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42074" y="1585181"/>
            <a:ext cx="4439624" cy="3329718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019924" y="1354565"/>
            <a:ext cx="2857500" cy="215264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7019924" y="3629025"/>
            <a:ext cx="285750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R7-Office/6.3.1.43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Вадим Шайдуров</cp:lastModifiedBy>
  <cp:revision>9</cp:revision>
  <dcterms:created xsi:type="dcterms:W3CDTF">2012-12-03T06:56:55Z</dcterms:created>
  <dcterms:modified xsi:type="dcterms:W3CDTF">2021-10-28T23:11:43Z</dcterms:modified>
  <cp:category/>
  <cp:contentStatus/>
  <cp:version/>
</cp:coreProperties>
</file>