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</p:sldIdLst>
  <p:sldSz cx="12192000" cy="6858000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07205" y="2739529"/>
            <a:ext cx="2498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Comento_CV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92131" y="5080458"/>
            <a:ext cx="72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문동오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799601"/>
            <a:ext cx="1818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2025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여름 직무부트캠프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202099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07205" y="3349582"/>
            <a:ext cx="249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보고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655890" y="2415063"/>
            <a:ext cx="2610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Git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저장소 구성 및 실습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655888" y="3259723"/>
            <a:ext cx="261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픽셀 단위 이미지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655888" y="4073573"/>
            <a:ext cx="261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추가 요청 기본 및 심화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저장소 구성 및 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19" y="1253636"/>
            <a:ext cx="4960690" cy="16838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19" y="3583621"/>
            <a:ext cx="5447250" cy="25765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508" y="916245"/>
            <a:ext cx="1750176" cy="5243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1568956" y="307588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Git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hub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레포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생성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1568956" y="6298591"/>
            <a:ext cx="41775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Vscode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이용해 원격 저장소와 연결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7729272" y="6298591"/>
            <a:ext cx="44627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커밋과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push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활용한 원격 저장소에 저장</a:t>
            </a: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픽셀 단위 이미지 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63" y="1418482"/>
            <a:ext cx="5760000" cy="12681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63" y="3024766"/>
            <a:ext cx="5760000" cy="12761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763" y="5324851"/>
            <a:ext cx="5760000" cy="12871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1605911"/>
            <a:ext cx="2085895" cy="108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3220955"/>
            <a:ext cx="2085895" cy="108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3" y="5532022"/>
            <a:ext cx="2085895" cy="108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8569338" y="1822745"/>
            <a:ext cx="33261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기본 이미지를 사용해 빨간색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파란색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초록색 영역 감지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8569338" y="3339694"/>
            <a:ext cx="33261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붉은 영역을 추가한 이미지를 사용해 빨간색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파란색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초록색 영역 감지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8569338" y="5645270"/>
            <a:ext cx="33261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파란 영역을 추가한  이미지를 사용해 빨간색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파란색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초록색 영역 감지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0525" y="4550249"/>
            <a:ext cx="1721212" cy="5715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444763" y="4339468"/>
            <a:ext cx="751580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상에서 붉은색 영역을 두개로 범위가 지정이 되어있다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 </a:t>
            </a:r>
          </a:p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이유는</a:t>
            </a:r>
            <a:r>
              <a:rPr lang="en-US" altLang="ko-KR" sz="1400" dirty="0"/>
              <a:t>"</a:t>
            </a:r>
            <a:r>
              <a:rPr lang="ko-KR" altLang="en-US" sz="1400" dirty="0"/>
              <a:t>🚫 하지만 빨간색은 </a:t>
            </a:r>
            <a:r>
              <a:rPr lang="en-US" altLang="ko-KR" sz="1400" dirty="0"/>
              <a:t>HSV</a:t>
            </a:r>
            <a:r>
              <a:rPr lang="ko-KR" altLang="en-US" sz="1400" dirty="0"/>
              <a:t>에서 </a:t>
            </a:r>
            <a:r>
              <a:rPr lang="en-US" altLang="ko-KR" sz="1400" dirty="0"/>
              <a:t>Hue</a:t>
            </a:r>
            <a:r>
              <a:rPr lang="ko-KR" altLang="en-US" sz="1400" dirty="0"/>
              <a:t>가 </a:t>
            </a:r>
            <a:r>
              <a:rPr lang="en-US" altLang="ko-KR" sz="1400" dirty="0"/>
              <a:t>0~180</a:t>
            </a:r>
            <a:r>
              <a:rPr lang="ko-KR" altLang="en-US" sz="1400" dirty="0"/>
              <a:t>으로 원형</a:t>
            </a:r>
            <a:r>
              <a:rPr lang="en-US" altLang="ko-KR" sz="1400" dirty="0"/>
              <a:t>(360</a:t>
            </a:r>
            <a:r>
              <a:rPr lang="ko-KR" altLang="en-US" sz="1400" dirty="0"/>
              <a:t>도를 반으로 접은 것처럼</a:t>
            </a:r>
            <a:r>
              <a:rPr lang="en-US" altLang="ko-KR" sz="1400" dirty="0"/>
              <a:t>) </a:t>
            </a:r>
            <a:r>
              <a:rPr lang="ko-KR" altLang="en-US" sz="1400" dirty="0"/>
              <a:t>표현되기 때문에 </a:t>
            </a:r>
            <a:r>
              <a:rPr lang="en-US" altLang="ko-KR" sz="1400" dirty="0"/>
              <a:t>0 </a:t>
            </a:r>
            <a:r>
              <a:rPr lang="ko-KR" altLang="en-US" sz="1400" dirty="0"/>
              <a:t>근처와 </a:t>
            </a:r>
            <a:r>
              <a:rPr lang="en-US" altLang="ko-KR" sz="1400" dirty="0"/>
              <a:t>180 </a:t>
            </a:r>
            <a:r>
              <a:rPr lang="ko-KR" altLang="en-US" sz="1400" dirty="0"/>
              <a:t>근처 두 군데에 걸쳐 있어서 두 개의 범위를 잡아야 합니다</a:t>
            </a:r>
            <a:r>
              <a:rPr lang="en-US" altLang="ko-KR" sz="1400" dirty="0"/>
              <a:t>."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9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추가 요청 기본 및 심화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8155" y="1372486"/>
            <a:ext cx="3067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기본문제</a:t>
            </a:r>
            <a:br>
              <a:rPr lang="ko-KR" altLang="en-US" sz="1200"/>
            </a:b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1. 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크기조정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(224×224)</a:t>
            </a:r>
            <a:br>
              <a:rPr lang="ko-KR" altLang="en-US" sz="1200"/>
            </a:b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2. 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색상변환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(Grayscale &amp; Normalize 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적용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)</a:t>
            </a:r>
            <a:br>
              <a:rPr lang="ko-KR" altLang="en-US" sz="1200"/>
            </a:b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3. 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노이즈제거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(Blur 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필터적용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)</a:t>
            </a:r>
            <a:br>
              <a:rPr lang="ko-KR" altLang="en-US" sz="1200"/>
            </a:b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4. 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데이터증강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좌우반전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회전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z="1200">
                <a:solidFill>
                  <a:srgbClr val="212529"/>
                </a:solidFill>
                <a:latin typeface="-apple-system"/>
              </a:rPr>
              <a:t>색상변화</a:t>
            </a:r>
            <a:r>
              <a:rPr lang="en-US" altLang="ko-KR" sz="1200">
                <a:solidFill>
                  <a:srgbClr val="212529"/>
                </a:solidFill>
                <a:latin typeface="-apple-system"/>
              </a:rPr>
              <a:t>)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319" t="6989" r="5345" b="11312"/>
          <a:stretch/>
        </p:blipFill>
        <p:spPr>
          <a:xfrm>
            <a:off x="3981449" y="904875"/>
            <a:ext cx="6972301" cy="1790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500" t="8395" r="5000" b="14083"/>
          <a:stretch/>
        </p:blipFill>
        <p:spPr>
          <a:xfrm>
            <a:off x="3981449" y="2695575"/>
            <a:ext cx="7400925" cy="149542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82215" y="4486275"/>
            <a:ext cx="38842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212529"/>
                </a:solidFill>
                <a:latin typeface="-apple-system"/>
              </a:rPr>
              <a:t>심화문제</a:t>
            </a:r>
            <a:br>
              <a:rPr lang="ko-KR" altLang="en-US" sz="1200" dirty="0"/>
            </a:br>
            <a:r>
              <a:rPr lang="ko-KR" altLang="en-US" sz="1200" dirty="0" err="1">
                <a:solidFill>
                  <a:srgbClr val="212529"/>
                </a:solidFill>
                <a:latin typeface="-apple-system"/>
              </a:rPr>
              <a:t>이상치를탐지하여필터링하는알고리즘을추가하세요</a:t>
            </a: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.</a:t>
            </a:r>
            <a:br>
              <a:rPr lang="ko-KR" altLang="en-US" sz="1200" dirty="0"/>
            </a:b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1. </a:t>
            </a:r>
            <a:r>
              <a:rPr lang="ko-KR" altLang="en-US" sz="1200" dirty="0" err="1">
                <a:solidFill>
                  <a:srgbClr val="212529"/>
                </a:solidFill>
                <a:latin typeface="-apple-system"/>
              </a:rPr>
              <a:t>너무어두운이미지제거</a:t>
            </a: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sz="1200" dirty="0">
                <a:solidFill>
                  <a:srgbClr val="212529"/>
                </a:solidFill>
                <a:latin typeface="-apple-system"/>
              </a:rPr>
              <a:t>평균밝기기준</a:t>
            </a: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)</a:t>
            </a:r>
            <a:br>
              <a:rPr lang="ko-KR" altLang="en-US" sz="1200" dirty="0"/>
            </a:br>
            <a:r>
              <a:rPr lang="en-US" altLang="ko-KR" sz="1200" dirty="0">
                <a:solidFill>
                  <a:srgbClr val="212529"/>
                </a:solidFill>
                <a:latin typeface="-apple-system"/>
              </a:rPr>
              <a:t>2. </a:t>
            </a:r>
            <a:r>
              <a:rPr lang="ko-KR" altLang="en-US" sz="1200" dirty="0" err="1">
                <a:solidFill>
                  <a:srgbClr val="212529"/>
                </a:solidFill>
                <a:latin typeface="-apple-system"/>
              </a:rPr>
              <a:t>객체크기가너무작은이미지제거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11593" y="2575974"/>
            <a:ext cx="3574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Consolas" panose="020B0609020204030204" pitchFamily="49" charset="0"/>
              </a:rPr>
              <a:t>resize_transform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</a:rPr>
              <a:t>transforms.Resize</a:t>
            </a:r>
            <a:r>
              <a:rPr lang="en-US" altLang="ko-KR" sz="1000" dirty="0">
                <a:latin typeface="Consolas" panose="020B0609020204030204" pitchFamily="49" charset="0"/>
              </a:rPr>
              <a:t>((224, 224))</a:t>
            </a:r>
          </a:p>
          <a:p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000" dirty="0" err="1"/>
              <a:t>transforms.Grayscale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num_output_channels</a:t>
            </a:r>
            <a:r>
              <a:rPr lang="en-US" altLang="ko-KR" sz="1000" dirty="0"/>
              <a:t>=1),</a:t>
            </a:r>
          </a:p>
          <a:p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000" dirty="0" err="1"/>
              <a:t>transforms.RandomHorizontalFlip</a:t>
            </a:r>
            <a:r>
              <a:rPr lang="en-US" altLang="ko-KR" sz="1000" dirty="0"/>
              <a:t>(), // </a:t>
            </a:r>
            <a:r>
              <a:rPr lang="ko-KR" altLang="en-US" sz="1000" dirty="0"/>
              <a:t>좌우</a:t>
            </a:r>
            <a:endParaRPr lang="en-US" altLang="ko-KR" sz="1000" dirty="0"/>
          </a:p>
          <a:p>
            <a:r>
              <a:rPr lang="en-US" altLang="ko-KR" sz="1000" dirty="0" err="1"/>
              <a:t>Transforms.RandomRotation</a:t>
            </a:r>
            <a:r>
              <a:rPr lang="en-US" altLang="ko-KR" sz="1000" dirty="0"/>
              <a:t>(15), // 15</a:t>
            </a:r>
            <a:r>
              <a:rPr lang="ko-KR" altLang="en-US" sz="1000" dirty="0"/>
              <a:t>도 안에서 랜덤 회전</a:t>
            </a:r>
            <a:endParaRPr lang="en-US" altLang="ko-KR" sz="1000" dirty="0"/>
          </a:p>
          <a:p>
            <a:r>
              <a:rPr lang="en-US" altLang="ko-KR" sz="1000" dirty="0" err="1"/>
              <a:t>Transforms.ColorJitter</a:t>
            </a:r>
            <a:r>
              <a:rPr lang="en-US" altLang="ko-KR" sz="1000" dirty="0"/>
              <a:t>(brightness=0.2, contrast=0.2, saturation=0.2), // </a:t>
            </a:r>
            <a:r>
              <a:rPr lang="ko-KR" altLang="en-US" sz="1000" dirty="0"/>
              <a:t>밝기</a:t>
            </a:r>
            <a:r>
              <a:rPr lang="en-US" altLang="ko-KR" sz="1000" dirty="0"/>
              <a:t>, </a:t>
            </a:r>
            <a:r>
              <a:rPr lang="ko-KR" altLang="en-US" sz="1000" dirty="0"/>
              <a:t>대비</a:t>
            </a:r>
            <a:r>
              <a:rPr lang="en-US" altLang="ko-KR" sz="1000" dirty="0"/>
              <a:t>, </a:t>
            </a:r>
            <a:r>
              <a:rPr lang="ko-KR" altLang="en-US" sz="1000" dirty="0"/>
              <a:t>채도 무작위 변경</a:t>
            </a:r>
            <a:endParaRPr lang="en-US" altLang="ko-KR" sz="1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r="65387" b="6916"/>
          <a:stretch/>
        </p:blipFill>
        <p:spPr>
          <a:xfrm>
            <a:off x="4437556" y="4188661"/>
            <a:ext cx="1899015" cy="184068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597842" y="6027003"/>
            <a:ext cx="68988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1. </a:t>
            </a:r>
            <a:r>
              <a:rPr lang="ko-KR" altLang="en-US" sz="1000" dirty="0">
                <a:solidFill>
                  <a:srgbClr val="212529"/>
                </a:solidFill>
                <a:latin typeface="-apple-system"/>
              </a:rPr>
              <a:t>입력된 이미지를 </a:t>
            </a:r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1</a:t>
            </a:r>
            <a:r>
              <a:rPr lang="ko-KR" altLang="en-US" sz="1000" dirty="0">
                <a:solidFill>
                  <a:srgbClr val="212529"/>
                </a:solidFill>
                <a:latin typeface="-apple-system"/>
              </a:rPr>
              <a:t>채널</a:t>
            </a:r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sz="1000" dirty="0">
                <a:solidFill>
                  <a:srgbClr val="212529"/>
                </a:solidFill>
                <a:latin typeface="-apple-system"/>
              </a:rPr>
              <a:t>흑백으로 변환</a:t>
            </a:r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rgbClr val="212529"/>
                </a:solidFill>
                <a:latin typeface="-apple-system"/>
              </a:rPr>
              <a:t>전체 픽셀의 값을 평균을 내 지정된 범위보다 낮으면 </a:t>
            </a:r>
            <a:r>
              <a:rPr lang="ko-KR" altLang="en-US" sz="1000" dirty="0" err="1">
                <a:solidFill>
                  <a:srgbClr val="212529"/>
                </a:solidFill>
                <a:latin typeface="-apple-system"/>
              </a:rPr>
              <a:t>걸러냄</a:t>
            </a:r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sz="1000" dirty="0">
                <a:solidFill>
                  <a:srgbClr val="212529"/>
                </a:solidFill>
                <a:latin typeface="-apple-system"/>
              </a:rPr>
              <a:t>현재 밝기 </a:t>
            </a:r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30</a:t>
            </a:r>
            <a:r>
              <a:rPr lang="ko-KR" altLang="en-US" sz="1000" dirty="0">
                <a:solidFill>
                  <a:srgbClr val="212529"/>
                </a:solidFill>
                <a:latin typeface="-apple-system"/>
              </a:rPr>
              <a:t>미만 이미지 잡기</a:t>
            </a:r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2. </a:t>
            </a:r>
            <a:r>
              <a:rPr lang="ko-KR" altLang="ko-KR" sz="1000" dirty="0">
                <a:latin typeface="Arial Unicode MS"/>
              </a:rPr>
              <a:t>cv2.Canny()</a:t>
            </a:r>
            <a:r>
              <a:rPr lang="ko-KR" altLang="ko-KR" sz="1000" dirty="0"/>
              <a:t>를 사용해 이미지에서 윤곽선 경계(</a:t>
            </a:r>
            <a:r>
              <a:rPr lang="ko-KR" altLang="ko-KR" sz="1000" dirty="0" err="1"/>
              <a:t>edge</a:t>
            </a:r>
            <a:r>
              <a:rPr lang="ko-KR" altLang="ko-KR" sz="1000" dirty="0"/>
              <a:t>)를 검출 </a:t>
            </a:r>
            <a:r>
              <a:rPr lang="en-US" altLang="ko-KR" sz="1000" dirty="0"/>
              <a:t>cv2.findContours() </a:t>
            </a:r>
            <a:r>
              <a:rPr lang="ko-KR" altLang="en-US" sz="1000" dirty="0"/>
              <a:t>외곽 </a:t>
            </a:r>
            <a:r>
              <a:rPr lang="ko-KR" altLang="en-US" sz="1000" dirty="0" err="1"/>
              <a:t>윤곽석</a:t>
            </a:r>
            <a:r>
              <a:rPr lang="ko-KR" altLang="en-US" sz="1000" dirty="0"/>
              <a:t> 찾는다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2. </a:t>
            </a:r>
            <a:r>
              <a:rPr lang="ko-KR" altLang="en-US" sz="1000" dirty="0"/>
              <a:t>검출된 윤곽선은 </a:t>
            </a:r>
            <a:r>
              <a:rPr lang="en-US" altLang="ko-KR" sz="1000" dirty="0" err="1"/>
              <a:t>coutour</a:t>
            </a:r>
            <a:r>
              <a:rPr lang="ko-KR" altLang="en-US" sz="1000" dirty="0"/>
              <a:t>변수에 저장 이후 변수 안에 저장된 값을 </a:t>
            </a:r>
            <a:r>
              <a:rPr lang="en-US" altLang="ko-KR" sz="1000" dirty="0"/>
              <a:t>cv2.contourArea() </a:t>
            </a:r>
            <a:r>
              <a:rPr lang="ko-KR" altLang="en-US" sz="1000" dirty="0"/>
              <a:t>이용해 어느 윤곽선 </a:t>
            </a:r>
            <a:r>
              <a:rPr lang="ko-KR" altLang="en-US" sz="1000" dirty="0" err="1"/>
              <a:t>크기중에</a:t>
            </a:r>
            <a:r>
              <a:rPr lang="ko-KR" altLang="en-US" sz="1000" dirty="0"/>
              <a:t> </a:t>
            </a:r>
            <a:r>
              <a:rPr lang="en-US" altLang="ko-KR" sz="1000" dirty="0"/>
              <a:t>500 </a:t>
            </a:r>
            <a:r>
              <a:rPr lang="ko-KR" altLang="en-US" sz="1000" dirty="0"/>
              <a:t>이상이 없다면 필터링함</a:t>
            </a:r>
            <a:r>
              <a:rPr lang="en-US" altLang="ko-KR" sz="1000" dirty="0"/>
              <a:t>.</a:t>
            </a:r>
            <a:r>
              <a:rPr lang="en-US" altLang="ko-KR" sz="1000" dirty="0">
                <a:solidFill>
                  <a:srgbClr val="212529"/>
                </a:solidFill>
                <a:latin typeface="-apple-system"/>
              </a:rPr>
              <a:t>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61245" r="6339" b="7292"/>
          <a:stretch/>
        </p:blipFill>
        <p:spPr>
          <a:xfrm>
            <a:off x="6268792" y="4188661"/>
            <a:ext cx="1778466" cy="18332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13127"/>
          <a:stretch/>
        </p:blipFill>
        <p:spPr>
          <a:xfrm>
            <a:off x="8167807" y="4486275"/>
            <a:ext cx="3637472" cy="1240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2510" y="5334198"/>
            <a:ext cx="372839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latin typeface="Consolas" panose="020B0609020204030204" pitchFamily="49" charset="0"/>
              </a:rPr>
              <a:t>is_too_dark</a:t>
            </a:r>
            <a:r>
              <a:rPr lang="en-US" altLang="ko-KR" sz="900" dirty="0">
                <a:latin typeface="Consolas" panose="020B0609020204030204" pitchFamily="49" charset="0"/>
              </a:rPr>
              <a:t>(image, </a:t>
            </a:r>
            <a:r>
              <a:rPr lang="en-US" altLang="ko-KR" sz="900" dirty="0" err="1">
                <a:latin typeface="Consolas" panose="020B0609020204030204" pitchFamily="49" charset="0"/>
              </a:rPr>
              <a:t>brightness_threshold</a:t>
            </a:r>
            <a:r>
              <a:rPr lang="en-US" altLang="ko-KR" sz="900" dirty="0">
                <a:latin typeface="Consolas" panose="020B0609020204030204" pitchFamily="49" charset="0"/>
              </a:rPr>
              <a:t>=30):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   gray = </a:t>
            </a:r>
            <a:r>
              <a:rPr lang="en-US" altLang="ko-KR" sz="900" dirty="0" err="1">
                <a:latin typeface="Consolas" panose="020B0609020204030204" pitchFamily="49" charset="0"/>
              </a:rPr>
              <a:t>image.convert</a:t>
            </a:r>
            <a:r>
              <a:rPr lang="en-US" altLang="ko-KR" sz="900" dirty="0">
                <a:latin typeface="Consolas" panose="020B0609020204030204" pitchFamily="49" charset="0"/>
              </a:rPr>
              <a:t>("L")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   </a:t>
            </a:r>
            <a:r>
              <a:rPr lang="en-US" altLang="ko-KR" sz="900" dirty="0" err="1">
                <a:latin typeface="Consolas" panose="020B0609020204030204" pitchFamily="49" charset="0"/>
              </a:rPr>
              <a:t>np_gray</a:t>
            </a:r>
            <a:r>
              <a:rPr lang="en-US" altLang="ko-KR" sz="900" dirty="0"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latin typeface="Consolas" panose="020B0609020204030204" pitchFamily="49" charset="0"/>
              </a:rPr>
              <a:t>np.array</a:t>
            </a:r>
            <a:r>
              <a:rPr lang="en-US" altLang="ko-KR" sz="900" dirty="0">
                <a:latin typeface="Consolas" panose="020B0609020204030204" pitchFamily="49" charset="0"/>
              </a:rPr>
              <a:t>(gray)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   </a:t>
            </a:r>
            <a:r>
              <a:rPr lang="en-US" altLang="ko-KR" sz="900" dirty="0" err="1">
                <a:latin typeface="Consolas" panose="020B0609020204030204" pitchFamily="49" charset="0"/>
              </a:rPr>
              <a:t>mean_brightness</a:t>
            </a:r>
            <a:r>
              <a:rPr lang="en-US" altLang="ko-KR" sz="900" dirty="0"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latin typeface="Consolas" panose="020B0609020204030204" pitchFamily="49" charset="0"/>
              </a:rPr>
              <a:t>np.mean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np_gray</a:t>
            </a:r>
            <a:r>
              <a:rPr lang="en-US" altLang="ko-KR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   return </a:t>
            </a:r>
            <a:r>
              <a:rPr lang="en-US" altLang="ko-KR" sz="900" dirty="0" err="1">
                <a:latin typeface="Consolas" panose="020B0609020204030204" pitchFamily="49" charset="0"/>
              </a:rPr>
              <a:t>mean_brightness</a:t>
            </a:r>
            <a:r>
              <a:rPr lang="en-US" altLang="ko-KR" sz="900" dirty="0">
                <a:latin typeface="Consolas" panose="020B0609020204030204" pitchFamily="49" charset="0"/>
              </a:rPr>
              <a:t> &lt; </a:t>
            </a:r>
            <a:r>
              <a:rPr lang="en-US" altLang="ko-KR" sz="900" dirty="0" err="1">
                <a:latin typeface="Consolas" panose="020B0609020204030204" pitchFamily="49" charset="0"/>
              </a:rPr>
              <a:t>brightness_threshold</a:t>
            </a:r>
            <a:endParaRPr lang="en-US" altLang="ko-KR" sz="9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6343" y="6090096"/>
            <a:ext cx="431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Consolas" panose="020B0609020204030204" pitchFamily="49" charset="0"/>
              </a:rPr>
              <a:t>for </a:t>
            </a:r>
            <a:r>
              <a:rPr lang="en-US" altLang="ko-KR" sz="900" dirty="0" err="1">
                <a:latin typeface="Consolas" panose="020B0609020204030204" pitchFamily="49" charset="0"/>
              </a:rPr>
              <a:t>cnt</a:t>
            </a:r>
            <a:r>
              <a:rPr lang="en-US" altLang="ko-KR" sz="900" dirty="0">
                <a:latin typeface="Consolas" panose="020B0609020204030204" pitchFamily="49" charset="0"/>
              </a:rPr>
              <a:t> in contours: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 area = cv2.contourArea(</a:t>
            </a:r>
            <a:r>
              <a:rPr lang="en-US" altLang="ko-KR" sz="900" dirty="0" err="1">
                <a:latin typeface="Consolas" panose="020B0609020204030204" pitchFamily="49" charset="0"/>
              </a:rPr>
              <a:t>cnt</a:t>
            </a:r>
            <a:r>
              <a:rPr lang="en-US" altLang="ko-KR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 if area &gt;= </a:t>
            </a:r>
            <a:r>
              <a:rPr lang="en-US" altLang="ko-KR" sz="900" dirty="0" err="1">
                <a:latin typeface="Consolas" panose="020B0609020204030204" pitchFamily="49" charset="0"/>
              </a:rPr>
              <a:t>min_object_area</a:t>
            </a:r>
            <a:r>
              <a:rPr lang="en-US" altLang="ko-KR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     return False  # </a:t>
            </a:r>
            <a:r>
              <a:rPr lang="ko-KR" altLang="en-US" sz="900" dirty="0">
                <a:latin typeface="Consolas" panose="020B0609020204030204" pitchFamily="49" charset="0"/>
              </a:rPr>
              <a:t>너무 작은 객체만 있는게 아니므로 </a:t>
            </a:r>
            <a:r>
              <a:rPr lang="ko-KR" altLang="en-US" sz="900" dirty="0" err="1">
                <a:latin typeface="Consolas" panose="020B0609020204030204" pitchFamily="49" charset="0"/>
              </a:rPr>
              <a:t>필터하지</a:t>
            </a:r>
            <a:r>
              <a:rPr lang="ko-KR" altLang="en-US" sz="900" dirty="0">
                <a:latin typeface="Consolas" panose="020B0609020204030204" pitchFamily="49" charset="0"/>
              </a:rPr>
              <a:t> 않음</a:t>
            </a:r>
            <a:endParaRPr lang="ko-KR" altLang="en-US" sz="9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7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147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448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KoPub돋움체 Medium</vt:lpstr>
      <vt:lpstr>Arial Unicode MS</vt:lpstr>
      <vt:lpstr>210 옴니고딕 030</vt:lpstr>
      <vt:lpstr>맑은 고딕</vt:lpstr>
      <vt:lpstr>Arial</vt:lpstr>
      <vt:lpstr>Consolas</vt:lpstr>
      <vt:lpstr>-apple-system</vt:lpstr>
      <vt:lpstr>KoPub돋움체 Light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문동오</cp:lastModifiedBy>
  <cp:revision>44</cp:revision>
  <dcterms:created xsi:type="dcterms:W3CDTF">2017-11-16T00:50:54Z</dcterms:created>
  <dcterms:modified xsi:type="dcterms:W3CDTF">2025-07-23T07:56:54Z</dcterms:modified>
</cp:coreProperties>
</file>