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58"/>
  </p:notesMasterIdLst>
  <p:sldIdLst>
    <p:sldId id="258" r:id="rId5"/>
    <p:sldId id="343" r:id="rId6"/>
    <p:sldId id="306" r:id="rId7"/>
    <p:sldId id="314" r:id="rId8"/>
    <p:sldId id="307" r:id="rId9"/>
    <p:sldId id="355" r:id="rId10"/>
    <p:sldId id="353" r:id="rId11"/>
    <p:sldId id="321" r:id="rId12"/>
    <p:sldId id="324" r:id="rId13"/>
    <p:sldId id="354" r:id="rId14"/>
    <p:sldId id="344" r:id="rId15"/>
    <p:sldId id="267" r:id="rId16"/>
    <p:sldId id="357" r:id="rId17"/>
    <p:sldId id="358" r:id="rId18"/>
    <p:sldId id="359" r:id="rId19"/>
    <p:sldId id="361" r:id="rId20"/>
    <p:sldId id="274" r:id="rId21"/>
    <p:sldId id="362" r:id="rId22"/>
    <p:sldId id="363" r:id="rId23"/>
    <p:sldId id="294" r:id="rId24"/>
    <p:sldId id="345" r:id="rId25"/>
    <p:sldId id="364" r:id="rId26"/>
    <p:sldId id="260" r:id="rId27"/>
    <p:sldId id="286" r:id="rId28"/>
    <p:sldId id="290" r:id="rId29"/>
    <p:sldId id="295" r:id="rId30"/>
    <p:sldId id="296" r:id="rId31"/>
    <p:sldId id="297" r:id="rId32"/>
    <p:sldId id="298" r:id="rId33"/>
    <p:sldId id="331" r:id="rId34"/>
    <p:sldId id="299" r:id="rId35"/>
    <p:sldId id="300" r:id="rId36"/>
    <p:sldId id="346" r:id="rId37"/>
    <p:sldId id="365" r:id="rId38"/>
    <p:sldId id="330" r:id="rId39"/>
    <p:sldId id="367" r:id="rId40"/>
    <p:sldId id="347" r:id="rId41"/>
    <p:sldId id="368" r:id="rId42"/>
    <p:sldId id="338" r:id="rId43"/>
    <p:sldId id="340" r:id="rId44"/>
    <p:sldId id="369" r:id="rId45"/>
    <p:sldId id="341" r:id="rId46"/>
    <p:sldId id="305" r:id="rId47"/>
    <p:sldId id="312" r:id="rId48"/>
    <p:sldId id="313" r:id="rId49"/>
    <p:sldId id="315" r:id="rId50"/>
    <p:sldId id="316" r:id="rId51"/>
    <p:sldId id="317" r:id="rId52"/>
    <p:sldId id="318" r:id="rId53"/>
    <p:sldId id="348" r:id="rId54"/>
    <p:sldId id="349" r:id="rId55"/>
    <p:sldId id="350" r:id="rId56"/>
    <p:sldId id="265" r:id="rId57"/>
  </p:sldIdLst>
  <p:sldSz cx="12192000" cy="6858000"/>
  <p:notesSz cx="6858000" cy="9144000"/>
  <p:embeddedFontLst>
    <p:embeddedFont>
      <p:font typeface="KoPub돋움체 Bold" panose="02020603020101020101" pitchFamily="18" charset="-127"/>
      <p:regular r:id="rId59"/>
    </p:embeddedFont>
    <p:embeddedFont>
      <p:font typeface="KoPub돋움체 Light" panose="02020603020101020101" pitchFamily="18" charset="-127"/>
      <p:regular r:id="rId60"/>
    </p:embeddedFont>
    <p:embeddedFont>
      <p:font typeface="KoPub돋움체 Medium" panose="02020603020101020101" pitchFamily="18" charset="-127"/>
      <p:regular r:id="rId61"/>
    </p:embeddedFont>
    <p:embeddedFont>
      <p:font typeface="맑은 고딕" panose="020B0503020000020004" pitchFamily="50" charset="-127"/>
      <p:regular r:id="rId62"/>
      <p:bold r:id="rId63"/>
    </p:embeddedFont>
    <p:embeddedFont>
      <p:font typeface="함초롬바탕" panose="02030604000101010101" pitchFamily="18" charset="-127"/>
      <p:regular r:id="rId64"/>
      <p:bold r:id="rId6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5.fntdata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font" Target="fonts/font3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6.fntdata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.fntdata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B16F-4DEE-4E99-985B-832E99D6BE5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48030-389A-4A44-8098-6FC0356FC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69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48030-389A-4A44-8098-6FC0356FC9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5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48030-389A-4A44-8098-6FC0356FC93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1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48030-389A-4A44-8098-6FC0356FC9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510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48030-389A-4A44-8098-6FC0356FC93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82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48030-389A-4A44-8098-6FC0356FC93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949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748030-389A-4A44-8098-6FC0356FC93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215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748030-389A-4A44-8098-6FC0356FC93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00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FDBE-E144-42C2-B200-B7C12B86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2DB6BD-A4D8-452F-B138-2F033465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FE118-0EB1-481F-B80B-5C38E9B1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6CBDC-DD51-4A20-99A6-4A2096B4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898F6-357B-4AF0-9321-CF22F0B7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4D4F-0883-42D2-96FA-A2980A1E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263C1-3B27-44CB-ADA3-EF80EAF6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7EDCC-DA42-47DA-82DB-E657327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EB4A1-A687-4FEA-809E-FB06961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5B889-7445-444C-9E5E-2724805D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04D18-CEA4-41B5-8A7A-B5279EE3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160D-AE0F-43FC-BD8C-AAFAC7A99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92247-9CF5-412D-83FC-5294E705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7FFD9-C487-4CD6-AE5C-CED63F67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600-BE23-4692-8B09-265EB64F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80CC-A87F-4703-A9FA-547C7179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BA0DF-1C15-465D-9A57-1CA36C4C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AA823-BFB1-449E-A1C8-27955F09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F6B7-9F0D-465A-A728-C766F9B3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24838-ADB7-40F6-A9E2-CFCFDF5B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DBD0-682B-4A32-A695-0957620C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1646C-5E03-466F-845B-135DFA7D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2C69C-30C8-446E-8B56-6543285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6CAD1-02C7-4280-A8B3-9058AF39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CBFCF-C366-4C9E-9139-AF6FC7B4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866B-0D8F-46FD-A6AC-37CF4237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77B94-07BA-4B7B-8066-6940791BC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A79C4-E1F7-466D-BC45-71BF7F8D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B45F9-A86E-4468-AAFB-785EB4B1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B64E4-663E-45F9-870C-328282E0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BF23C-738F-44D2-A61C-F542658A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8536-D58F-4E7C-8426-ABDBCD8D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4CDDA-7E4E-4F10-BC48-CEE503B5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91F72-7C9A-4233-BD6E-096F0C49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62D89-0973-47E3-A921-19D978E11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F3B71-1BF8-48AD-B0B7-C6F33100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1F4D91-B1C4-4BDA-920F-891B4C01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50109-1799-4497-81A6-331A4DA3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C0577B-DD69-4715-A605-3C43B8EB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914-026C-4ADD-A8B0-877D11B1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E3836-1305-490F-B0E2-32AA6D24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131218-87C5-4C65-8F24-4CF4E66B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F5299-D959-4667-803B-17CC709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8B252-2354-4DEB-BE0B-AE917286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B45D91-3AB6-4C16-B9E3-9BDED975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75DD5-C94A-4D7F-B63C-8D6C748C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3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6312-8DB6-4583-A630-8CCAE12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4A23D-C08A-4839-8F8F-B3126816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07010-6CBB-472D-AF50-14B45373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E41D7-7361-4ABA-939E-A3D963E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B605C-6279-4028-B42A-F059317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731B5-CB24-4EB7-82C8-423CF40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2CCA5-A3BD-4114-828F-9F00374B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84929-3150-469A-9DF5-FBA5FB7ED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4B9BD-74D9-4B7A-B3B6-246916A0E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FDAF-CD0C-4170-B2F9-7D70C0BC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D8236-774B-42A1-9461-782F462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8A841-9BFA-462C-ACA3-406486FE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3517A-4489-4563-B368-331AFAF5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EFD28-F0D3-4FBB-B10B-AB8B747E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65865-B91F-42A2-9AB9-CB2D3DB7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422C8-24D4-41BF-867D-974FC0EF2211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24938-1CC3-4ABF-89C8-D9DA026E4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5E21E-395C-4D76-B015-842DF5436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932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44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공공도서관 데이터 분석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9B5270-93EA-4884-9C28-5BCE37603EE3}"/>
              </a:ext>
            </a:extLst>
          </p:cNvPr>
          <p:cNvGrpSpPr/>
          <p:nvPr/>
        </p:nvGrpSpPr>
        <p:grpSpPr>
          <a:xfrm>
            <a:off x="1524000" y="1692266"/>
            <a:ext cx="3099688" cy="395703"/>
            <a:chOff x="3167762" y="2313620"/>
            <a:chExt cx="3099688" cy="3957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1EB37A-4371-4D14-A4C4-2BB1144AF17E}"/>
                </a:ext>
              </a:extLst>
            </p:cNvPr>
            <p:cNvSpPr txBox="1"/>
            <p:nvPr/>
          </p:nvSpPr>
          <p:spPr>
            <a:xfrm>
              <a:off x="3167762" y="2313620"/>
              <a:ext cx="2852928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1600" spc="-15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빅데이터 언어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3742CBE-E2B7-4321-9ECE-865DBA21BE5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0" y="2709323"/>
              <a:ext cx="3016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7879404" y="3717211"/>
            <a:ext cx="2788596" cy="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214AE5-3333-429E-B51D-7A6516CFC740}"/>
              </a:ext>
            </a:extLst>
          </p:cNvPr>
          <p:cNvSpPr txBox="1"/>
          <p:nvPr/>
        </p:nvSpPr>
        <p:spPr>
          <a:xfrm>
            <a:off x="8077969" y="3871990"/>
            <a:ext cx="275864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7조  </a:t>
            </a:r>
            <a:r>
              <a:rPr lang="en-US" altLang="ko-KR" sz="16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문다예</a:t>
            </a:r>
            <a:r>
              <a:rPr lang="en-US" altLang="ko-KR" sz="16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손예지, </a:t>
            </a:r>
            <a:r>
              <a:rPr lang="en-US" altLang="ko-KR" sz="16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장순우</a:t>
            </a:r>
            <a:r>
              <a:rPr lang="en-US" altLang="ko-KR" sz="16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en-US" altLang="ko-KR" sz="16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황승택</a:t>
            </a:r>
            <a:endParaRPr lang="en-US" altLang="ko-KR" sz="1600" spc="-1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CCD4E6-C13F-45DF-888C-82A54E6C25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2501C-6A65-4147-8F92-3714F32178C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9B11E3-7C12-465F-BBEC-B1D6F635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624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7865B89-519F-15A6-78C8-8C3C81235EDB}"/>
              </a:ext>
            </a:extLst>
          </p:cNvPr>
          <p:cNvSpPr txBox="1"/>
          <p:nvPr/>
        </p:nvSpPr>
        <p:spPr>
          <a:xfrm>
            <a:off x="570230" y="5314950"/>
            <a:ext cx="112674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2020년 서울의 구별 인구수 통계 자료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인구수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 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대비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 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도서관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 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  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시각화 분석을 진행할 때 활용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엑셀 원본 파일에서 쉼표(,)</a:t>
            </a:r>
            <a:r>
              <a:rPr lang="ko-KR" altLang="en-US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제거한 뒤 사용</a:t>
            </a:r>
          </a:p>
        </p:txBody>
      </p:sp>
      <p:pic>
        <p:nvPicPr>
          <p:cNvPr id="7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527E12D-E7B4-FD4C-E46F-ACEC302F5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785" y="1420810"/>
            <a:ext cx="8668430" cy="32353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E3668D-3A11-89D6-ECC4-239EC41D302F}"/>
              </a:ext>
            </a:extLst>
          </p:cNvPr>
          <p:cNvSpPr txBox="1"/>
          <p:nvPr/>
        </p:nvSpPr>
        <p:spPr>
          <a:xfrm>
            <a:off x="1251525" y="273513"/>
            <a:ext cx="85878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2020년 서울 구별 인구수 통계 데이터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24291-DAA0-36F6-D331-9FD827D35A43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01</a:t>
            </a:r>
            <a:endParaRPr kumimoji="0" lang="ko-KR" altLang="en-US" sz="4400" b="0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4EA629B-5415-73D5-D3A8-47BE916B2F9D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7469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D38A2F-B773-91FB-989F-2B2B57980ED8}"/>
              </a:ext>
            </a:extLst>
          </p:cNvPr>
          <p:cNvSpPr txBox="1"/>
          <p:nvPr/>
        </p:nvSpPr>
        <p:spPr>
          <a:xfrm>
            <a:off x="8820150" y="4709407"/>
            <a:ext cx="28956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* </a:t>
            </a:r>
            <a:r>
              <a:rPr lang="ko-KR" altLang="en-US" sz="12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데이터의 일부분입니다</a:t>
            </a:r>
            <a:r>
              <a:rPr lang="en-US" altLang="ko-KR" sz="12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64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68AC554-5821-A200-B367-6CCAB69DC3CA}"/>
              </a:ext>
            </a:extLst>
          </p:cNvPr>
          <p:cNvSpPr txBox="1"/>
          <p:nvPr/>
        </p:nvSpPr>
        <p:spPr>
          <a:xfrm>
            <a:off x="1097856" y="2926745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Bold" panose="00000800000000000000" pitchFamily="50" charset="-127"/>
              </a:rPr>
              <a:t>CHAPTER.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6D6BF6-C2E2-BFC0-3B85-F48ACC52B03B}"/>
              </a:ext>
            </a:extLst>
          </p:cNvPr>
          <p:cNvSpPr txBox="1"/>
          <p:nvPr/>
        </p:nvSpPr>
        <p:spPr>
          <a:xfrm>
            <a:off x="993081" y="3399707"/>
            <a:ext cx="75568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solidFill>
                    <a:srgbClr val="555F57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_Pro Bold" panose="00000800000000000000" pitchFamily="50" charset="-127"/>
              </a:rPr>
              <a:t>인구 대비 도서관 분석</a:t>
            </a:r>
            <a:endParaRPr kumimoji="0" lang="en-US" altLang="ko-KR" sz="6600" b="0" i="0" u="none" strike="noStrike" kern="1200" cap="none" spc="0" normalizeH="0" baseline="0" noProof="0" dirty="0">
              <a:ln>
                <a:solidFill>
                  <a:srgbClr val="555F57">
                    <a:alpha val="2000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_Pro Bold" panose="000008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28850-CFA4-B13B-85D0-B181362D8DF1}"/>
              </a:ext>
            </a:extLst>
          </p:cNvPr>
          <p:cNvSpPr txBox="1"/>
          <p:nvPr/>
        </p:nvSpPr>
        <p:spPr>
          <a:xfrm>
            <a:off x="1097856" y="5133149"/>
            <a:ext cx="3281668" cy="77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srgbClr val="648B6C">
                      <a:alpha val="5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Light" panose="00000300000000000000" pitchFamily="50" charset="-127"/>
              </a:rPr>
              <a:t>인구 대비 공공도서관 평균치 확인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srgbClr val="648B6C">
                    <a:alpha val="500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_Pro Light" panose="00000300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srgbClr val="648B6C">
                      <a:alpha val="5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Light" panose="00000300000000000000" pitchFamily="50" charset="-127"/>
              </a:rPr>
              <a:t>도서관 수가 부족한 구 확인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46F3883-ACD5-218E-55B2-B78B06D9C2A3}"/>
              </a:ext>
            </a:extLst>
          </p:cNvPr>
          <p:cNvCxnSpPr>
            <a:cxnSpLocks/>
          </p:cNvCxnSpPr>
          <p:nvPr/>
        </p:nvCxnSpPr>
        <p:spPr>
          <a:xfrm flipH="1">
            <a:off x="1097856" y="4785592"/>
            <a:ext cx="85160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19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8076946-5D91-3CBF-7FB6-7BAF63051422}"/>
              </a:ext>
            </a:extLst>
          </p:cNvPr>
          <p:cNvSpPr txBox="1"/>
          <p:nvPr/>
        </p:nvSpPr>
        <p:spPr>
          <a:xfrm>
            <a:off x="1251525" y="273513"/>
            <a:ext cx="85878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필요 라이브러리 가져오기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기본 설정</a:t>
            </a:r>
            <a:endParaRPr lang="en-US" altLang="ko-KR" sz="2800" spc="-1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193094-E35E-AD3D-9E6E-EA8D7CA3868C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02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2686859-FFCC-4340-77EF-4997C953E03E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8706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5EA2629E-CE37-F4E1-8DC1-D27160601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" t="596" r="1"/>
          <a:stretch/>
        </p:blipFill>
        <p:spPr>
          <a:xfrm>
            <a:off x="522513" y="1205802"/>
            <a:ext cx="5391393" cy="53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8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8076946-5D91-3CBF-7FB6-7BAF63051422}"/>
              </a:ext>
            </a:extLst>
          </p:cNvPr>
          <p:cNvSpPr txBox="1"/>
          <p:nvPr/>
        </p:nvSpPr>
        <p:spPr>
          <a:xfrm>
            <a:off x="1251525" y="273513"/>
            <a:ext cx="85878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구별 도서관 수 데이터 가져오기</a:t>
            </a:r>
            <a:endParaRPr kumimoji="0" lang="en-US" altLang="ko-KR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193094-E35E-AD3D-9E6E-EA8D7CA3868C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02</a:t>
            </a:r>
            <a:endParaRPr kumimoji="0" lang="ko-KR" altLang="en-US" sz="4400" b="0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2686859-FFCC-4340-77EF-4997C953E03E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8706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3FEE0F1-30B8-E7BB-79AC-3E43B5FCC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8" t="14502" r="25435" b="839"/>
          <a:stretch/>
        </p:blipFill>
        <p:spPr>
          <a:xfrm>
            <a:off x="446557" y="2000249"/>
            <a:ext cx="6986892" cy="302392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1025B1A9-E9A0-ABEC-33FD-FBBB3306C12E}"/>
              </a:ext>
            </a:extLst>
          </p:cNvPr>
          <p:cNvSpPr/>
          <p:nvPr/>
        </p:nvSpPr>
        <p:spPr>
          <a:xfrm>
            <a:off x="446558" y="2331219"/>
            <a:ext cx="6986892" cy="5828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54BABB-6098-8C68-A341-40494ADA91BF}"/>
              </a:ext>
            </a:extLst>
          </p:cNvPr>
          <p:cNvSpPr txBox="1"/>
          <p:nvPr/>
        </p:nvSpPr>
        <p:spPr>
          <a:xfrm>
            <a:off x="8652768" y="1273665"/>
            <a:ext cx="3110088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전국 공공도서관 데이터에서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서울 지역 도서관 필터링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A2ACE08-6A88-CB03-B8B9-786E931F946D}"/>
              </a:ext>
            </a:extLst>
          </p:cNvPr>
          <p:cNvCxnSpPr>
            <a:cxnSpLocks/>
          </p:cNvCxnSpPr>
          <p:nvPr/>
        </p:nvCxnSpPr>
        <p:spPr>
          <a:xfrm flipH="1">
            <a:off x="7433449" y="1573643"/>
            <a:ext cx="1222964" cy="950149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6F1389C-7627-E976-EF4D-B960553C5135}"/>
              </a:ext>
            </a:extLst>
          </p:cNvPr>
          <p:cNvSpPr/>
          <p:nvPr/>
        </p:nvSpPr>
        <p:spPr>
          <a:xfrm>
            <a:off x="446557" y="4708116"/>
            <a:ext cx="7002179" cy="2457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0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40C65DEF-B126-DBF8-AA01-3712BC57EA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4"/>
          <a:stretch/>
        </p:blipFill>
        <p:spPr>
          <a:xfrm>
            <a:off x="8761990" y="3716193"/>
            <a:ext cx="2154669" cy="26159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6D1B149-9EA1-A867-14C7-22C3B511007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7448736" y="4830977"/>
            <a:ext cx="1281505" cy="8226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24CDF50-A1E0-85D8-ED85-9C44E167C2C4}"/>
              </a:ext>
            </a:extLst>
          </p:cNvPr>
          <p:cNvSpPr/>
          <p:nvPr/>
        </p:nvSpPr>
        <p:spPr>
          <a:xfrm>
            <a:off x="8745528" y="3716193"/>
            <a:ext cx="2182519" cy="26246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86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2F7B8B5-6568-A14B-F816-B4D6521481F6}"/>
              </a:ext>
            </a:extLst>
          </p:cNvPr>
          <p:cNvSpPr txBox="1"/>
          <p:nvPr/>
        </p:nvSpPr>
        <p:spPr>
          <a:xfrm>
            <a:off x="1251525" y="273513"/>
            <a:ext cx="85878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구별 인구수 데이터 가져오기</a:t>
            </a:r>
            <a:endParaRPr kumimoji="0" lang="en-US" altLang="ko-KR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789002-185D-5248-373E-9EE614CE9507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02</a:t>
            </a:r>
            <a:endParaRPr kumimoji="0" lang="ko-KR" altLang="en-US" sz="4400" b="0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73215A9-B81F-F970-7875-800764F5A8CF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8706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79468F0D-5BF9-F9E8-E97C-23814A6F4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15" r="16122"/>
          <a:stretch/>
        </p:blipFill>
        <p:spPr>
          <a:xfrm>
            <a:off x="446557" y="2028828"/>
            <a:ext cx="5928117" cy="1939728"/>
          </a:xfrm>
          <a:prstGeom prst="rect">
            <a:avLst/>
          </a:prstGeom>
        </p:spPr>
      </p:pic>
      <p:pic>
        <p:nvPicPr>
          <p:cNvPr id="34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FDC5CD9-3E40-2FAE-F135-44F66B0E1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590" y="3681871"/>
            <a:ext cx="4107274" cy="2242574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0CDD27-2C52-330D-03C3-29E5834A9F44}"/>
              </a:ext>
            </a:extLst>
          </p:cNvPr>
          <p:cNvSpPr/>
          <p:nvPr/>
        </p:nvSpPr>
        <p:spPr>
          <a:xfrm>
            <a:off x="467842" y="3724612"/>
            <a:ext cx="5928117" cy="24394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AF43AB7-03B5-45F0-8FC0-BE9A81CF2735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395959" y="3846583"/>
            <a:ext cx="420868" cy="4716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B4B3A59-F824-8B13-2D53-107B5538B7CF}"/>
              </a:ext>
            </a:extLst>
          </p:cNvPr>
          <p:cNvSpPr/>
          <p:nvPr/>
        </p:nvSpPr>
        <p:spPr>
          <a:xfrm>
            <a:off x="6818708" y="3728223"/>
            <a:ext cx="4111037" cy="22389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52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7AC7DE5-4ACE-740E-1A89-8FC626A6E33E}"/>
              </a:ext>
            </a:extLst>
          </p:cNvPr>
          <p:cNvSpPr txBox="1"/>
          <p:nvPr/>
        </p:nvSpPr>
        <p:spPr>
          <a:xfrm>
            <a:off x="1251525" y="273513"/>
            <a:ext cx="85878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구별 도서관수</a:t>
            </a:r>
            <a:r>
              <a: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인구수 데이터 프레임 만들기</a:t>
            </a:r>
            <a:endParaRPr kumimoji="0" lang="en-US" altLang="ko-KR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7393FD-9610-F4F0-B1E9-B65803C08EBD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02</a:t>
            </a:r>
            <a:endParaRPr kumimoji="0" lang="ko-KR" altLang="en-US" sz="4400" b="0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8EB09F3-8313-7BBD-7228-F5E304E62DDF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9002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E6C3BF1-C40A-4E31-D81A-E461E7C4D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239" y="3956601"/>
            <a:ext cx="5486511" cy="201058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143988F-B530-C2C9-1933-B154EE4ED88B}"/>
              </a:ext>
            </a:extLst>
          </p:cNvPr>
          <p:cNvSpPr/>
          <p:nvPr/>
        </p:nvSpPr>
        <p:spPr>
          <a:xfrm>
            <a:off x="6229239" y="3956601"/>
            <a:ext cx="5486511" cy="201058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C09AE35-482B-F6BE-0E54-38DBE7FE3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60"/>
          <a:stretch/>
        </p:blipFill>
        <p:spPr>
          <a:xfrm>
            <a:off x="446557" y="1508460"/>
            <a:ext cx="6500811" cy="153575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E43967-561C-940C-C686-216A5E86FC31}"/>
              </a:ext>
            </a:extLst>
          </p:cNvPr>
          <p:cNvSpPr/>
          <p:nvPr/>
        </p:nvSpPr>
        <p:spPr>
          <a:xfrm>
            <a:off x="446558" y="2800282"/>
            <a:ext cx="6500810" cy="2439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F44A4F8-21DE-C9DF-FF8F-11F001E6A3CF}"/>
              </a:ext>
            </a:extLst>
          </p:cNvPr>
          <p:cNvCxnSpPr>
            <a:cxnSpLocks/>
          </p:cNvCxnSpPr>
          <p:nvPr/>
        </p:nvCxnSpPr>
        <p:spPr>
          <a:xfrm flipH="1" flipV="1">
            <a:off x="5139816" y="3044216"/>
            <a:ext cx="1089423" cy="1372889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7CDE1A-55A2-CA85-E109-76E2DC1BFC28}"/>
              </a:ext>
            </a:extLst>
          </p:cNvPr>
          <p:cNvSpPr/>
          <p:nvPr/>
        </p:nvSpPr>
        <p:spPr>
          <a:xfrm>
            <a:off x="446558" y="2152612"/>
            <a:ext cx="6500810" cy="4953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8C7212-C8E2-FAFE-719F-635611FED167}"/>
              </a:ext>
            </a:extLst>
          </p:cNvPr>
          <p:cNvSpPr txBox="1"/>
          <p:nvPr/>
        </p:nvSpPr>
        <p:spPr>
          <a:xfrm>
            <a:off x="8205610" y="1407733"/>
            <a:ext cx="2006132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인구 대비 도서관 수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22EAC5F-F191-8CD3-3E81-8A7FC7A85D95}"/>
              </a:ext>
            </a:extLst>
          </p:cNvPr>
          <p:cNvCxnSpPr/>
          <p:nvPr/>
        </p:nvCxnSpPr>
        <p:spPr>
          <a:xfrm flipH="1">
            <a:off x="6947368" y="1707710"/>
            <a:ext cx="1251187" cy="545631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4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2CB4264-D11E-FE5B-4C88-796F6B1747D3}"/>
              </a:ext>
            </a:extLst>
          </p:cNvPr>
          <p:cNvSpPr txBox="1"/>
          <p:nvPr/>
        </p:nvSpPr>
        <p:spPr>
          <a:xfrm>
            <a:off x="1251525" y="273513"/>
            <a:ext cx="85878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folium</a:t>
            </a: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사용하여 시각화</a:t>
            </a:r>
            <a:endParaRPr kumimoji="0" lang="en-US" altLang="ko-KR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52215B-0F20-79A2-74C5-841A4B93D109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02</a:t>
            </a:r>
            <a:endParaRPr kumimoji="0" lang="ko-KR" altLang="en-US" sz="4400" b="0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CB3AAF3-3534-02FE-427B-7AC884D4D94A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8984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562DA4-8DF7-68CE-E752-FB7C1234EECA}"/>
              </a:ext>
            </a:extLst>
          </p:cNvPr>
          <p:cNvSpPr txBox="1"/>
          <p:nvPr/>
        </p:nvSpPr>
        <p:spPr>
          <a:xfrm>
            <a:off x="446557" y="1006738"/>
            <a:ext cx="112674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서울시 테두리 좌표가 들어있는 제이슨 파일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https://github.com/southkorea/seoul-maps/tree/master/juso/2015/json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C5F0DE-C11B-447D-6D6F-82F4D6F6E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7" y="1690913"/>
            <a:ext cx="8610600" cy="29337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0DB190E-3D83-C422-772B-9D510BED4675}"/>
              </a:ext>
            </a:extLst>
          </p:cNvPr>
          <p:cNvSpPr txBox="1"/>
          <p:nvPr/>
        </p:nvSpPr>
        <p:spPr>
          <a:xfrm>
            <a:off x="8454661" y="4903492"/>
            <a:ext cx="3514606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folium의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choropleth를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사용하여 </a:t>
            </a:r>
            <a:endParaRPr lang="en-US" altLang="ko-KR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인구 대비 도서관 수 시각화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6CA49C2-B77E-1AC9-8CB6-9ACCC3D4A4DF}"/>
              </a:ext>
            </a:extLst>
          </p:cNvPr>
          <p:cNvSpPr/>
          <p:nvPr/>
        </p:nvSpPr>
        <p:spPr>
          <a:xfrm>
            <a:off x="446557" y="2915354"/>
            <a:ext cx="8610600" cy="13356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B69193-E4B2-F8C1-6D00-C7B5B93AD33E}"/>
              </a:ext>
            </a:extLst>
          </p:cNvPr>
          <p:cNvCxnSpPr>
            <a:cxnSpLocks/>
          </p:cNvCxnSpPr>
          <p:nvPr/>
        </p:nvCxnSpPr>
        <p:spPr>
          <a:xfrm flipH="1" flipV="1">
            <a:off x="9057157" y="3819409"/>
            <a:ext cx="782168" cy="1084083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87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D8DD657-CA60-CE06-EB7B-00B9884D834A}"/>
              </a:ext>
            </a:extLst>
          </p:cNvPr>
          <p:cNvSpPr txBox="1"/>
          <p:nvPr/>
        </p:nvSpPr>
        <p:spPr>
          <a:xfrm>
            <a:off x="8082022" y="1867712"/>
            <a:ext cx="3514606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인구수에 비해 도서관이 많은 지역일 수록 진한 색으로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B24498-6EA8-E8ED-8DFD-DFBD7ADA831F}"/>
              </a:ext>
            </a:extLst>
          </p:cNvPr>
          <p:cNvSpPr txBox="1"/>
          <p:nvPr/>
        </p:nvSpPr>
        <p:spPr>
          <a:xfrm>
            <a:off x="8082022" y="2940156"/>
            <a:ext cx="3514606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연한 색 : </a:t>
            </a:r>
          </a:p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인구수에 비해 도서관이 적다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88C0C-3389-551D-164A-3BC5045EDA4C}"/>
              </a:ext>
            </a:extLst>
          </p:cNvPr>
          <p:cNvSpPr txBox="1"/>
          <p:nvPr/>
        </p:nvSpPr>
        <p:spPr>
          <a:xfrm>
            <a:off x="8082022" y="4042706"/>
            <a:ext cx="3514606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진한 색 : </a:t>
            </a:r>
          </a:p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인구수에 비해 도서관이 많다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EEEB2D-5731-F515-37AE-2A8855A6CF87}"/>
              </a:ext>
            </a:extLst>
          </p:cNvPr>
          <p:cNvSpPr txBox="1"/>
          <p:nvPr/>
        </p:nvSpPr>
        <p:spPr>
          <a:xfrm>
            <a:off x="1251525" y="273513"/>
            <a:ext cx="85878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map </a:t>
            </a:r>
            <a:r>
              <a:rPr lang="en-US" altLang="ko-KR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출력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BD5DC-E880-B9AE-0DA0-B04478A3E59A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02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1C6ABBE-E503-194A-A0AB-578BC5D92318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3759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9C59363-7161-957F-FF4C-9F81BC859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5" t="2837" r="2923" b="7022"/>
          <a:stretch/>
        </p:blipFill>
        <p:spPr>
          <a:xfrm>
            <a:off x="107003" y="1867712"/>
            <a:ext cx="75583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24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0F70D6A-EA4F-F691-C24B-8FF5C2FFCF29}"/>
              </a:ext>
            </a:extLst>
          </p:cNvPr>
          <p:cNvSpPr txBox="1"/>
          <p:nvPr/>
        </p:nvSpPr>
        <p:spPr>
          <a:xfrm>
            <a:off x="1251525" y="273513"/>
            <a:ext cx="85878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인구</a:t>
            </a:r>
            <a:r>
              <a: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kumimoji="0" lang="en-US" altLang="ko-KR" sz="28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대비</a:t>
            </a:r>
            <a:r>
              <a: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kumimoji="0" lang="en-US" altLang="ko-KR" sz="28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도서관수</a:t>
            </a:r>
            <a:r>
              <a: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kumimoji="0" lang="en-US" altLang="ko-KR" sz="28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평균치</a:t>
            </a:r>
            <a:r>
              <a: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kumimoji="0" lang="en-US" altLang="ko-KR" sz="28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확인</a:t>
            </a:r>
            <a:endParaRPr kumimoji="0" lang="en-US" altLang="ko-KR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C6DB98-455A-CF50-C795-AFA54BA18092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02</a:t>
            </a:r>
            <a:endParaRPr kumimoji="0" lang="ko-KR" altLang="en-US" sz="4400" b="0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2DB9A9-75A9-D46A-F601-4472D4CAF71D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8706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C4556B2-074A-ACD4-5D84-262FED65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57" y="1370080"/>
            <a:ext cx="7896225" cy="2600325"/>
          </a:xfrm>
          <a:prstGeom prst="rect">
            <a:avLst/>
          </a:prstGeom>
        </p:spPr>
      </p:pic>
      <p:pic>
        <p:nvPicPr>
          <p:cNvPr id="20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D8339AA-C7A0-3F03-97BA-9198D95CA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014" y="4755275"/>
            <a:ext cx="5838236" cy="18292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06F240-C894-34B6-7CE0-4AF6E33A4D6C}"/>
              </a:ext>
            </a:extLst>
          </p:cNvPr>
          <p:cNvSpPr txBox="1"/>
          <p:nvPr/>
        </p:nvSpPr>
        <p:spPr>
          <a:xfrm>
            <a:off x="9004492" y="2236104"/>
            <a:ext cx="1958580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평균과 비교한 오차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74DE4D-5B1E-B907-9DCC-2F587C069EA0}"/>
              </a:ext>
            </a:extLst>
          </p:cNvPr>
          <p:cNvSpPr/>
          <p:nvPr/>
        </p:nvSpPr>
        <p:spPr>
          <a:xfrm>
            <a:off x="321557" y="2817728"/>
            <a:ext cx="7896224" cy="9008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F306CEE-6EFB-E5A6-178F-0BB43A56F630}"/>
              </a:ext>
            </a:extLst>
          </p:cNvPr>
          <p:cNvCxnSpPr>
            <a:cxnSpLocks/>
          </p:cNvCxnSpPr>
          <p:nvPr/>
        </p:nvCxnSpPr>
        <p:spPr>
          <a:xfrm flipH="1">
            <a:off x="8217781" y="2365037"/>
            <a:ext cx="786711" cy="799085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7CBAFC-D8BD-04F9-5C80-1CB148A969EA}"/>
              </a:ext>
            </a:extLst>
          </p:cNvPr>
          <p:cNvSpPr/>
          <p:nvPr/>
        </p:nvSpPr>
        <p:spPr>
          <a:xfrm>
            <a:off x="321557" y="3718575"/>
            <a:ext cx="7896224" cy="2304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5BA690F-1545-8147-824E-11AAEB22C079}"/>
              </a:ext>
            </a:extLst>
          </p:cNvPr>
          <p:cNvCxnSpPr>
            <a:cxnSpLocks/>
          </p:cNvCxnSpPr>
          <p:nvPr/>
        </p:nvCxnSpPr>
        <p:spPr>
          <a:xfrm>
            <a:off x="5674659" y="3956190"/>
            <a:ext cx="580226" cy="799085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DE875D-BC40-2C77-A658-1CCDB9335B86}"/>
              </a:ext>
            </a:extLst>
          </p:cNvPr>
          <p:cNvSpPr/>
          <p:nvPr/>
        </p:nvSpPr>
        <p:spPr>
          <a:xfrm>
            <a:off x="6096000" y="4768996"/>
            <a:ext cx="5810250" cy="18292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0172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453FC0F-2D1E-E495-9A86-DF51AFF53DAB}"/>
              </a:ext>
            </a:extLst>
          </p:cNvPr>
          <p:cNvSpPr txBox="1"/>
          <p:nvPr/>
        </p:nvSpPr>
        <p:spPr>
          <a:xfrm>
            <a:off x="1251525" y="273513"/>
            <a:ext cx="85878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인구</a:t>
            </a:r>
            <a:r>
              <a: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kumimoji="0" lang="en-US" altLang="ko-KR" sz="28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대비</a:t>
            </a:r>
            <a:r>
              <a: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kumimoji="0" lang="en-US" altLang="ko-KR" sz="28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도서관수</a:t>
            </a:r>
            <a:r>
              <a: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kumimoji="0" lang="en-US" altLang="ko-KR" sz="28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평균치</a:t>
            </a:r>
            <a:r>
              <a: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kumimoji="0" lang="en-US" altLang="ko-KR" sz="28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확인</a:t>
            </a:r>
            <a:endParaRPr kumimoji="0" lang="en-US" altLang="ko-KR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9EE3F6-57BB-2AF9-49B4-69C4D0FDF4F2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02</a:t>
            </a:r>
            <a:endParaRPr kumimoji="0" lang="ko-KR" altLang="en-US" sz="4400" b="0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D5D0930-F673-8D08-9D33-796C250A55FF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8706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B0121CB4-3AA8-1C9B-F959-C23C5F8D0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114931"/>
            <a:ext cx="8900403" cy="399481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68C85A-8438-016B-EE02-00605D628B6D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919568" y="2080138"/>
            <a:ext cx="1720350" cy="446707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726FE0-D239-2BDC-9EB8-390D0A9C7B0E}"/>
              </a:ext>
            </a:extLst>
          </p:cNvPr>
          <p:cNvSpPr txBox="1"/>
          <p:nvPr/>
        </p:nvSpPr>
        <p:spPr>
          <a:xfrm>
            <a:off x="9639918" y="1788181"/>
            <a:ext cx="2266332" cy="14773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산점도로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시각화:</a:t>
            </a:r>
          </a:p>
          <a:p>
            <a:r>
              <a:rPr lang="ko-KR" altLang="en-US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X축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 - 인구수</a:t>
            </a:r>
          </a:p>
          <a:p>
            <a:r>
              <a:rPr lang="ko-KR" altLang="en-US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Y축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- </a:t>
            </a:r>
            <a:r>
              <a:rPr lang="ko-KR" altLang="en-US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도서관_수</a:t>
            </a:r>
            <a:b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색깔 - 오차</a:t>
            </a:r>
            <a:b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버튼의 크기 - 50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A06F0E-23A2-EA4C-09C3-5BAD9D6CD4B2}"/>
              </a:ext>
            </a:extLst>
          </p:cNvPr>
          <p:cNvSpPr/>
          <p:nvPr/>
        </p:nvSpPr>
        <p:spPr>
          <a:xfrm>
            <a:off x="446557" y="1690913"/>
            <a:ext cx="7460072" cy="5269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89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666746-8C88-4979-967D-4D4B4E3B09E2}"/>
              </a:ext>
            </a:extLst>
          </p:cNvPr>
          <p:cNvSpPr txBox="1"/>
          <p:nvPr/>
        </p:nvSpPr>
        <p:spPr>
          <a:xfrm>
            <a:off x="202717" y="268585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CONTEXT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CFE422-97AC-4293-8A19-7FFD0442B116}"/>
              </a:ext>
            </a:extLst>
          </p:cNvPr>
          <p:cNvCxnSpPr>
            <a:cxnSpLocks/>
          </p:cNvCxnSpPr>
          <p:nvPr/>
        </p:nvCxnSpPr>
        <p:spPr>
          <a:xfrm flipH="1">
            <a:off x="202717" y="673100"/>
            <a:ext cx="2451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DD9948-43A7-4D57-822A-B11DA03502D1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4A541EF-5135-43A6-BBA5-50D829583EE3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E82829C-3BF6-4B47-86C3-EFE93DF0D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97857F1-2A26-EBBC-6C7B-2ABE65A23C7D}"/>
              </a:ext>
            </a:extLst>
          </p:cNvPr>
          <p:cNvGrpSpPr/>
          <p:nvPr/>
        </p:nvGrpSpPr>
        <p:grpSpPr>
          <a:xfrm>
            <a:off x="5505450" y="1400175"/>
            <a:ext cx="5619750" cy="2466975"/>
            <a:chOff x="5505450" y="1400175"/>
            <a:chExt cx="5619750" cy="246697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3CB6C52-2A98-789D-7F1A-524C7B5E5946}"/>
                </a:ext>
              </a:extLst>
            </p:cNvPr>
            <p:cNvGrpSpPr/>
            <p:nvPr/>
          </p:nvGrpSpPr>
          <p:grpSpPr>
            <a:xfrm>
              <a:off x="5505450" y="1400175"/>
              <a:ext cx="5619750" cy="19050"/>
              <a:chOff x="5505450" y="1400175"/>
              <a:chExt cx="5619750" cy="19050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932FE5AB-AEFC-0E87-57AD-2BA1B8047368}"/>
                  </a:ext>
                </a:extLst>
              </p:cNvPr>
              <p:cNvCxnSpPr/>
              <p:nvPr/>
            </p:nvCxnSpPr>
            <p:spPr>
              <a:xfrm>
                <a:off x="5505450" y="1419225"/>
                <a:ext cx="15049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7BDC76FA-2D9D-1E58-74B1-F43A92D76222}"/>
                  </a:ext>
                </a:extLst>
              </p:cNvPr>
              <p:cNvCxnSpPr/>
              <p:nvPr/>
            </p:nvCxnSpPr>
            <p:spPr>
              <a:xfrm>
                <a:off x="7648575" y="1409700"/>
                <a:ext cx="15049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B49A6B1F-DEB2-0994-31FB-28554DFBD629}"/>
                  </a:ext>
                </a:extLst>
              </p:cNvPr>
              <p:cNvCxnSpPr/>
              <p:nvPr/>
            </p:nvCxnSpPr>
            <p:spPr>
              <a:xfrm>
                <a:off x="9620250" y="1400175"/>
                <a:ext cx="15049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86002CC-6084-E6F1-0860-5746C2E93F04}"/>
                </a:ext>
              </a:extLst>
            </p:cNvPr>
            <p:cNvGrpSpPr/>
            <p:nvPr/>
          </p:nvGrpSpPr>
          <p:grpSpPr>
            <a:xfrm>
              <a:off x="5505450" y="3848100"/>
              <a:ext cx="5619750" cy="19050"/>
              <a:chOff x="5505450" y="1400175"/>
              <a:chExt cx="5619750" cy="19050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EF535E77-901C-7DC8-29DA-24F78C0D6EC4}"/>
                  </a:ext>
                </a:extLst>
              </p:cNvPr>
              <p:cNvCxnSpPr/>
              <p:nvPr/>
            </p:nvCxnSpPr>
            <p:spPr>
              <a:xfrm>
                <a:off x="5505450" y="1419225"/>
                <a:ext cx="15049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206A3D60-1B1F-D9E9-690A-2D5F015398F0}"/>
                  </a:ext>
                </a:extLst>
              </p:cNvPr>
              <p:cNvCxnSpPr/>
              <p:nvPr/>
            </p:nvCxnSpPr>
            <p:spPr>
              <a:xfrm>
                <a:off x="7648575" y="1409700"/>
                <a:ext cx="15049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4568D39D-B27D-A60F-D735-AC93A61BD284}"/>
                  </a:ext>
                </a:extLst>
              </p:cNvPr>
              <p:cNvCxnSpPr/>
              <p:nvPr/>
            </p:nvCxnSpPr>
            <p:spPr>
              <a:xfrm>
                <a:off x="9620250" y="1400175"/>
                <a:ext cx="15049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32A7CE6-86C6-2EC3-2B34-7E25A357B903}"/>
              </a:ext>
            </a:extLst>
          </p:cNvPr>
          <p:cNvGrpSpPr/>
          <p:nvPr/>
        </p:nvGrpSpPr>
        <p:grpSpPr>
          <a:xfrm>
            <a:off x="5411569" y="1562309"/>
            <a:ext cx="4895339" cy="3150223"/>
            <a:chOff x="5411569" y="1562309"/>
            <a:chExt cx="4895339" cy="3150223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4E659D9-E5C9-7977-0490-7BD2C38F27A2}"/>
                </a:ext>
              </a:extLst>
            </p:cNvPr>
            <p:cNvGrpSpPr/>
            <p:nvPr/>
          </p:nvGrpSpPr>
          <p:grpSpPr>
            <a:xfrm>
              <a:off x="5411569" y="1562309"/>
              <a:ext cx="4893365" cy="726936"/>
              <a:chOff x="5411569" y="1562309"/>
              <a:chExt cx="4893365" cy="726936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7549AB-169E-5053-6EBB-A8DCB56AFB90}"/>
                  </a:ext>
                </a:extLst>
              </p:cNvPr>
              <p:cNvSpPr txBox="1"/>
              <p:nvPr/>
            </p:nvSpPr>
            <p:spPr>
              <a:xfrm>
                <a:off x="5411569" y="1581359"/>
                <a:ext cx="76174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KoPubWorld돋움체_Pro Bold" panose="00000800000000000000" pitchFamily="50" charset="-127"/>
                  </a:rPr>
                  <a:t>01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309320B-B6C6-BE41-4A9D-B39E5946D374}"/>
                  </a:ext>
                </a:extLst>
              </p:cNvPr>
              <p:cNvSpPr txBox="1"/>
              <p:nvPr/>
            </p:nvSpPr>
            <p:spPr>
              <a:xfrm>
                <a:off x="7563103" y="1581359"/>
                <a:ext cx="76174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KoPubWorld돋움체_Pro Bold" panose="00000800000000000000" pitchFamily="50" charset="-127"/>
                  </a:rPr>
                  <a:t>02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10591F3-D867-14C0-DFA0-B94B81DC223D}"/>
                  </a:ext>
                </a:extLst>
              </p:cNvPr>
              <p:cNvSpPr txBox="1"/>
              <p:nvPr/>
            </p:nvSpPr>
            <p:spPr>
              <a:xfrm>
                <a:off x="9543187" y="1562309"/>
                <a:ext cx="76174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KoPubWorld돋움체_Pro Bold" panose="00000800000000000000" pitchFamily="50" charset="-127"/>
                  </a:rPr>
                  <a:t>03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1D3F9FB-71F6-BCF3-0269-B9B77DC656B7}"/>
                </a:ext>
              </a:extLst>
            </p:cNvPr>
            <p:cNvGrpSpPr/>
            <p:nvPr/>
          </p:nvGrpSpPr>
          <p:grpSpPr>
            <a:xfrm>
              <a:off x="5413543" y="3985596"/>
              <a:ext cx="4893365" cy="726936"/>
              <a:chOff x="5411569" y="1562309"/>
              <a:chExt cx="4893365" cy="726936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99C1AE-4337-1E16-B771-D035727ABDB6}"/>
                  </a:ext>
                </a:extLst>
              </p:cNvPr>
              <p:cNvSpPr txBox="1"/>
              <p:nvPr/>
            </p:nvSpPr>
            <p:spPr>
              <a:xfrm>
                <a:off x="5411569" y="1581359"/>
                <a:ext cx="76174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KoPubWorld돋움체_Pro Bold" panose="00000800000000000000" pitchFamily="50" charset="-127"/>
                  </a:rPr>
                  <a:t>04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5DE64DD-EA21-9652-6020-27E086316046}"/>
                  </a:ext>
                </a:extLst>
              </p:cNvPr>
              <p:cNvSpPr txBox="1"/>
              <p:nvPr/>
            </p:nvSpPr>
            <p:spPr>
              <a:xfrm>
                <a:off x="7563103" y="1581359"/>
                <a:ext cx="76174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KoPubWorld돋움체_Pro Bold" panose="00000800000000000000" pitchFamily="50" charset="-127"/>
                  </a:rPr>
                  <a:t>05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D6D4F8-9F7F-494D-E4A7-8D4BF476CACE}"/>
                  </a:ext>
                </a:extLst>
              </p:cNvPr>
              <p:cNvSpPr txBox="1"/>
              <p:nvPr/>
            </p:nvSpPr>
            <p:spPr>
              <a:xfrm>
                <a:off x="9543187" y="1562309"/>
                <a:ext cx="76174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KoPubWorld돋움체_Pro Bold" panose="00000800000000000000" pitchFamily="50" charset="-127"/>
                  </a:rPr>
                  <a:t>06</a:t>
                </a:r>
              </a:p>
            </p:txBody>
          </p: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B992671-3013-6CB6-5D46-7EE133DD799D}"/>
              </a:ext>
            </a:extLst>
          </p:cNvPr>
          <p:cNvGrpSpPr/>
          <p:nvPr/>
        </p:nvGrpSpPr>
        <p:grpSpPr>
          <a:xfrm>
            <a:off x="5399713" y="2181188"/>
            <a:ext cx="5776784" cy="2755701"/>
            <a:chOff x="5399713" y="2181188"/>
            <a:chExt cx="5776784" cy="2755701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7DDF1AF7-979C-501E-79E0-92FB0F234B0C}"/>
                </a:ext>
              </a:extLst>
            </p:cNvPr>
            <p:cNvGrpSpPr/>
            <p:nvPr/>
          </p:nvGrpSpPr>
          <p:grpSpPr>
            <a:xfrm>
              <a:off x="5399713" y="2181188"/>
              <a:ext cx="5776784" cy="307777"/>
              <a:chOff x="5399713" y="2181188"/>
              <a:chExt cx="5776784" cy="307777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6371944-813F-6085-F295-E3108AC4DCB9}"/>
                  </a:ext>
                </a:extLst>
              </p:cNvPr>
              <p:cNvSpPr txBox="1"/>
              <p:nvPr/>
            </p:nvSpPr>
            <p:spPr>
              <a:xfrm>
                <a:off x="5399713" y="2181188"/>
                <a:ext cx="10214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srgbClr val="648B6C">
                          <a:alpha val="5000"/>
                        </a:srgb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Bold" panose="00000800000000000000" pitchFamily="50" charset="-127"/>
                  </a:rPr>
                  <a:t>데이터 수집</a:t>
                </a:r>
                <a:endParaRPr lang="en-US" altLang="ko-KR" sz="1400" dirty="0">
                  <a:ln>
                    <a:solidFill>
                      <a:srgbClr val="648B6C">
                        <a:alpha val="500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KoPubWorld돋움체_Pro Bold" panose="00000800000000000000" pitchFamily="50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0067D4E-32FA-43F6-7B65-F4BC470E1FA9}"/>
                  </a:ext>
                </a:extLst>
              </p:cNvPr>
              <p:cNvSpPr txBox="1"/>
              <p:nvPr/>
            </p:nvSpPr>
            <p:spPr>
              <a:xfrm>
                <a:off x="9581188" y="2181188"/>
                <a:ext cx="1595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srgbClr val="648B6C">
                          <a:alpha val="5000"/>
                        </a:srgb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Bold" panose="00000800000000000000" pitchFamily="50" charset="-127"/>
                  </a:rPr>
                  <a:t>방문객 수 증감 분석</a:t>
                </a:r>
                <a:endParaRPr lang="en-US" altLang="ko-KR" sz="1400" dirty="0">
                  <a:ln>
                    <a:solidFill>
                      <a:srgbClr val="648B6C">
                        <a:alpha val="500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KoPubWorld돋움체_Pro Bold" panose="00000800000000000000" pitchFamily="50" charset="-127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B899C23-73A0-4445-6A68-50644F8D5313}"/>
                  </a:ext>
                </a:extLst>
              </p:cNvPr>
              <p:cNvSpPr txBox="1"/>
              <p:nvPr/>
            </p:nvSpPr>
            <p:spPr>
              <a:xfrm>
                <a:off x="7490450" y="2181188"/>
                <a:ext cx="17524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srgbClr val="648B6C">
                          <a:alpha val="5000"/>
                        </a:srgb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Bold" panose="00000800000000000000" pitchFamily="50" charset="-127"/>
                  </a:rPr>
                  <a:t>인구 대비 도서관 분석</a:t>
                </a:r>
                <a:endParaRPr lang="en-US" altLang="ko-KR" sz="1400" dirty="0">
                  <a:ln>
                    <a:solidFill>
                      <a:srgbClr val="648B6C">
                        <a:alpha val="500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KoPubWorld돋움체_Pro Bold" panose="00000800000000000000" pitchFamily="50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F9C855D-ECD4-6883-7719-D923C40CC0CA}"/>
                </a:ext>
              </a:extLst>
            </p:cNvPr>
            <p:cNvGrpSpPr/>
            <p:nvPr/>
          </p:nvGrpSpPr>
          <p:grpSpPr>
            <a:xfrm>
              <a:off x="5399713" y="4629112"/>
              <a:ext cx="5776784" cy="307777"/>
              <a:chOff x="5399713" y="2181188"/>
              <a:chExt cx="5776784" cy="30777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260133C-09D9-6B5F-E728-237F7F61E10A}"/>
                  </a:ext>
                </a:extLst>
              </p:cNvPr>
              <p:cNvSpPr txBox="1"/>
              <p:nvPr/>
            </p:nvSpPr>
            <p:spPr>
              <a:xfrm>
                <a:off x="5399713" y="2181188"/>
                <a:ext cx="19094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srgbClr val="648B6C">
                          <a:alpha val="5000"/>
                        </a:srgb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Bold" panose="00000800000000000000" pitchFamily="50" charset="-127"/>
                  </a:rPr>
                  <a:t>도서관 데이터 상관 분석</a:t>
                </a:r>
                <a:endParaRPr lang="en-US" altLang="ko-KR" sz="1400" dirty="0">
                  <a:ln>
                    <a:solidFill>
                      <a:srgbClr val="648B6C">
                        <a:alpha val="500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KoPubWorld돋움체_Pro Bold" panose="00000800000000000000" pitchFamily="50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5AD5DBE-3B3F-FE4E-AE02-650C79CC9EAC}"/>
                  </a:ext>
                </a:extLst>
              </p:cNvPr>
              <p:cNvSpPr txBox="1"/>
              <p:nvPr/>
            </p:nvSpPr>
            <p:spPr>
              <a:xfrm>
                <a:off x="9581188" y="2181188"/>
                <a:ext cx="1595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srgbClr val="648B6C">
                          <a:alpha val="5000"/>
                        </a:srgb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Bold" panose="00000800000000000000" pitchFamily="50" charset="-127"/>
                  </a:rPr>
                  <a:t>분석 결과 및 마무리</a:t>
                </a:r>
                <a:endParaRPr lang="en-US" altLang="ko-KR" sz="1400" dirty="0">
                  <a:ln>
                    <a:solidFill>
                      <a:srgbClr val="648B6C">
                        <a:alpha val="500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KoPubWorld돋움체_Pro Bold" panose="00000800000000000000" pitchFamily="50" charset="-127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E31436-1166-A76E-B263-65A52C58A03E}"/>
                  </a:ext>
                </a:extLst>
              </p:cNvPr>
              <p:cNvSpPr txBox="1"/>
              <p:nvPr/>
            </p:nvSpPr>
            <p:spPr>
              <a:xfrm>
                <a:off x="7490450" y="2181188"/>
                <a:ext cx="17524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srgbClr val="648B6C">
                          <a:alpha val="5000"/>
                        </a:srgb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Bold" panose="00000800000000000000" pitchFamily="50" charset="-127"/>
                  </a:rPr>
                  <a:t>연령별 관심 분야 분석</a:t>
                </a:r>
                <a:endParaRPr lang="en-US" altLang="ko-KR" sz="1400" dirty="0">
                  <a:ln>
                    <a:solidFill>
                      <a:srgbClr val="648B6C">
                        <a:alpha val="500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KoPubWorld돋움체_Pro Bold" panose="00000800000000000000" pitchFamily="50" charset="-127"/>
                </a:endParaRPr>
              </a:p>
            </p:txBody>
          </p:sp>
        </p:grp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51FD135-AE20-8FA0-B5A8-8ECD8118524A}"/>
              </a:ext>
            </a:extLst>
          </p:cNvPr>
          <p:cNvGrpSpPr/>
          <p:nvPr/>
        </p:nvGrpSpPr>
        <p:grpSpPr>
          <a:xfrm>
            <a:off x="5382250" y="2771168"/>
            <a:ext cx="5709288" cy="3048088"/>
            <a:chOff x="5382250" y="2771168"/>
            <a:chExt cx="5709288" cy="3048088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6CCE420-2403-24EC-960D-D01F7D06DF06}"/>
                </a:ext>
              </a:extLst>
            </p:cNvPr>
            <p:cNvGrpSpPr/>
            <p:nvPr/>
          </p:nvGrpSpPr>
          <p:grpSpPr>
            <a:xfrm>
              <a:off x="5382250" y="2771168"/>
              <a:ext cx="5709288" cy="600165"/>
              <a:chOff x="5382250" y="2771168"/>
              <a:chExt cx="5709288" cy="600165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8232EE3-685D-C4CC-EACD-1F41A1D11C3A}"/>
                  </a:ext>
                </a:extLst>
              </p:cNvPr>
              <p:cNvSpPr txBox="1"/>
              <p:nvPr/>
            </p:nvSpPr>
            <p:spPr>
              <a:xfrm>
                <a:off x="5382250" y="2771170"/>
                <a:ext cx="100860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주제 선정 동기</a:t>
                </a:r>
                <a:endParaRPr lang="en-US" altLang="ko-KR" sz="1100" dirty="0">
                  <a:ln>
                    <a:solidFill>
                      <a:srgbClr val="555F57">
                        <a:alpha val="20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KoPubWorld돋움체_Pro Light" panose="00000300000000000000" pitchFamily="50" charset="-127"/>
                </a:endParaRPr>
              </a:p>
              <a:p>
                <a:r>
                  <a:rPr lang="ko-KR" altLang="en-US" sz="11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데이터 수집</a:t>
                </a:r>
                <a:endParaRPr lang="en-US" altLang="ko-KR" sz="1100" dirty="0">
                  <a:ln>
                    <a:solidFill>
                      <a:srgbClr val="555F57">
                        <a:alpha val="20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KoPubWorld돋움체_Pro Light" panose="00000300000000000000" pitchFamily="50" charset="-127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C7E6A4D-C598-C315-54FF-A7337A0572AD}"/>
                  </a:ext>
                </a:extLst>
              </p:cNvPr>
              <p:cNvSpPr txBox="1"/>
              <p:nvPr/>
            </p:nvSpPr>
            <p:spPr>
              <a:xfrm>
                <a:off x="7506325" y="2771169"/>
                <a:ext cx="1832553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인구 대비 공공도서관 평균치 </a:t>
                </a:r>
                <a:endParaRPr lang="en-US" altLang="ko-KR" sz="1100" dirty="0">
                  <a:ln>
                    <a:solidFill>
                      <a:srgbClr val="555F57">
                        <a:alpha val="20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KoPubWorld돋움체_Pro Light" panose="00000300000000000000" pitchFamily="50" charset="-127"/>
                </a:endParaRPr>
              </a:p>
              <a:p>
                <a:r>
                  <a:rPr lang="ko-KR" altLang="en-US" sz="11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확인하고 도서관 수가 부족한 </a:t>
                </a:r>
                <a:endParaRPr lang="en-US" altLang="ko-KR" sz="1100" dirty="0">
                  <a:ln>
                    <a:solidFill>
                      <a:srgbClr val="555F57">
                        <a:alpha val="20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KoPubWorld돋움체_Pro Light" panose="00000300000000000000" pitchFamily="50" charset="-127"/>
                </a:endParaRPr>
              </a:p>
              <a:p>
                <a:r>
                  <a:rPr lang="ko-KR" altLang="en-US" sz="11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구 확인</a:t>
                </a:r>
                <a:endParaRPr lang="en-US" altLang="ko-KR" sz="1100" dirty="0">
                  <a:ln>
                    <a:solidFill>
                      <a:srgbClr val="555F57">
                        <a:alpha val="20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KoPubWorld돋움체_Pro Light" panose="00000300000000000000" pitchFamily="50" charset="-127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3ECA276-9059-8BA0-96D4-A5C4085EE540}"/>
                  </a:ext>
                </a:extLst>
              </p:cNvPr>
              <p:cNvSpPr txBox="1"/>
              <p:nvPr/>
            </p:nvSpPr>
            <p:spPr>
              <a:xfrm>
                <a:off x="9549128" y="2771168"/>
                <a:ext cx="154241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최근 </a:t>
                </a:r>
                <a:r>
                  <a:rPr lang="en-US" altLang="ko-KR" sz="11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8</a:t>
                </a:r>
                <a:r>
                  <a:rPr lang="ko-KR" altLang="en-US" sz="11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년 간 공공도서관 </a:t>
                </a:r>
                <a:endParaRPr lang="en-US" altLang="ko-KR" sz="1100" dirty="0">
                  <a:ln>
                    <a:solidFill>
                      <a:srgbClr val="555F57">
                        <a:alpha val="20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KoPubWorld돋움체_Pro Light" panose="00000300000000000000" pitchFamily="50" charset="-127"/>
                </a:endParaRPr>
              </a:p>
              <a:p>
                <a:r>
                  <a:rPr lang="ko-KR" altLang="en-US" sz="11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방문객 수 증감 분석</a:t>
                </a:r>
                <a:endParaRPr lang="en-US" altLang="ko-KR" sz="1100" dirty="0">
                  <a:ln>
                    <a:solidFill>
                      <a:srgbClr val="555F57">
                        <a:alpha val="20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KoPubWorld돋움체_Pro Light" panose="00000300000000000000" pitchFamily="50" charset="-127"/>
                </a:endParaRP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58AEE31-47CF-5D64-15F8-62AF5EFF6661}"/>
                </a:ext>
              </a:extLst>
            </p:cNvPr>
            <p:cNvGrpSpPr/>
            <p:nvPr/>
          </p:nvGrpSpPr>
          <p:grpSpPr>
            <a:xfrm>
              <a:off x="5382250" y="5219090"/>
              <a:ext cx="5175487" cy="600166"/>
              <a:chOff x="5382250" y="2771168"/>
              <a:chExt cx="5175487" cy="600166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378F89C-791E-AEA8-BC41-F41F6E289E4F}"/>
                  </a:ext>
                </a:extLst>
              </p:cNvPr>
              <p:cNvSpPr txBox="1"/>
              <p:nvPr/>
            </p:nvSpPr>
            <p:spPr>
              <a:xfrm>
                <a:off x="5382250" y="2771170"/>
                <a:ext cx="1585690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공공도서관 총예산</a:t>
                </a:r>
                <a:r>
                  <a:rPr lang="en-US" altLang="ko-KR" sz="11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, </a:t>
                </a:r>
              </a:p>
              <a:p>
                <a:r>
                  <a:rPr lang="ko-KR" altLang="en-US" sz="1100" dirty="0" err="1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총자료수</a:t>
                </a:r>
                <a:r>
                  <a:rPr lang="en-US" altLang="ko-KR" sz="11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, </a:t>
                </a:r>
                <a:r>
                  <a:rPr lang="ko-KR" altLang="en-US" sz="11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연간 방문자수 </a:t>
                </a:r>
                <a:endParaRPr lang="en-US" altLang="ko-KR" sz="1100" dirty="0">
                  <a:ln>
                    <a:solidFill>
                      <a:srgbClr val="555F57">
                        <a:alpha val="20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KoPubWorld돋움체_Pro Light" panose="00000300000000000000" pitchFamily="50" charset="-127"/>
                </a:endParaRPr>
              </a:p>
              <a:p>
                <a:r>
                  <a:rPr lang="ko-KR" altLang="en-US" sz="11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상관 분석</a:t>
                </a:r>
                <a:endParaRPr lang="en-US" altLang="ko-KR" sz="1100" dirty="0">
                  <a:ln>
                    <a:solidFill>
                      <a:srgbClr val="555F57">
                        <a:alpha val="20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KoPubWorld돋움체_Pro Light" panose="00000300000000000000" pitchFamily="50" charset="-127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3CCBFD1-B04E-786C-2306-3D829E4F0D25}"/>
                  </a:ext>
                </a:extLst>
              </p:cNvPr>
              <p:cNvSpPr txBox="1"/>
              <p:nvPr/>
            </p:nvSpPr>
            <p:spPr>
              <a:xfrm>
                <a:off x="7506325" y="2771169"/>
                <a:ext cx="1503938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어린이</a:t>
                </a:r>
                <a:r>
                  <a:rPr lang="en-US" altLang="ko-KR" sz="11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, </a:t>
                </a:r>
                <a:r>
                  <a:rPr lang="ko-KR" altLang="en-US" sz="11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청소년</a:t>
                </a:r>
                <a:r>
                  <a:rPr lang="en-US" altLang="ko-KR" sz="11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, </a:t>
                </a:r>
                <a:r>
                  <a:rPr lang="ko-KR" altLang="en-US" sz="11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성인 별</a:t>
                </a:r>
                <a:endParaRPr lang="en-US" altLang="ko-KR" sz="1100" dirty="0">
                  <a:ln>
                    <a:solidFill>
                      <a:srgbClr val="555F57">
                        <a:alpha val="20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KoPubWorld돋움체_Pro Light" panose="00000300000000000000" pitchFamily="50" charset="-127"/>
                </a:endParaRPr>
              </a:p>
              <a:p>
                <a:r>
                  <a:rPr lang="ko-KR" altLang="en-US" sz="11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대출 분석 및 </a:t>
                </a:r>
                <a:r>
                  <a:rPr lang="ko-KR" altLang="en-US" sz="1100" dirty="0" err="1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대출권수</a:t>
                </a:r>
                <a:r>
                  <a:rPr lang="ko-KR" altLang="en-US" sz="11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 </a:t>
                </a:r>
                <a:endParaRPr lang="en-US" altLang="ko-KR" sz="1100" dirty="0">
                  <a:ln>
                    <a:solidFill>
                      <a:srgbClr val="555F57">
                        <a:alpha val="20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KoPubWorld돋움체_Pro Light" panose="00000300000000000000" pitchFamily="50" charset="-127"/>
                </a:endParaRPr>
              </a:p>
              <a:p>
                <a:r>
                  <a:rPr lang="ko-KR" altLang="en-US" sz="11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상관 분석</a:t>
                </a:r>
                <a:endParaRPr lang="en-US" altLang="ko-KR" sz="1100" dirty="0">
                  <a:ln>
                    <a:solidFill>
                      <a:srgbClr val="555F57">
                        <a:alpha val="20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KoPubWorld돋움체_Pro Light" panose="00000300000000000000" pitchFamily="50" charset="-127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C50AA5C-3B3A-8095-505A-A3B176CE52F7}"/>
                  </a:ext>
                </a:extLst>
              </p:cNvPr>
              <p:cNvSpPr txBox="1"/>
              <p:nvPr/>
            </p:nvSpPr>
            <p:spPr>
              <a:xfrm>
                <a:off x="9549128" y="2771168"/>
                <a:ext cx="10086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ln>
                      <a:solidFill>
                        <a:srgbClr val="555F57">
                          <a:alpha val="20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KoPubWorld돋움체_Pro Light" panose="00000300000000000000" pitchFamily="50" charset="-127"/>
                  </a:rPr>
                  <a:t>분석 결과 정리</a:t>
                </a:r>
                <a:endParaRPr lang="en-US" altLang="ko-KR" sz="1100" dirty="0">
                  <a:ln>
                    <a:solidFill>
                      <a:srgbClr val="555F57">
                        <a:alpha val="20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KoPubWorld돋움체_Pro Light" panose="000003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6936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378ECD-9F19-9806-2470-9D5F969F3009}"/>
              </a:ext>
            </a:extLst>
          </p:cNvPr>
          <p:cNvCxnSpPr/>
          <p:nvPr/>
        </p:nvCxnSpPr>
        <p:spPr>
          <a:xfrm flipH="1" flipV="1">
            <a:off x="7476772" y="2081625"/>
            <a:ext cx="602074" cy="37627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1BBCD-1828-CE64-8738-A7AE8D5291B0}"/>
              </a:ext>
            </a:extLst>
          </p:cNvPr>
          <p:cNvCxnSpPr>
            <a:cxnSpLocks/>
          </p:cNvCxnSpPr>
          <p:nvPr/>
        </p:nvCxnSpPr>
        <p:spPr>
          <a:xfrm flipH="1" flipV="1">
            <a:off x="7457958" y="3012958"/>
            <a:ext cx="639702" cy="376293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9">
            <a:extLst>
              <a:ext uri="{FF2B5EF4-FFF2-40B4-BE49-F238E27FC236}">
                <a16:creationId xmlns:a16="http://schemas.microsoft.com/office/drawing/2014/main" id="{1C2C6FC8-B38F-06E5-20A1-A3CC0D4F8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57" y="1066911"/>
            <a:ext cx="7860829" cy="5325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F36CDB-8A94-34C7-9EF9-477FE9721165}"/>
              </a:ext>
            </a:extLst>
          </p:cNvPr>
          <p:cNvSpPr txBox="1"/>
          <p:nvPr/>
        </p:nvSpPr>
        <p:spPr>
          <a:xfrm>
            <a:off x="8588023" y="1135166"/>
            <a:ext cx="3222977" cy="9233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오차가 클수록 인구대비 도서관수가 평균에 비해 많거나 적어지게 된다.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77C46-B7D8-8191-82B1-93A65B44C6CE}"/>
              </a:ext>
            </a:extLst>
          </p:cNvPr>
          <p:cNvSpPr txBox="1"/>
          <p:nvPr/>
        </p:nvSpPr>
        <p:spPr>
          <a:xfrm>
            <a:off x="1251525" y="273513"/>
            <a:ext cx="85878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인구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대비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도서관수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평균치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확인</a:t>
            </a:r>
            <a:endParaRPr lang="en-US" altLang="ko-KR" sz="2800" spc="-1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BC58FA-D642-B3D0-7363-045BA4B98F9F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02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4C4D4DA-7672-75F3-C673-ABA59387CBE3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8706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403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68AC554-5821-A200-B367-6CCAB69DC3CA}"/>
              </a:ext>
            </a:extLst>
          </p:cNvPr>
          <p:cNvSpPr txBox="1"/>
          <p:nvPr/>
        </p:nvSpPr>
        <p:spPr>
          <a:xfrm>
            <a:off x="1097856" y="2926745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Bold" panose="00000800000000000000" pitchFamily="50" charset="-127"/>
              </a:rPr>
              <a:t>CHAPTER. </a:t>
            </a:r>
            <a:r>
              <a:rPr lang="en-US" altLang="ko-KR" sz="2000" dirty="0">
                <a:ln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Bold" panose="00000800000000000000" pitchFamily="50" charset="-127"/>
              </a:rPr>
              <a:t>3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srgbClr val="555F57">
                    <a:alpha val="20000"/>
                  </a:srgbClr>
                </a:solidFill>
              </a:ln>
              <a:solidFill>
                <a:srgbClr val="555F57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_Pro Bold" panose="0000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6D6BF6-C2E2-BFC0-3B85-F48ACC52B03B}"/>
              </a:ext>
            </a:extLst>
          </p:cNvPr>
          <p:cNvSpPr txBox="1"/>
          <p:nvPr/>
        </p:nvSpPr>
        <p:spPr>
          <a:xfrm>
            <a:off x="993081" y="3399707"/>
            <a:ext cx="65742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solidFill>
                    <a:srgbClr val="555F57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_Pro Bold" panose="00000800000000000000" pitchFamily="50" charset="-127"/>
              </a:rPr>
              <a:t>방문객수 증감 분석</a:t>
            </a:r>
            <a:endParaRPr kumimoji="0" lang="en-US" altLang="ko-KR" sz="6600" b="0" i="0" u="none" strike="noStrike" kern="1200" cap="none" spc="0" normalizeH="0" baseline="0" noProof="0" dirty="0">
              <a:ln>
                <a:solidFill>
                  <a:srgbClr val="555F57">
                    <a:alpha val="2000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_Pro Bold" panose="000008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28850-CFA4-B13B-85D0-B181362D8DF1}"/>
              </a:ext>
            </a:extLst>
          </p:cNvPr>
          <p:cNvSpPr txBox="1"/>
          <p:nvPr/>
        </p:nvSpPr>
        <p:spPr>
          <a:xfrm>
            <a:off x="1097856" y="5133149"/>
            <a:ext cx="2401619" cy="77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srgbClr val="648B6C">
                      <a:alpha val="5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Light" panose="00000300000000000000" pitchFamily="50" charset="-127"/>
              </a:rPr>
              <a:t>최근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648B6C">
                      <a:alpha val="5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Light" panose="00000300000000000000" pitchFamily="50" charset="-127"/>
              </a:rPr>
              <a:t>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srgbClr val="648B6C">
                      <a:alpha val="5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Light" panose="00000300000000000000" pitchFamily="50" charset="-127"/>
              </a:rPr>
              <a:t>년 간 공공도서관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srgbClr val="648B6C">
                      <a:alpha val="5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Light" panose="00000300000000000000" pitchFamily="50" charset="-127"/>
              </a:rPr>
              <a:t>방문객 수 증감 분석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46F3883-ACD5-218E-55B2-B78B06D9C2A3}"/>
              </a:ext>
            </a:extLst>
          </p:cNvPr>
          <p:cNvCxnSpPr>
            <a:cxnSpLocks/>
          </p:cNvCxnSpPr>
          <p:nvPr/>
        </p:nvCxnSpPr>
        <p:spPr>
          <a:xfrm flipH="1">
            <a:off x="1097856" y="4785592"/>
            <a:ext cx="85160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820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BAA59E-E8B6-8282-9030-BE0AF0B4C96F}"/>
              </a:ext>
            </a:extLst>
          </p:cNvPr>
          <p:cNvSpPr txBox="1"/>
          <p:nvPr/>
        </p:nvSpPr>
        <p:spPr>
          <a:xfrm>
            <a:off x="1251525" y="273513"/>
            <a:ext cx="295471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</a:t>
            </a:r>
            <a:r>
              <a: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가져오기</a:t>
            </a:r>
            <a:endParaRPr kumimoji="0" lang="en-US" altLang="ko-KR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C7EAE-7321-1591-CB45-7E85F20300F1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03</a:t>
            </a:r>
            <a:endParaRPr kumimoji="0" lang="ko-KR" altLang="en-US" sz="4400" b="0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6B242D3-F99F-C75C-DA6C-7B19BE35FB4A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3620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3E877F0-9390-0DDD-D724-11E79550D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7" y="1300388"/>
            <a:ext cx="6762750" cy="781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107D83-0AC0-6D3B-A4FB-D07630FD23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" r="1348" b="5431"/>
          <a:stretch/>
        </p:blipFill>
        <p:spPr>
          <a:xfrm>
            <a:off x="4953000" y="2238341"/>
            <a:ext cx="6671553" cy="15595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42C63ED-6A21-F2A3-6298-943C47F47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57" y="4067175"/>
            <a:ext cx="5991225" cy="762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20BA746-AFC4-7B0C-C045-248B422DC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4986078"/>
            <a:ext cx="6541036" cy="16546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187F5AC-3DD3-5BFF-33AB-C18FF4F47CA4}"/>
              </a:ext>
            </a:extLst>
          </p:cNvPr>
          <p:cNvSpPr txBox="1"/>
          <p:nvPr/>
        </p:nvSpPr>
        <p:spPr>
          <a:xfrm>
            <a:off x="8061605" y="1044582"/>
            <a:ext cx="3749395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서울의 구 이름만 입력 받기위해 '서울 ' 문자를 '지역' 컬럼에서 일괄 삭제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7CB559-E02A-120A-A6A3-D050D11CBA14}"/>
              </a:ext>
            </a:extLst>
          </p:cNvPr>
          <p:cNvSpPr/>
          <p:nvPr/>
        </p:nvSpPr>
        <p:spPr>
          <a:xfrm>
            <a:off x="5293443" y="2507570"/>
            <a:ext cx="802557" cy="12903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31DFF9-1E9E-C444-D89E-E4072EC3F6AE}"/>
              </a:ext>
            </a:extLst>
          </p:cNvPr>
          <p:cNvSpPr/>
          <p:nvPr/>
        </p:nvSpPr>
        <p:spPr>
          <a:xfrm>
            <a:off x="5245712" y="5302158"/>
            <a:ext cx="585773" cy="13968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817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4949EB-BE19-1FED-A5B1-0A20AD41917E}"/>
              </a:ext>
            </a:extLst>
          </p:cNvPr>
          <p:cNvSpPr txBox="1"/>
          <p:nvPr/>
        </p:nvSpPr>
        <p:spPr>
          <a:xfrm>
            <a:off x="7022939" y="1336629"/>
            <a:ext cx="2986824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연산을 위해  </a:t>
            </a:r>
            <a:r>
              <a:rPr lang="ko-KR" altLang="en-US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object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타입을 </a:t>
            </a:r>
          </a:p>
          <a:p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</a:t>
            </a:r>
            <a:r>
              <a:rPr lang="ko-KR" altLang="en-US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nt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타입으로 바꿔 주는 작업</a:t>
            </a:r>
          </a:p>
        </p:txBody>
      </p:sp>
      <p:pic>
        <p:nvPicPr>
          <p:cNvPr id="27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CBEBED0E-0E44-3EE7-A01E-1E51FAA9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1753335"/>
            <a:ext cx="4084320" cy="287381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402B77D-E2F3-5BFF-EFFD-7394BB86CEFB}"/>
              </a:ext>
            </a:extLst>
          </p:cNvPr>
          <p:cNvSpPr/>
          <p:nvPr/>
        </p:nvSpPr>
        <p:spPr>
          <a:xfrm>
            <a:off x="532522" y="2031786"/>
            <a:ext cx="4069958" cy="5836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691252-873D-792E-7D28-1ABB2833C8C6}"/>
              </a:ext>
            </a:extLst>
          </p:cNvPr>
          <p:cNvCxnSpPr>
            <a:cxnSpLocks/>
          </p:cNvCxnSpPr>
          <p:nvPr/>
        </p:nvCxnSpPr>
        <p:spPr>
          <a:xfrm flipH="1">
            <a:off x="4602480" y="1900388"/>
            <a:ext cx="2423348" cy="303675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69831F-B406-35A0-BF56-8A75D017C7C9}"/>
              </a:ext>
            </a:extLst>
          </p:cNvPr>
          <p:cNvSpPr/>
          <p:nvPr/>
        </p:nvSpPr>
        <p:spPr>
          <a:xfrm>
            <a:off x="375165" y="3188170"/>
            <a:ext cx="3364088" cy="7258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BB56126-EC79-A55E-9570-7608D37B56C9}"/>
              </a:ext>
            </a:extLst>
          </p:cNvPr>
          <p:cNvGrpSpPr/>
          <p:nvPr/>
        </p:nvGrpSpPr>
        <p:grpSpPr>
          <a:xfrm>
            <a:off x="246283" y="3434419"/>
            <a:ext cx="382071" cy="1859510"/>
            <a:chOff x="236123" y="2928291"/>
            <a:chExt cx="382071" cy="2321711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01E22A0-22E6-FA78-76D6-CBBE787B463F}"/>
                </a:ext>
              </a:extLst>
            </p:cNvPr>
            <p:cNvGrpSpPr/>
            <p:nvPr/>
          </p:nvGrpSpPr>
          <p:grpSpPr>
            <a:xfrm>
              <a:off x="241899" y="2928291"/>
              <a:ext cx="376295" cy="2321711"/>
              <a:chOff x="241899" y="2928291"/>
              <a:chExt cx="376295" cy="2321711"/>
            </a:xfrm>
          </p:grpSpPr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57A1C3D6-46B1-E5E9-56E0-E6DE88C1B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924" y="2928291"/>
                <a:ext cx="0" cy="232170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30DBDCEE-89D1-6790-BFC2-FABF24646A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1899" y="5250000"/>
                <a:ext cx="376295" cy="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D8B3FBC-C35F-AD55-CE75-E86E9420ABBD}"/>
                </a:ext>
              </a:extLst>
            </p:cNvPr>
            <p:cNvCxnSpPr>
              <a:cxnSpLocks/>
            </p:cNvCxnSpPr>
            <p:nvPr/>
          </p:nvCxnSpPr>
          <p:spPr>
            <a:xfrm>
              <a:off x="236123" y="2928292"/>
              <a:ext cx="131707" cy="0"/>
            </a:xfrm>
            <a:prstGeom prst="straightConnector1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EA83A80-C60A-FF18-F54D-9AE902FD6074}"/>
              </a:ext>
            </a:extLst>
          </p:cNvPr>
          <p:cNvSpPr txBox="1"/>
          <p:nvPr/>
        </p:nvSpPr>
        <p:spPr>
          <a:xfrm>
            <a:off x="639155" y="4970761"/>
            <a:ext cx="2711964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입력 받은 구 이름으로 </a:t>
            </a:r>
            <a:endParaRPr lang="ko-KR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</a:t>
            </a:r>
            <a:r>
              <a:rPr lang="ko-KR" altLang="en-US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슬라이싱</a:t>
            </a:r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44" name="그림 4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231DC00B-39C1-DB85-C0D6-BFD64E672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680" y="3108010"/>
            <a:ext cx="3434080" cy="3212460"/>
          </a:xfrm>
          <a:prstGeom prst="rect">
            <a:avLst/>
          </a:prstGeom>
        </p:spPr>
      </p:pic>
      <p:pic>
        <p:nvPicPr>
          <p:cNvPr id="45" name="그림 4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0631532B-AFC5-087F-0D9C-7E6BF01BB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680" y="3108010"/>
            <a:ext cx="3423920" cy="3212460"/>
          </a:xfrm>
          <a:prstGeom prst="rect">
            <a:avLst/>
          </a:prstGeom>
        </p:spPr>
      </p:pic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94C88B4E-A898-08DA-4211-A8D9F466F7D2}"/>
              </a:ext>
            </a:extLst>
          </p:cNvPr>
          <p:cNvSpPr/>
          <p:nvPr/>
        </p:nvSpPr>
        <p:spPr>
          <a:xfrm>
            <a:off x="8289036" y="4751324"/>
            <a:ext cx="325120" cy="4876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F9B889D-2C1E-6DF2-396E-C67C5E862809}"/>
              </a:ext>
            </a:extLst>
          </p:cNvPr>
          <p:cNvSpPr/>
          <p:nvPr/>
        </p:nvSpPr>
        <p:spPr>
          <a:xfrm>
            <a:off x="7223005" y="4407370"/>
            <a:ext cx="732648" cy="15691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93AFA56-FFE7-8290-8934-ECFD60C6408D}"/>
              </a:ext>
            </a:extLst>
          </p:cNvPr>
          <p:cNvSpPr/>
          <p:nvPr/>
        </p:nvSpPr>
        <p:spPr>
          <a:xfrm>
            <a:off x="11012685" y="4407370"/>
            <a:ext cx="732648" cy="15691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BED715-9494-16EA-9FFB-EC74DACE6633}"/>
              </a:ext>
            </a:extLst>
          </p:cNvPr>
          <p:cNvSpPr txBox="1"/>
          <p:nvPr/>
        </p:nvSpPr>
        <p:spPr>
          <a:xfrm>
            <a:off x="5995035" y="2703195"/>
            <a:ext cx="12293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변경 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496DB6-F678-A7B2-0A9B-C4829778829D}"/>
              </a:ext>
            </a:extLst>
          </p:cNvPr>
          <p:cNvSpPr txBox="1"/>
          <p:nvPr/>
        </p:nvSpPr>
        <p:spPr>
          <a:xfrm>
            <a:off x="9855834" y="2703195"/>
            <a:ext cx="12293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변경 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E4B197-774C-8324-DDF8-119F93392185}"/>
              </a:ext>
            </a:extLst>
          </p:cNvPr>
          <p:cNvSpPr txBox="1"/>
          <p:nvPr/>
        </p:nvSpPr>
        <p:spPr>
          <a:xfrm>
            <a:off x="1251525" y="273513"/>
            <a:ext cx="588950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 </a:t>
            </a:r>
            <a:r>
              <a:rPr lang="en-US" altLang="ko-KR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타입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변</a:t>
            </a:r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및 </a:t>
            </a:r>
            <a:r>
              <a:rPr lang="en-US" altLang="ko-KR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슬라이싱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  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CD72D2C-BABB-1F06-29BA-81606DEA3A2B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6459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1EC26E3-7AA3-B86E-BF1F-9B0199CD5058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03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608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691252-873D-792E-7D28-1ABB2833C8C6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5879752" y="2296488"/>
            <a:ext cx="1740764" cy="421500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4949EB-BE19-1FED-A5B1-0A20AD41917E}"/>
              </a:ext>
            </a:extLst>
          </p:cNvPr>
          <p:cNvSpPr txBox="1"/>
          <p:nvPr/>
        </p:nvSpPr>
        <p:spPr>
          <a:xfrm>
            <a:off x="7627787" y="2027369"/>
            <a:ext cx="3077724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전치행렬로 변경한 후 </a:t>
            </a:r>
            <a:endParaRPr lang="ko-KR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0값을 </a:t>
            </a:r>
            <a:r>
              <a:rPr lang="ko-KR" altLang="en-US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NaN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값으로 변경</a:t>
            </a:r>
            <a:endParaRPr lang="ko-KR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4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0BE47D2B-A7D3-E143-DE5C-F49F6B5A8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10"/>
          <a:stretch/>
        </p:blipFill>
        <p:spPr>
          <a:xfrm>
            <a:off x="751840" y="1791988"/>
            <a:ext cx="5120640" cy="248457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01DE08-565E-843D-A89C-3B3B332056E6}"/>
              </a:ext>
            </a:extLst>
          </p:cNvPr>
          <p:cNvSpPr/>
          <p:nvPr/>
        </p:nvSpPr>
        <p:spPr>
          <a:xfrm>
            <a:off x="751839" y="2344890"/>
            <a:ext cx="5127913" cy="7461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0196D8-3DBA-D151-060B-1E0FC973E3BB}"/>
              </a:ext>
            </a:extLst>
          </p:cNvPr>
          <p:cNvSpPr/>
          <p:nvPr/>
        </p:nvSpPr>
        <p:spPr>
          <a:xfrm>
            <a:off x="751839" y="3086570"/>
            <a:ext cx="5127913" cy="7461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3AB1F3-3A0A-2EF2-67B1-C6155AC7AECF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5879752" y="3459668"/>
            <a:ext cx="1801723" cy="279539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366109-6C90-335A-AA8B-CE99EED84D9D}"/>
              </a:ext>
            </a:extLst>
          </p:cNvPr>
          <p:cNvSpPr txBox="1"/>
          <p:nvPr/>
        </p:nvSpPr>
        <p:spPr>
          <a:xfrm>
            <a:off x="7688747" y="3510728"/>
            <a:ext cx="3077724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NaN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값에 앞뒤 행의 값으로</a:t>
            </a:r>
          </a:p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결측 값을 </a:t>
            </a:r>
            <a:r>
              <a:rPr lang="ko-KR" altLang="en-US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채워줌</a:t>
            </a:r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8295B9-A690-EDD9-B366-97AB1FAAC5EB}"/>
              </a:ext>
            </a:extLst>
          </p:cNvPr>
          <p:cNvSpPr/>
          <p:nvPr/>
        </p:nvSpPr>
        <p:spPr>
          <a:xfrm>
            <a:off x="751839" y="3828250"/>
            <a:ext cx="5127913" cy="4515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03BD0AD-E8C3-7B81-759C-2FCD74562067}"/>
              </a:ext>
            </a:extLst>
          </p:cNvPr>
          <p:cNvCxnSpPr>
            <a:cxnSpLocks/>
          </p:cNvCxnSpPr>
          <p:nvPr/>
        </p:nvCxnSpPr>
        <p:spPr>
          <a:xfrm flipH="1" flipV="1">
            <a:off x="1793567" y="4276562"/>
            <a:ext cx="15428" cy="651365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73DC20-4AA9-C6B7-0862-97A6E79F1725}"/>
              </a:ext>
            </a:extLst>
          </p:cNvPr>
          <p:cNvSpPr txBox="1"/>
          <p:nvPr/>
        </p:nvSpPr>
        <p:spPr>
          <a:xfrm>
            <a:off x="1166027" y="4922967"/>
            <a:ext cx="346380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결측 값 채운 후 다시 원상 복구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C85BB5-7449-9F4E-FCC1-434DC8399C6F}"/>
              </a:ext>
            </a:extLst>
          </p:cNvPr>
          <p:cNvSpPr txBox="1"/>
          <p:nvPr/>
        </p:nvSpPr>
        <p:spPr>
          <a:xfrm>
            <a:off x="1251525" y="273513"/>
            <a:ext cx="588950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프레임의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결측값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채우기</a:t>
            </a:r>
            <a:endParaRPr lang="en-US" altLang="ko-KR" sz="2800" spc="-1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525A6D3-7473-C3B5-73BF-3706BEE2031F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6459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1F61A-46C0-EB36-CD71-746843975F29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03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099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4949EB-BE19-1FED-A5B1-0A20AD41917E}"/>
              </a:ext>
            </a:extLst>
          </p:cNvPr>
          <p:cNvSpPr txBox="1"/>
          <p:nvPr/>
        </p:nvSpPr>
        <p:spPr>
          <a:xfrm>
            <a:off x="7221387" y="1438089"/>
            <a:ext cx="276276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NaN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값으로 변경한 모습</a:t>
            </a:r>
          </a:p>
        </p:txBody>
      </p:sp>
      <p:pic>
        <p:nvPicPr>
          <p:cNvPr id="8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C092B2CA-E49F-6018-1FB5-5FD9DA3A9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" y="1281109"/>
            <a:ext cx="5608320" cy="2873382"/>
          </a:xfrm>
          <a:prstGeom prst="rect">
            <a:avLst/>
          </a:prstGeom>
        </p:spPr>
      </p:pic>
      <p:pic>
        <p:nvPicPr>
          <p:cNvPr id="7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44FE268D-1526-A0A9-1D70-FE524746B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840" y="3194493"/>
            <a:ext cx="6664960" cy="34255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8A242CB-44F5-A2DB-6FC6-8E332F3A2CFD}"/>
              </a:ext>
            </a:extLst>
          </p:cNvPr>
          <p:cNvSpPr/>
          <p:nvPr/>
        </p:nvSpPr>
        <p:spPr>
          <a:xfrm>
            <a:off x="2193805" y="2720810"/>
            <a:ext cx="478648" cy="137611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1A8D19-CA16-9061-52D6-096AD36A9B36}"/>
              </a:ext>
            </a:extLst>
          </p:cNvPr>
          <p:cNvSpPr/>
          <p:nvPr/>
        </p:nvSpPr>
        <p:spPr>
          <a:xfrm>
            <a:off x="5302765" y="2314410"/>
            <a:ext cx="478648" cy="7055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214ACF-F8E1-C847-5450-E1DC6CA9EA3B}"/>
              </a:ext>
            </a:extLst>
          </p:cNvPr>
          <p:cNvSpPr/>
          <p:nvPr/>
        </p:nvSpPr>
        <p:spPr>
          <a:xfrm>
            <a:off x="7029965" y="4641050"/>
            <a:ext cx="478648" cy="19145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10D1A3-07C3-4A95-291E-FCFD2C1493B8}"/>
              </a:ext>
            </a:extLst>
          </p:cNvPr>
          <p:cNvSpPr/>
          <p:nvPr/>
        </p:nvSpPr>
        <p:spPr>
          <a:xfrm>
            <a:off x="10677405" y="4387050"/>
            <a:ext cx="549768" cy="11424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691252-873D-792E-7D28-1ABB2833C8C6}"/>
              </a:ext>
            </a:extLst>
          </p:cNvPr>
          <p:cNvCxnSpPr>
            <a:cxnSpLocks/>
          </p:cNvCxnSpPr>
          <p:nvPr/>
        </p:nvCxnSpPr>
        <p:spPr>
          <a:xfrm flipH="1">
            <a:off x="4110048" y="4958408"/>
            <a:ext cx="2921188" cy="59835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0CCD67-88DA-F2D4-D0C6-7556B9F3C764}"/>
              </a:ext>
            </a:extLst>
          </p:cNvPr>
          <p:cNvCxnSpPr>
            <a:cxnSpLocks/>
          </p:cNvCxnSpPr>
          <p:nvPr/>
        </p:nvCxnSpPr>
        <p:spPr>
          <a:xfrm flipH="1">
            <a:off x="5786448" y="1707208"/>
            <a:ext cx="1417508" cy="913275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365392F-25C5-B6A5-CD3A-DF1A1C5609FC}"/>
              </a:ext>
            </a:extLst>
          </p:cNvPr>
          <p:cNvSpPr txBox="1"/>
          <p:nvPr/>
        </p:nvSpPr>
        <p:spPr>
          <a:xfrm>
            <a:off x="221147" y="4608008"/>
            <a:ext cx="3890524" cy="9233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NaN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값을 앞뒤 행의 값으로 채움</a:t>
            </a:r>
          </a:p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결측 값이 0일 때 </a:t>
            </a:r>
            <a:r>
              <a:rPr 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증감 퍼센트가</a:t>
            </a:r>
          </a:p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-100%가 나오지 않도록 하기 위해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99E779-8640-AAD7-D7D5-1870753A04C2}"/>
              </a:ext>
            </a:extLst>
          </p:cNvPr>
          <p:cNvSpPr txBox="1"/>
          <p:nvPr/>
        </p:nvSpPr>
        <p:spPr>
          <a:xfrm>
            <a:off x="1251525" y="273513"/>
            <a:ext cx="588950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프레임의 결측 값 채우기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33918D-4C84-E012-DC4E-EB50F2D0E395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6459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F4D3DB-66C2-2D3A-F285-39BD6192BD78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03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654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4949EB-BE19-1FED-A5B1-0A20AD41917E}"/>
              </a:ext>
            </a:extLst>
          </p:cNvPr>
          <p:cNvSpPr txBox="1"/>
          <p:nvPr/>
        </p:nvSpPr>
        <p:spPr>
          <a:xfrm>
            <a:off x="5423067" y="3917129"/>
            <a:ext cx="2336044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Label에</a:t>
            </a:r>
            <a:r>
              <a: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넣을 </a:t>
            </a:r>
          </a:p>
          <a:p>
            <a:r>
              <a: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도서관 이름을 저장</a:t>
            </a:r>
          </a:p>
        </p:txBody>
      </p:sp>
      <p:pic>
        <p:nvPicPr>
          <p:cNvPr id="12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2AFCF5F4-F273-709D-6580-6AD7F01BF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1438959"/>
            <a:ext cx="4318000" cy="295392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1A8D19-CA16-9061-52D6-096AD36A9B36}"/>
              </a:ext>
            </a:extLst>
          </p:cNvPr>
          <p:cNvSpPr/>
          <p:nvPr/>
        </p:nvSpPr>
        <p:spPr>
          <a:xfrm>
            <a:off x="474580" y="3758736"/>
            <a:ext cx="4004168" cy="6039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0CCD67-88DA-F2D4-D0C6-7556B9F3C764}"/>
              </a:ext>
            </a:extLst>
          </p:cNvPr>
          <p:cNvCxnSpPr>
            <a:cxnSpLocks/>
          </p:cNvCxnSpPr>
          <p:nvPr/>
        </p:nvCxnSpPr>
        <p:spPr>
          <a:xfrm flipH="1">
            <a:off x="4475808" y="4094808"/>
            <a:ext cx="950148" cy="19195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5F5668-55B7-718B-C07F-D29CBCB0535D}"/>
              </a:ext>
            </a:extLst>
          </p:cNvPr>
          <p:cNvSpPr/>
          <p:nvPr/>
        </p:nvSpPr>
        <p:spPr>
          <a:xfrm>
            <a:off x="903485" y="2029930"/>
            <a:ext cx="864728" cy="4413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4798C38-0387-593A-F153-BBBB69A5C023}"/>
              </a:ext>
            </a:extLst>
          </p:cNvPr>
          <p:cNvCxnSpPr>
            <a:cxnSpLocks/>
          </p:cNvCxnSpPr>
          <p:nvPr/>
        </p:nvCxnSpPr>
        <p:spPr>
          <a:xfrm flipH="1">
            <a:off x="1773247" y="2357447"/>
            <a:ext cx="3652708" cy="9035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95ABCE-3FA4-CE6A-98B6-DF6AD6AA416A}"/>
              </a:ext>
            </a:extLst>
          </p:cNvPr>
          <p:cNvSpPr txBox="1"/>
          <p:nvPr/>
        </p:nvSpPr>
        <p:spPr>
          <a:xfrm>
            <a:off x="5423067" y="1986728"/>
            <a:ext cx="4235964" cy="9233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컬럼 이름을 재정비하기 쉽도록</a:t>
            </a:r>
            <a:endParaRPr lang="ko-KR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임의로 +10값을 추가하여 </a:t>
            </a:r>
          </a:p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+10 컬럼에 증감 퍼센트 계산 값을 넣음</a:t>
            </a:r>
          </a:p>
        </p:txBody>
      </p:sp>
      <p:pic>
        <p:nvPicPr>
          <p:cNvPr id="15" name="그림 1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7D57F7DC-593F-E287-423D-C7BC47F28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140" y="3549186"/>
            <a:ext cx="2743200" cy="30804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83858F-3BF7-066F-04CF-F8F401508504}"/>
              </a:ext>
            </a:extLst>
          </p:cNvPr>
          <p:cNvSpPr txBox="1"/>
          <p:nvPr/>
        </p:nvSpPr>
        <p:spPr>
          <a:xfrm>
            <a:off x="1251525" y="273513"/>
            <a:ext cx="588950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증감 퍼센트 계산 및 도서관 이름 저장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6B57B90-8C02-8E28-8B88-134598C10D2B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6459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D0DB3A-506D-54D4-6BCC-9522D28880C4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03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77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46466206-5E54-5A2E-7C45-0B61A368C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035691"/>
            <a:ext cx="10383520" cy="34571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3D2AAD-9B4E-4714-E768-C65816DB28CD}"/>
              </a:ext>
            </a:extLst>
          </p:cNvPr>
          <p:cNvSpPr txBox="1"/>
          <p:nvPr/>
        </p:nvSpPr>
        <p:spPr>
          <a:xfrm>
            <a:off x="1251525" y="273513"/>
            <a:ext cx="588950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증감 퍼센트 계산 결과 데이터 프레임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A5246C2-3B63-BEDA-3013-0DC99396F889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6459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718B8B-A40E-4CC9-348F-BF5E18E39102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03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841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8042856-A36A-264D-90CC-6FE00B9EA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1575812"/>
            <a:ext cx="6075680" cy="48138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0E6D128-877A-0F64-64DB-612188306BAE}"/>
              </a:ext>
            </a:extLst>
          </p:cNvPr>
          <p:cNvSpPr/>
          <p:nvPr/>
        </p:nvSpPr>
        <p:spPr>
          <a:xfrm>
            <a:off x="314959" y="1637488"/>
            <a:ext cx="6075679" cy="3093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08D2BB-1F4E-D2E3-CD27-472A39F85155}"/>
              </a:ext>
            </a:extLst>
          </p:cNvPr>
          <p:cNvCxnSpPr>
            <a:cxnSpLocks/>
          </p:cNvCxnSpPr>
          <p:nvPr/>
        </p:nvCxnSpPr>
        <p:spPr>
          <a:xfrm flipH="1">
            <a:off x="6390638" y="1751665"/>
            <a:ext cx="1851076" cy="0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45CC94-338A-B492-0BB0-7727829E44C2}"/>
              </a:ext>
            </a:extLst>
          </p:cNvPr>
          <p:cNvSpPr txBox="1"/>
          <p:nvPr/>
        </p:nvSpPr>
        <p:spPr>
          <a:xfrm>
            <a:off x="8241714" y="1428499"/>
            <a:ext cx="3270764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'지역', '도서관명' 행을</a:t>
            </a:r>
          </a:p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제외한 데이터 프레임 저장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0A9A5B-2B27-B056-A1C6-DF3FADC50142}"/>
              </a:ext>
            </a:extLst>
          </p:cNvPr>
          <p:cNvSpPr/>
          <p:nvPr/>
        </p:nvSpPr>
        <p:spPr>
          <a:xfrm>
            <a:off x="314957" y="2111210"/>
            <a:ext cx="6075680" cy="6039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50613-4ECA-4262-459F-785E2F4C7ADE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745951" y="2711932"/>
            <a:ext cx="3013923" cy="323166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5857D2-8DDC-7B88-5F56-67DA5B750215}"/>
              </a:ext>
            </a:extLst>
          </p:cNvPr>
          <p:cNvSpPr txBox="1"/>
          <p:nvPr/>
        </p:nvSpPr>
        <p:spPr>
          <a:xfrm>
            <a:off x="8759874" y="2711932"/>
            <a:ext cx="2752604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입력 받은 구에 해당하는</a:t>
            </a:r>
          </a:p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도서관 개수 저장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35CF09-9AB2-2D9C-9F7E-19F8EB8E9E05}"/>
              </a:ext>
            </a:extLst>
          </p:cNvPr>
          <p:cNvSpPr/>
          <p:nvPr/>
        </p:nvSpPr>
        <p:spPr>
          <a:xfrm>
            <a:off x="294553" y="4244176"/>
            <a:ext cx="6117448" cy="7254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D46F06C-A078-D637-3D20-4DE98969BE01}"/>
              </a:ext>
            </a:extLst>
          </p:cNvPr>
          <p:cNvCxnSpPr>
            <a:cxnSpLocks/>
          </p:cNvCxnSpPr>
          <p:nvPr/>
        </p:nvCxnSpPr>
        <p:spPr>
          <a:xfrm flipH="1" flipV="1">
            <a:off x="6417035" y="4458807"/>
            <a:ext cx="1447988" cy="21445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DE2939-72C2-E697-A521-6FE262CE9904}"/>
              </a:ext>
            </a:extLst>
          </p:cNvPr>
          <p:cNvSpPr txBox="1"/>
          <p:nvPr/>
        </p:nvSpPr>
        <p:spPr>
          <a:xfrm>
            <a:off x="7865023" y="4258100"/>
            <a:ext cx="294564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For문을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통해 그래프 출력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846E0F-04C0-74C7-7526-7DE56479BD02}"/>
              </a:ext>
            </a:extLst>
          </p:cNvPr>
          <p:cNvSpPr txBox="1"/>
          <p:nvPr/>
        </p:nvSpPr>
        <p:spPr>
          <a:xfrm>
            <a:off x="1251525" y="273513"/>
            <a:ext cx="588950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증감 퍼센트 그래프 출력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27FD01B-0F9E-DADE-4D22-B9DBBE6432ED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496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68C040-7C03-3862-9BE8-F5044730630C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03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8976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10">
            <a:extLst>
              <a:ext uri="{FF2B5EF4-FFF2-40B4-BE49-F238E27FC236}">
                <a16:creationId xmlns:a16="http://schemas.microsoft.com/office/drawing/2014/main" id="{D92D77A1-6EEE-81A5-34CF-D4882CE65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1599329"/>
            <a:ext cx="11399520" cy="442134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621F01-BF45-F602-11C2-63BDD6D1E84C}"/>
              </a:ext>
            </a:extLst>
          </p:cNvPr>
          <p:cNvSpPr/>
          <p:nvPr/>
        </p:nvSpPr>
        <p:spPr>
          <a:xfrm>
            <a:off x="5719325" y="5474170"/>
            <a:ext cx="864728" cy="4413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C7FE25-22BE-A634-FD2A-91BEB04720F6}"/>
              </a:ext>
            </a:extLst>
          </p:cNvPr>
          <p:cNvSpPr/>
          <p:nvPr/>
        </p:nvSpPr>
        <p:spPr>
          <a:xfrm>
            <a:off x="8706365" y="5413210"/>
            <a:ext cx="864728" cy="4413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5FBD5D-FFAA-BD4B-5C2B-2CCB09FD30DD}"/>
              </a:ext>
            </a:extLst>
          </p:cNvPr>
          <p:cNvCxnSpPr>
            <a:cxnSpLocks/>
          </p:cNvCxnSpPr>
          <p:nvPr/>
        </p:nvCxnSpPr>
        <p:spPr>
          <a:xfrm flipH="1" flipV="1">
            <a:off x="6152207" y="5912322"/>
            <a:ext cx="5268" cy="377045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859967-05F0-3633-FDFB-9B4067538999}"/>
              </a:ext>
            </a:extLst>
          </p:cNvPr>
          <p:cNvSpPr txBox="1"/>
          <p:nvPr/>
        </p:nvSpPr>
        <p:spPr>
          <a:xfrm>
            <a:off x="4468027" y="6284408"/>
            <a:ext cx="327076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개관 후 방문객 수 증감 급증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40525D-D99A-6830-B8B2-9FC634658D0F}"/>
              </a:ext>
            </a:extLst>
          </p:cNvPr>
          <p:cNvCxnSpPr>
            <a:cxnSpLocks/>
          </p:cNvCxnSpPr>
          <p:nvPr/>
        </p:nvCxnSpPr>
        <p:spPr>
          <a:xfrm flipH="1" flipV="1">
            <a:off x="9190047" y="5851362"/>
            <a:ext cx="5268" cy="377045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E5DE413-CECF-C9B4-2B82-E4B04DDA888C}"/>
              </a:ext>
            </a:extLst>
          </p:cNvPr>
          <p:cNvSpPr txBox="1"/>
          <p:nvPr/>
        </p:nvSpPr>
        <p:spPr>
          <a:xfrm>
            <a:off x="8054507" y="6223447"/>
            <a:ext cx="327076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코로나로 인해 방문객 수 감소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835D8-1F13-A249-8F7B-F25A177CA641}"/>
              </a:ext>
            </a:extLst>
          </p:cNvPr>
          <p:cNvSpPr txBox="1"/>
          <p:nvPr/>
        </p:nvSpPr>
        <p:spPr>
          <a:xfrm>
            <a:off x="1251525" y="273513"/>
            <a:ext cx="588950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강남구 증감 퍼센트 그래프 출력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C9120B9-6DF2-7908-13DF-154BD594A145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5928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7FF5155-34E3-0FB3-3963-48D6B26830B9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03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88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68AC554-5821-A200-B367-6CCAB69DC3CA}"/>
              </a:ext>
            </a:extLst>
          </p:cNvPr>
          <p:cNvSpPr txBox="1"/>
          <p:nvPr/>
        </p:nvSpPr>
        <p:spPr>
          <a:xfrm>
            <a:off x="1097856" y="2926745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Bold" panose="00000800000000000000" pitchFamily="50" charset="-127"/>
              </a:rPr>
              <a:t>CHAPTER.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6D6BF6-C2E2-BFC0-3B85-F48ACC52B03B}"/>
              </a:ext>
            </a:extLst>
          </p:cNvPr>
          <p:cNvSpPr txBox="1"/>
          <p:nvPr/>
        </p:nvSpPr>
        <p:spPr>
          <a:xfrm>
            <a:off x="993081" y="3399707"/>
            <a:ext cx="4475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555F57">
                      <a:alpha val="20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_Pro Bold" panose="00000800000000000000" pitchFamily="50" charset="-127"/>
              </a:rPr>
              <a:t>데이터 수집</a:t>
            </a:r>
            <a:endParaRPr lang="en-US" altLang="ko-KR" sz="7200" dirty="0">
              <a:ln>
                <a:solidFill>
                  <a:srgbClr val="555F57">
                    <a:alpha val="20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_Pro Bold" panose="000008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28850-CFA4-B13B-85D0-B181362D8DF1}"/>
              </a:ext>
            </a:extLst>
          </p:cNvPr>
          <p:cNvSpPr txBox="1"/>
          <p:nvPr/>
        </p:nvSpPr>
        <p:spPr>
          <a:xfrm>
            <a:off x="1097856" y="5133149"/>
            <a:ext cx="1531188" cy="77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dirty="0">
                <a:ln>
                  <a:solidFill>
                    <a:srgbClr val="648B6C">
                      <a:alpha val="5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Light" panose="00000300000000000000" pitchFamily="50" charset="-127"/>
              </a:rPr>
              <a:t>주제 선정 동기</a:t>
            </a:r>
          </a:p>
          <a:p>
            <a:pPr>
              <a:spcBef>
                <a:spcPts val="1000"/>
              </a:spcBef>
            </a:pPr>
            <a:r>
              <a:rPr lang="ko-KR" altLang="en-US" dirty="0">
                <a:ln>
                  <a:solidFill>
                    <a:srgbClr val="648B6C">
                      <a:alpha val="5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Light" panose="00000300000000000000" pitchFamily="50" charset="-127"/>
              </a:rPr>
              <a:t>데이터 수집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46F3883-ACD5-218E-55B2-B78B06D9C2A3}"/>
              </a:ext>
            </a:extLst>
          </p:cNvPr>
          <p:cNvCxnSpPr>
            <a:cxnSpLocks/>
          </p:cNvCxnSpPr>
          <p:nvPr/>
        </p:nvCxnSpPr>
        <p:spPr>
          <a:xfrm flipH="1">
            <a:off x="1097856" y="4785592"/>
            <a:ext cx="56250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547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9CEB39-5F28-4BC7-B219-4C704A0AFA90}"/>
              </a:ext>
            </a:extLst>
          </p:cNvPr>
          <p:cNvSpPr txBox="1"/>
          <p:nvPr/>
        </p:nvSpPr>
        <p:spPr>
          <a:xfrm>
            <a:off x="-1103845" y="411837"/>
            <a:ext cx="3072663" cy="8778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600" spc="-15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E05249-C0FA-4785-06DF-523DAFA0AA6E}"/>
              </a:ext>
            </a:extLst>
          </p:cNvPr>
          <p:cNvSpPr/>
          <p:nvPr/>
        </p:nvSpPr>
        <p:spPr>
          <a:xfrm>
            <a:off x="8899405" y="5616410"/>
            <a:ext cx="864728" cy="44139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7" name="그림 8">
            <a:extLst>
              <a:ext uri="{FF2B5EF4-FFF2-40B4-BE49-F238E27FC236}">
                <a16:creationId xmlns:a16="http://schemas.microsoft.com/office/drawing/2014/main" id="{0F042ACF-CAB4-F9F6-3458-DCD6669DC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1711234"/>
            <a:ext cx="11369040" cy="44312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03F3E07-55AB-1683-1322-1E0C177290E4}"/>
              </a:ext>
            </a:extLst>
          </p:cNvPr>
          <p:cNvSpPr/>
          <p:nvPr/>
        </p:nvSpPr>
        <p:spPr>
          <a:xfrm>
            <a:off x="2854205" y="5616410"/>
            <a:ext cx="864728" cy="4413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9844DA-801C-5D60-5802-BBF954AC27F9}"/>
              </a:ext>
            </a:extLst>
          </p:cNvPr>
          <p:cNvSpPr/>
          <p:nvPr/>
        </p:nvSpPr>
        <p:spPr>
          <a:xfrm>
            <a:off x="8980685" y="5616410"/>
            <a:ext cx="864728" cy="4413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668824-F0BB-B689-3F4A-3D88E4315F18}"/>
              </a:ext>
            </a:extLst>
          </p:cNvPr>
          <p:cNvSpPr txBox="1"/>
          <p:nvPr/>
        </p:nvSpPr>
        <p:spPr>
          <a:xfrm>
            <a:off x="1251525" y="273513"/>
            <a:ext cx="588950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은평구 증감 퍼센트 그래프 출력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90E7BF-88E1-EBFE-CD2B-C9DEB63AFA49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5928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D126A2-9F31-D9B8-5DBF-9971819E187E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03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647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9CEB39-5F28-4BC7-B219-4C704A0AFA90}"/>
              </a:ext>
            </a:extLst>
          </p:cNvPr>
          <p:cNvSpPr txBox="1"/>
          <p:nvPr/>
        </p:nvSpPr>
        <p:spPr>
          <a:xfrm>
            <a:off x="-1103845" y="411837"/>
            <a:ext cx="3072663" cy="8778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600" spc="-1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6932350A-9739-DADD-162E-A250977D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1785252"/>
            <a:ext cx="11409680" cy="44457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EAA8241-F7FA-60BC-1A69-CE94C5F81C70}"/>
              </a:ext>
            </a:extLst>
          </p:cNvPr>
          <p:cNvSpPr/>
          <p:nvPr/>
        </p:nvSpPr>
        <p:spPr>
          <a:xfrm>
            <a:off x="8899405" y="5677370"/>
            <a:ext cx="864728" cy="4413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CAC275-3B3F-EB20-B1C7-163235285970}"/>
              </a:ext>
            </a:extLst>
          </p:cNvPr>
          <p:cNvSpPr txBox="1"/>
          <p:nvPr/>
        </p:nvSpPr>
        <p:spPr>
          <a:xfrm>
            <a:off x="1251525" y="273513"/>
            <a:ext cx="588950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관악구 증감 퍼센트 그래프 출력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D5633D-9057-B340-9AA6-29C7D7A97728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5928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1E3494-3FB5-D25E-80B2-4830A218E4FC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03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020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7">
            <a:extLst>
              <a:ext uri="{FF2B5EF4-FFF2-40B4-BE49-F238E27FC236}">
                <a16:creationId xmlns:a16="http://schemas.microsoft.com/office/drawing/2014/main" id="{94AC4C35-013A-BCD3-4246-35651616A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1744612"/>
            <a:ext cx="11409680" cy="44457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BE05249-C0FA-4785-06DF-523DAFA0AA6E}"/>
              </a:ext>
            </a:extLst>
          </p:cNvPr>
          <p:cNvSpPr/>
          <p:nvPr/>
        </p:nvSpPr>
        <p:spPr>
          <a:xfrm>
            <a:off x="8899405" y="5616410"/>
            <a:ext cx="864728" cy="4413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7EE9A-6260-BBDE-4A69-7634846273D8}"/>
              </a:ext>
            </a:extLst>
          </p:cNvPr>
          <p:cNvSpPr txBox="1"/>
          <p:nvPr/>
        </p:nvSpPr>
        <p:spPr>
          <a:xfrm>
            <a:off x="1251525" y="273513"/>
            <a:ext cx="588950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금천구 증감 퍼센트 그래프 출력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48E3BCC-65F2-F712-EDD6-83EE6A372552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5928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787390-4346-06C7-96DE-AA91339782C2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03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389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68AC554-5821-A200-B367-6CCAB69DC3CA}"/>
              </a:ext>
            </a:extLst>
          </p:cNvPr>
          <p:cNvSpPr txBox="1"/>
          <p:nvPr/>
        </p:nvSpPr>
        <p:spPr>
          <a:xfrm>
            <a:off x="1097856" y="2926745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Bold" panose="00000800000000000000" pitchFamily="50" charset="-127"/>
              </a:rPr>
              <a:t>CHAPTER.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6D6BF6-C2E2-BFC0-3B85-F48ACC52B03B}"/>
              </a:ext>
            </a:extLst>
          </p:cNvPr>
          <p:cNvSpPr txBox="1"/>
          <p:nvPr/>
        </p:nvSpPr>
        <p:spPr>
          <a:xfrm>
            <a:off x="993081" y="3399707"/>
            <a:ext cx="82942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solidFill>
                    <a:srgbClr val="555F57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_Pro Bold" panose="00000800000000000000" pitchFamily="50" charset="-127"/>
              </a:rPr>
              <a:t>도서관 데이터 상관 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28850-CFA4-B13B-85D0-B181362D8DF1}"/>
              </a:ext>
            </a:extLst>
          </p:cNvPr>
          <p:cNvSpPr txBox="1"/>
          <p:nvPr/>
        </p:nvSpPr>
        <p:spPr>
          <a:xfrm>
            <a:off x="1097856" y="5133149"/>
            <a:ext cx="4294765" cy="77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srgbClr val="648B6C">
                      <a:alpha val="5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Light" panose="00000300000000000000" pitchFamily="50" charset="-127"/>
              </a:rPr>
              <a:t>공공도서관 총예산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648B6C">
                      <a:alpha val="5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Light" panose="00000300000000000000" pitchFamily="50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solidFill>
                    <a:srgbClr val="648B6C">
                      <a:alpha val="5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Light" panose="00000300000000000000" pitchFamily="50" charset="-127"/>
              </a:rPr>
              <a:t>총자료수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648B6C">
                      <a:alpha val="5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Light" panose="00000300000000000000" pitchFamily="50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srgbClr val="648B6C">
                      <a:alpha val="5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Light" panose="00000300000000000000" pitchFamily="50" charset="-127"/>
              </a:rPr>
              <a:t>연간 방문자수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srgbClr val="648B6C">
                      <a:alpha val="5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Light" panose="00000300000000000000" pitchFamily="50" charset="-127"/>
              </a:rPr>
              <a:t>상관 분석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46F3883-ACD5-218E-55B2-B78B06D9C2A3}"/>
              </a:ext>
            </a:extLst>
          </p:cNvPr>
          <p:cNvCxnSpPr>
            <a:cxnSpLocks/>
          </p:cNvCxnSpPr>
          <p:nvPr/>
        </p:nvCxnSpPr>
        <p:spPr>
          <a:xfrm flipH="1">
            <a:off x="1097856" y="4785592"/>
            <a:ext cx="85160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770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0FCA52-5836-E8CC-8C8D-5E725A398ACB}"/>
              </a:ext>
            </a:extLst>
          </p:cNvPr>
          <p:cNvSpPr txBox="1"/>
          <p:nvPr/>
        </p:nvSpPr>
        <p:spPr>
          <a:xfrm>
            <a:off x="1251525" y="273513"/>
            <a:ext cx="588950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가져오기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9814883-A009-C864-C2A4-C892D3C2DEE4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3385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0A8159-D476-A7B9-D06C-CD365739BB90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04</a:t>
            </a:r>
            <a:endParaRPr kumimoji="0" lang="ko-KR" altLang="en-US" sz="4400" b="0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366054-A76A-EB3E-B903-6B46F7015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7" r="6638"/>
          <a:stretch/>
        </p:blipFill>
        <p:spPr>
          <a:xfrm>
            <a:off x="446557" y="1376898"/>
            <a:ext cx="7754468" cy="25807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5D4F7E-3F29-61D4-CA6E-E39F093F14C4}"/>
              </a:ext>
            </a:extLst>
          </p:cNvPr>
          <p:cNvSpPr txBox="1"/>
          <p:nvPr/>
        </p:nvSpPr>
        <p:spPr>
          <a:xfrm>
            <a:off x="9191625" y="2104826"/>
            <a:ext cx="2777642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분야별 국내 도서 데이터 추출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AD7BD5D-6998-56C1-9285-FC954CA96218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201025" y="2374479"/>
            <a:ext cx="990600" cy="231986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3CC294-F57B-94AC-9491-3E35044106A5}"/>
              </a:ext>
            </a:extLst>
          </p:cNvPr>
          <p:cNvSpPr/>
          <p:nvPr/>
        </p:nvSpPr>
        <p:spPr>
          <a:xfrm>
            <a:off x="446557" y="2374479"/>
            <a:ext cx="7754468" cy="4639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12F2310-2C93-4B0C-9F4F-FA26E55DA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12" y="4140200"/>
            <a:ext cx="4448175" cy="25336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189353F-CBC8-3564-54B3-4BFE81441A6B}"/>
              </a:ext>
            </a:extLst>
          </p:cNvPr>
          <p:cNvSpPr txBox="1"/>
          <p:nvPr/>
        </p:nvSpPr>
        <p:spPr>
          <a:xfrm>
            <a:off x="8920149" y="2989663"/>
            <a:ext cx="3049118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시군구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총자료수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연간방문자수를 </a:t>
            </a:r>
            <a:endParaRPr lang="en-US" altLang="ko-KR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데이터로 가지는 데이터프레임 생성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88D839-2C60-D61F-8E72-347DB45574DD}"/>
              </a:ext>
            </a:extLst>
          </p:cNvPr>
          <p:cNvSpPr/>
          <p:nvPr/>
        </p:nvSpPr>
        <p:spPr>
          <a:xfrm>
            <a:off x="446557" y="3418616"/>
            <a:ext cx="7754468" cy="28660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637903-E2F2-41BD-C702-1AE4850CD40B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8201025" y="3251273"/>
            <a:ext cx="719124" cy="305247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135BF0F-7162-9AF6-9FDF-75F5F3543FFF}"/>
              </a:ext>
            </a:extLst>
          </p:cNvPr>
          <p:cNvSpPr/>
          <p:nvPr/>
        </p:nvSpPr>
        <p:spPr>
          <a:xfrm>
            <a:off x="7389011" y="4154568"/>
            <a:ext cx="4448176" cy="25336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62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5880B84-DBD6-E95E-EF9F-345FE58E40FF}"/>
              </a:ext>
            </a:extLst>
          </p:cNvPr>
          <p:cNvSpPr txBox="1"/>
          <p:nvPr/>
        </p:nvSpPr>
        <p:spPr>
          <a:xfrm>
            <a:off x="350746" y="4242406"/>
            <a:ext cx="2771833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총자료수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연간방문자수, 총예산을 </a:t>
            </a:r>
            <a:endParaRPr lang="en-US" altLang="ko-KR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데이터로 가지는 데이터프레임 작성</a:t>
            </a:r>
            <a:endParaRPr lang="ko-KR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56130-B57A-8646-4825-EFDDB1EB30FA}"/>
              </a:ext>
            </a:extLst>
          </p:cNvPr>
          <p:cNvSpPr txBox="1"/>
          <p:nvPr/>
        </p:nvSpPr>
        <p:spPr>
          <a:xfrm>
            <a:off x="1251525" y="273513"/>
            <a:ext cx="588950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총예산 구하기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</a:t>
            </a:r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 만들기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D30F4A-C271-06B2-303B-CEFD7ECA9418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6694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9120F8-64CC-A00A-89C3-D0813CEEA936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04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EBF73E-9B26-F0B8-EED9-08AA29880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37"/>
          <a:stretch/>
        </p:blipFill>
        <p:spPr>
          <a:xfrm>
            <a:off x="446556" y="1760770"/>
            <a:ext cx="4485366" cy="7000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E7DA47-0F46-9879-085F-616464C1E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83" y="4940961"/>
            <a:ext cx="3787510" cy="10262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A088813-8BAB-4FD4-0CF5-F8FF18AF02DF}"/>
              </a:ext>
            </a:extLst>
          </p:cNvPr>
          <p:cNvSpPr txBox="1"/>
          <p:nvPr/>
        </p:nvSpPr>
        <p:spPr>
          <a:xfrm>
            <a:off x="446555" y="1263570"/>
            <a:ext cx="1539822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총예산 구하기</a:t>
            </a:r>
            <a:endParaRPr lang="ko-KR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2FF4DC5-949B-73B3-8E48-DDF92AB54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180" y="1689475"/>
            <a:ext cx="6582264" cy="201442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3AC0E6C-4B62-2A4F-C58D-BE456C208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178" y="4226869"/>
            <a:ext cx="3762375" cy="200025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05009A-494A-15D1-DE7B-80022DF8C783}"/>
              </a:ext>
            </a:extLst>
          </p:cNvPr>
          <p:cNvSpPr/>
          <p:nvPr/>
        </p:nvSpPr>
        <p:spPr>
          <a:xfrm>
            <a:off x="5163178" y="1717282"/>
            <a:ext cx="6582263" cy="198661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D1D907A-0C85-6C68-0361-2813BE742D5E}"/>
              </a:ext>
            </a:extLst>
          </p:cNvPr>
          <p:cNvSpPr/>
          <p:nvPr/>
        </p:nvSpPr>
        <p:spPr>
          <a:xfrm>
            <a:off x="5138043" y="4226863"/>
            <a:ext cx="3787510" cy="20144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83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C3CBC27-F507-BD43-38A1-0A91C4A06C4D}"/>
              </a:ext>
            </a:extLst>
          </p:cNvPr>
          <p:cNvSpPr txBox="1"/>
          <p:nvPr/>
        </p:nvSpPr>
        <p:spPr>
          <a:xfrm>
            <a:off x="1251525" y="273513"/>
            <a:ext cx="588950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clustermap</a:t>
            </a: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으로 상관관계를 시각화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1A3699B-B609-060D-6A4D-B36827E9212D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6694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845B8C-45C0-1676-8D6F-2F70962F90DA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04</a:t>
            </a:r>
            <a:endParaRPr kumimoji="0" lang="ko-KR" altLang="en-US" sz="4400" b="0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0D7F02-3215-7CF1-8F2F-90EF743BF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19"/>
          <a:stretch/>
        </p:blipFill>
        <p:spPr>
          <a:xfrm>
            <a:off x="446557" y="1321833"/>
            <a:ext cx="6299499" cy="1582325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A6457C82-B53F-9D10-0326-A5BC5F607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60" r="6551"/>
          <a:stretch/>
        </p:blipFill>
        <p:spPr>
          <a:xfrm>
            <a:off x="5799252" y="1690913"/>
            <a:ext cx="6170015" cy="492222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E7E3-A614-A69E-91B3-BFFFA8D90339}"/>
              </a:ext>
            </a:extLst>
          </p:cNvPr>
          <p:cNvSpPr/>
          <p:nvPr/>
        </p:nvSpPr>
        <p:spPr>
          <a:xfrm>
            <a:off x="5789137" y="1697263"/>
            <a:ext cx="6170015" cy="49222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866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68AC554-5821-A200-B367-6CCAB69DC3CA}"/>
              </a:ext>
            </a:extLst>
          </p:cNvPr>
          <p:cNvSpPr txBox="1"/>
          <p:nvPr/>
        </p:nvSpPr>
        <p:spPr>
          <a:xfrm>
            <a:off x="1097856" y="2926745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Bold" panose="00000800000000000000" pitchFamily="50" charset="-127"/>
              </a:rPr>
              <a:t>CHAPTER. </a:t>
            </a:r>
            <a:r>
              <a:rPr lang="en-US" altLang="ko-KR" sz="2000" dirty="0">
                <a:ln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Bold" panose="00000800000000000000" pitchFamily="50" charset="-127"/>
              </a:rPr>
              <a:t>5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srgbClr val="555F57">
                    <a:alpha val="20000"/>
                  </a:srgbClr>
                </a:solidFill>
              </a:ln>
              <a:solidFill>
                <a:srgbClr val="555F57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_Pro Bold" panose="0000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6D6BF6-C2E2-BFC0-3B85-F48ACC52B03B}"/>
              </a:ext>
            </a:extLst>
          </p:cNvPr>
          <p:cNvSpPr txBox="1"/>
          <p:nvPr/>
        </p:nvSpPr>
        <p:spPr>
          <a:xfrm>
            <a:off x="993081" y="3399707"/>
            <a:ext cx="75568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solidFill>
                    <a:srgbClr val="555F57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_Pro Bold" panose="00000800000000000000" pitchFamily="50" charset="-127"/>
              </a:rPr>
              <a:t>연령별 관심 분야 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28850-CFA4-B13B-85D0-B181362D8DF1}"/>
              </a:ext>
            </a:extLst>
          </p:cNvPr>
          <p:cNvSpPr txBox="1"/>
          <p:nvPr/>
        </p:nvSpPr>
        <p:spPr>
          <a:xfrm>
            <a:off x="1097856" y="5133149"/>
            <a:ext cx="3352200" cy="77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srgbClr val="648B6C">
                      <a:alpha val="5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Light" panose="00000300000000000000" pitchFamily="50" charset="-127"/>
              </a:rPr>
              <a:t>어린이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648B6C">
                      <a:alpha val="5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Light" panose="00000300000000000000" pitchFamily="50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srgbClr val="648B6C">
                      <a:alpha val="5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Light" panose="00000300000000000000" pitchFamily="50" charset="-127"/>
              </a:rPr>
              <a:t>청소년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648B6C">
                      <a:alpha val="5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Light" panose="00000300000000000000" pitchFamily="50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srgbClr val="648B6C">
                      <a:alpha val="5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Light" panose="00000300000000000000" pitchFamily="50" charset="-127"/>
              </a:rPr>
              <a:t>성인 별 대출 분석 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srgbClr val="648B6C">
                    <a:alpha val="500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_Pro Light" panose="00000300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solidFill>
                    <a:srgbClr val="648B6C">
                      <a:alpha val="5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Light" panose="00000300000000000000" pitchFamily="50" charset="-127"/>
              </a:rPr>
              <a:t>대출권수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srgbClr val="648B6C">
                      <a:alpha val="5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Light" panose="00000300000000000000" pitchFamily="50" charset="-127"/>
              </a:rPr>
              <a:t> 상관 분석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46F3883-ACD5-218E-55B2-B78B06D9C2A3}"/>
              </a:ext>
            </a:extLst>
          </p:cNvPr>
          <p:cNvCxnSpPr>
            <a:cxnSpLocks/>
          </p:cNvCxnSpPr>
          <p:nvPr/>
        </p:nvCxnSpPr>
        <p:spPr>
          <a:xfrm flipH="1">
            <a:off x="1097856" y="4785592"/>
            <a:ext cx="85160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283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F8C8F76-0077-565D-7E81-84FC047793CA}"/>
              </a:ext>
            </a:extLst>
          </p:cNvPr>
          <p:cNvSpPr txBox="1"/>
          <p:nvPr/>
        </p:nvSpPr>
        <p:spPr>
          <a:xfrm>
            <a:off x="1251525" y="273513"/>
            <a:ext cx="638468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 만들고 어린이 </a:t>
            </a:r>
            <a:r>
              <a:rPr kumimoji="0" lang="ko-KR" altLang="en-US" sz="2800" b="0" i="0" u="none" strike="noStrike" kern="1200" cap="none" spc="-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가져오기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2ECFE1D-D03B-A958-A346-FE632AE5D208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7783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85CEA1-FDDD-FA3B-3A57-B3B963ABB3A2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05</a:t>
            </a:r>
            <a:endParaRPr kumimoji="0" lang="ko-KR" altLang="en-US" sz="4400" b="0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45F157-11D7-58B0-DA48-A1633A090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7" y="1206670"/>
            <a:ext cx="2790825" cy="2105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9A4684-A3C7-CC53-D177-E60519618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743" y="1276375"/>
            <a:ext cx="4581525" cy="5048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69ADBC-8836-25BC-6091-DCFDAA0AB49F}"/>
              </a:ext>
            </a:extLst>
          </p:cNvPr>
          <p:cNvSpPr/>
          <p:nvPr/>
        </p:nvSpPr>
        <p:spPr>
          <a:xfrm>
            <a:off x="3683743" y="1280754"/>
            <a:ext cx="4581525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6CC7A43-C3CC-45EA-9ECD-2F8DBC753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57" y="3697255"/>
            <a:ext cx="8124825" cy="6096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F15DFF6-ED4F-AFE0-C445-4373CC182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57" y="4489739"/>
            <a:ext cx="9267825" cy="187642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728B79-A67A-EBCE-81DD-D113D48EF692}"/>
              </a:ext>
            </a:extLst>
          </p:cNvPr>
          <p:cNvSpPr/>
          <p:nvPr/>
        </p:nvSpPr>
        <p:spPr>
          <a:xfrm>
            <a:off x="446557" y="4479823"/>
            <a:ext cx="9267825" cy="19021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987CB4-ADC8-61A6-AF1F-EA9222BF3A1C}"/>
              </a:ext>
            </a:extLst>
          </p:cNvPr>
          <p:cNvSpPr/>
          <p:nvPr/>
        </p:nvSpPr>
        <p:spPr>
          <a:xfrm>
            <a:off x="446557" y="1267177"/>
            <a:ext cx="2790825" cy="20445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400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9CEB39-5F28-4BC7-B219-4C704A0AFA90}"/>
              </a:ext>
            </a:extLst>
          </p:cNvPr>
          <p:cNvSpPr txBox="1"/>
          <p:nvPr/>
        </p:nvSpPr>
        <p:spPr>
          <a:xfrm>
            <a:off x="-1103845" y="411837"/>
            <a:ext cx="3072663" cy="8778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600" spc="-1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504F0-2808-E9F7-424D-EAFD253D5F0F}"/>
              </a:ext>
            </a:extLst>
          </p:cNvPr>
          <p:cNvSpPr txBox="1"/>
          <p:nvPr/>
        </p:nvSpPr>
        <p:spPr>
          <a:xfrm>
            <a:off x="1251525" y="273513"/>
            <a:ext cx="588950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어린이 데이터 추가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BA85376-FC6A-8C64-1B60-1B0639833293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46305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29F79A-5A62-48C9-0DB4-4DBCAE35513E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05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FEC9DB-1BBA-571A-A831-F7B026DB2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86" y="1258135"/>
            <a:ext cx="3524250" cy="5810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4924780-5429-CC7F-4D99-12D32889F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253" y="1258135"/>
            <a:ext cx="7974023" cy="17855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E4A6466-917C-6284-C1BA-581FC07B59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385"/>
          <a:stretch/>
        </p:blipFill>
        <p:spPr>
          <a:xfrm>
            <a:off x="446557" y="3966848"/>
            <a:ext cx="4630540" cy="247931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7BCA7BA-7D52-B66C-DD46-6450144E4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326" y="5884188"/>
            <a:ext cx="68389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5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CF1A880-68B0-263B-8131-63A7C1AE0F47}"/>
              </a:ext>
            </a:extLst>
          </p:cNvPr>
          <p:cNvSpPr txBox="1"/>
          <p:nvPr/>
        </p:nvSpPr>
        <p:spPr>
          <a:xfrm>
            <a:off x="934720" y="2032000"/>
            <a:ext cx="10109200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 sz="24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분석 주제</a:t>
            </a:r>
            <a:r>
              <a:rPr lang="en-US" altLang="ko-KR" sz="24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: </a:t>
            </a:r>
            <a:r>
              <a:rPr lang="ko-KR" altLang="en-US" sz="24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서울시 공공도서관 데이터 분석</a:t>
            </a:r>
            <a:endParaRPr lang="en-US" altLang="ko-KR" sz="2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indent="-342900">
              <a:buFont typeface="Arial"/>
              <a:buChar char="•"/>
            </a:pPr>
            <a:r>
              <a:rPr lang="ko-KR" altLang="ko-KR" sz="24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공공도서관은 일반 대중의 정보 이용, 문화 활동 및 평생 교육 활동 증진 등을 목적으로 설치된 도서관입니다.</a:t>
            </a:r>
            <a:r>
              <a:rPr lang="ko-KR" altLang="en-US" sz="24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 공공도서관이 중요한 역할을 하고 있다는 것을 알게 된 후 </a:t>
            </a:r>
            <a:r>
              <a:rPr lang="ko-KR" sz="24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인구 대비 공공도서관이 부족한 지역이 있는지 궁금해졌습니다.</a:t>
            </a:r>
            <a:r>
              <a:rPr lang="ko-KR" altLang="en-US" sz="24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 </a:t>
            </a:r>
          </a:p>
          <a:p>
            <a:endParaRPr lang="ko-KR" altLang="en-US" sz="2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ko-KR" sz="24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이 궁금증을 시작으로, 평소 조원들이 공공도서관을 이용하면서 궁금했던 점들에 대해 데이터 분석하면 좋을 거 같아 주제로 정하게 되었습니다. </a:t>
            </a:r>
            <a:endParaRPr lang="ko-KR" sz="2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C99CD-6649-B191-C36A-74CB0E7A3474}"/>
              </a:ext>
            </a:extLst>
          </p:cNvPr>
          <p:cNvSpPr txBox="1"/>
          <p:nvPr/>
        </p:nvSpPr>
        <p:spPr>
          <a:xfrm>
            <a:off x="1251525" y="273513"/>
            <a:ext cx="231082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주제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선정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동기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22BF3F-44B4-86FD-74A4-A74B9D6F3BF4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01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16C1E7A-2A3A-2E74-F7E5-D9235C56BE53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3759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215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335DC26-E64A-3A7C-20CD-24EA8F87AEE0}"/>
              </a:ext>
            </a:extLst>
          </p:cNvPr>
          <p:cNvSpPr txBox="1"/>
          <p:nvPr/>
        </p:nvSpPr>
        <p:spPr>
          <a:xfrm>
            <a:off x="1251524" y="273513"/>
            <a:ext cx="756154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청소년 데이터 추가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A60BBD-2521-3579-D440-EBC07446B5CC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7304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2896C6-8B23-20BF-9F88-784FE37FEA1A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05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90453D-8CB5-F5F9-D234-D0D98366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7" y="1121718"/>
            <a:ext cx="8229600" cy="609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D00A328-4BB0-6D95-C3D0-CB013DA9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57" y="1900545"/>
            <a:ext cx="8229600" cy="17321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BF3843B-BB9E-4663-0B41-527B7BBD4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57" y="3919309"/>
            <a:ext cx="4641009" cy="261329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4CC4F11-3FF5-C54C-FDA0-145D0195F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708" y="5746850"/>
            <a:ext cx="6519559" cy="8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95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335DC26-E64A-3A7C-20CD-24EA8F87AEE0}"/>
              </a:ext>
            </a:extLst>
          </p:cNvPr>
          <p:cNvSpPr txBox="1"/>
          <p:nvPr/>
        </p:nvSpPr>
        <p:spPr>
          <a:xfrm>
            <a:off x="1251524" y="273513"/>
            <a:ext cx="756154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성인 데이터 추가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A60BBD-2521-3579-D440-EBC07446B5CC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7304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2896C6-8B23-20BF-9F88-784FE37FEA1A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05</a:t>
            </a:r>
            <a:endParaRPr kumimoji="0" lang="ko-KR" altLang="en-US" sz="4400" b="0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1B5000-AF06-0BE8-CEAB-D1906F892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7" y="1123939"/>
            <a:ext cx="7943850" cy="628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546A48-FDB8-46E2-72F6-C0450498A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115" y="1924037"/>
            <a:ext cx="8285028" cy="16859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990CA2-75DC-6767-69E0-50F0E1935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57" y="3757625"/>
            <a:ext cx="4604543" cy="26431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17D5209-9030-D441-7415-6D081DEA6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352" y="5369046"/>
            <a:ext cx="6567791" cy="99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40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055F74D-8830-9BBB-B9D7-F6CA3251102B}"/>
              </a:ext>
            </a:extLst>
          </p:cNvPr>
          <p:cNvSpPr txBox="1"/>
          <p:nvPr/>
        </p:nvSpPr>
        <p:spPr>
          <a:xfrm>
            <a:off x="1251524" y="273513"/>
            <a:ext cx="756154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합계를 구해 데이터를 비율로 </a:t>
            </a:r>
            <a:r>
              <a:rPr lang="ko-KR" altLang="en-US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바꿔주기</a:t>
            </a:r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20BB43D-162D-9829-4DF2-EC9B4CDE7835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5875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E84EEA-ABCB-0542-A48A-4A59B535CA13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05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48619E-2B79-851C-A5EA-6CA699DF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7" y="1142989"/>
            <a:ext cx="3533775" cy="609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F9BDE4-EAB7-B2FD-1C0E-99B33EC4C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57" y="2002639"/>
            <a:ext cx="7896225" cy="11620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45B164-76EE-8EBF-A34A-1BB6661FC9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446557" y="3649774"/>
            <a:ext cx="5305425" cy="26765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4A6120C-EF9A-B0CA-6B1B-91012C91B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6256" y="3593637"/>
            <a:ext cx="2600325" cy="299085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888DE7-E66D-B2DA-93F5-76DF00331E4D}"/>
              </a:ext>
            </a:extLst>
          </p:cNvPr>
          <p:cNvSpPr/>
          <p:nvPr/>
        </p:nvSpPr>
        <p:spPr>
          <a:xfrm>
            <a:off x="446557" y="6087791"/>
            <a:ext cx="5305425" cy="2385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CC133A0-89A2-CAF2-569C-614A7377FC9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5751982" y="5089062"/>
            <a:ext cx="2954274" cy="1117983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4A68D7-311D-3D72-B68D-43E15D625BE2}"/>
              </a:ext>
            </a:extLst>
          </p:cNvPr>
          <p:cNvSpPr/>
          <p:nvPr/>
        </p:nvSpPr>
        <p:spPr>
          <a:xfrm>
            <a:off x="8706256" y="3593637"/>
            <a:ext cx="2600325" cy="29908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588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003A938-B118-1C63-D911-9C5A8D18A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63" y="2777001"/>
            <a:ext cx="5922903" cy="2904347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DEEEF81-9D6D-737A-B7C4-DABEEB00C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57" y="1345639"/>
            <a:ext cx="5922903" cy="103821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378ECD-9F19-9806-2470-9D5F969F3009}"/>
              </a:ext>
            </a:extLst>
          </p:cNvPr>
          <p:cNvCxnSpPr>
            <a:cxnSpLocks/>
          </p:cNvCxnSpPr>
          <p:nvPr/>
        </p:nvCxnSpPr>
        <p:spPr>
          <a:xfrm flipH="1">
            <a:off x="6369460" y="1349923"/>
            <a:ext cx="884061" cy="131706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F95BE0-A4EC-CAA1-E38B-14D6DC07CD8E}"/>
              </a:ext>
            </a:extLst>
          </p:cNvPr>
          <p:cNvSpPr txBox="1"/>
          <p:nvPr/>
        </p:nvSpPr>
        <p:spPr>
          <a:xfrm>
            <a:off x="7278100" y="1153430"/>
            <a:ext cx="1924266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그래프 스타일 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F9644A-F1C4-E0EE-578B-ECB6E41A0D2F}"/>
              </a:ext>
            </a:extLst>
          </p:cNvPr>
          <p:cNvSpPr/>
          <p:nvPr/>
        </p:nvSpPr>
        <p:spPr>
          <a:xfrm>
            <a:off x="448437" y="1299361"/>
            <a:ext cx="5926666" cy="109125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2" name="그림 13">
            <a:extLst>
              <a:ext uri="{FF2B5EF4-FFF2-40B4-BE49-F238E27FC236}">
                <a16:creationId xmlns:a16="http://schemas.microsoft.com/office/drawing/2014/main" id="{4F9A9AB3-FB7C-8404-0031-CF3A30BFB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046" y="2732455"/>
            <a:ext cx="4916311" cy="34919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3C6F84-9569-2838-9882-ECC2785F04EF}"/>
              </a:ext>
            </a:extLst>
          </p:cNvPr>
          <p:cNvSpPr txBox="1"/>
          <p:nvPr/>
        </p:nvSpPr>
        <p:spPr>
          <a:xfrm>
            <a:off x="1251524" y="273513"/>
            <a:ext cx="756154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연령별 관심분야 시각화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어린이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68E11A5-0D7A-82C1-28EE-B22800B9FC86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6023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18A2B2-2101-7CE6-5B60-51F528C804BE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05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05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66ECEC1-69C4-6E9D-E2C3-266F08CF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8" y="1489785"/>
            <a:ext cx="6023912" cy="290363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11">
            <a:extLst>
              <a:ext uri="{FF2B5EF4-FFF2-40B4-BE49-F238E27FC236}">
                <a16:creationId xmlns:a16="http://schemas.microsoft.com/office/drawing/2014/main" id="{D5296AD8-6922-F277-CE0F-CF8CC5B64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139" y="2729202"/>
            <a:ext cx="5155111" cy="37105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A371D5-A057-69D8-FA8D-488BEBB61DC0}"/>
              </a:ext>
            </a:extLst>
          </p:cNvPr>
          <p:cNvSpPr txBox="1"/>
          <p:nvPr/>
        </p:nvSpPr>
        <p:spPr>
          <a:xfrm>
            <a:off x="1251524" y="273513"/>
            <a:ext cx="756154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연령별 관심분야 시각화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청소년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84F4334-6703-8851-CEE5-3C891C8BE85C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6023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75FDA4-D2F2-8AA6-AF50-10965E1AC75A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05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095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71002BE-AF64-0CCF-FA4B-2C5FBE550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93" y="1596830"/>
            <a:ext cx="6067144" cy="3101621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9">
            <a:extLst>
              <a:ext uri="{FF2B5EF4-FFF2-40B4-BE49-F238E27FC236}">
                <a16:creationId xmlns:a16="http://schemas.microsoft.com/office/drawing/2014/main" id="{E5590E50-A165-217A-C37C-1B14C73B4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451" y="2796682"/>
            <a:ext cx="4945299" cy="37055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DFBD6D-81F7-5C01-522B-23F9EF55AA3F}"/>
              </a:ext>
            </a:extLst>
          </p:cNvPr>
          <p:cNvSpPr txBox="1"/>
          <p:nvPr/>
        </p:nvSpPr>
        <p:spPr>
          <a:xfrm>
            <a:off x="1251524" y="273513"/>
            <a:ext cx="756154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연령별 관심분야 시각화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성인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F2EBB95-3CEA-E3EF-8C46-42EA9C5F70E6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6023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02BFBD-D88B-0A29-E10F-C69C6D044183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05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316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51140E1-8E06-B947-D235-F6F6FDAB1E01}"/>
              </a:ext>
            </a:extLst>
          </p:cNvPr>
          <p:cNvSpPr txBox="1"/>
          <p:nvPr/>
        </p:nvSpPr>
        <p:spPr>
          <a:xfrm>
            <a:off x="1251524" y="273513"/>
            <a:ext cx="756154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연령별 관심분야 시각화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어린이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청소년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성인 비교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F73AD45-091D-7308-C1A2-8941CE74AFF5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8436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5BC61ED-8E3C-0B07-8578-2D6BBACCF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7" y="1381129"/>
            <a:ext cx="7419975" cy="3724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097758-C8C4-0470-A1F2-F7786011C30C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05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A102F6-1400-8EB9-C715-DF1CA0A4730B}"/>
              </a:ext>
            </a:extLst>
          </p:cNvPr>
          <p:cNvSpPr/>
          <p:nvPr/>
        </p:nvSpPr>
        <p:spPr>
          <a:xfrm>
            <a:off x="446557" y="2892896"/>
            <a:ext cx="7419975" cy="70074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6882BC0-FB3E-3E52-35E1-121E3FC19850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7866532" y="3243267"/>
            <a:ext cx="1063664" cy="522041"/>
          </a:xfrm>
          <a:prstGeom prst="straightConnector1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C34D67-6ECE-B5D6-B05F-A4E71DF662B7}"/>
              </a:ext>
            </a:extLst>
          </p:cNvPr>
          <p:cNvSpPr/>
          <p:nvPr/>
        </p:nvSpPr>
        <p:spPr>
          <a:xfrm>
            <a:off x="8930196" y="3260173"/>
            <a:ext cx="2976054" cy="10102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 장르별로 </a:t>
            </a:r>
            <a:r>
              <a:rPr lang="en-US" altLang="ko-KR" sz="14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</a:t>
            </a:r>
            <a:r>
              <a:rPr lang="en-US" altLang="ko-KR" sz="14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bar</a:t>
            </a:r>
            <a:r>
              <a:rPr lang="ko-KR" altLang="en-US" sz="14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순서대로 </a:t>
            </a:r>
            <a:r>
              <a:rPr lang="ko-KR" altLang="en-US" sz="14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나타냄각</a:t>
            </a:r>
            <a:r>
              <a:rPr lang="ko-KR" altLang="en-US" sz="14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그래프는 </a:t>
            </a:r>
            <a:r>
              <a:rPr lang="en-US" altLang="ko-KR" sz="14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0.25</a:t>
            </a:r>
            <a:r>
              <a:rPr lang="ko-KR" altLang="en-US" sz="14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간격을 두고 그림</a:t>
            </a:r>
          </a:p>
        </p:txBody>
      </p:sp>
    </p:spTree>
    <p:extLst>
      <p:ext uri="{BB962C8B-B14F-4D97-AF65-F5344CB8AC3E}">
        <p14:creationId xmlns:p14="http://schemas.microsoft.com/office/powerpoint/2010/main" val="680519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A51693E-A70A-6783-F860-E14FAA854FE9}"/>
              </a:ext>
            </a:extLst>
          </p:cNvPr>
          <p:cNvSpPr txBox="1"/>
          <p:nvPr/>
        </p:nvSpPr>
        <p:spPr>
          <a:xfrm>
            <a:off x="1251524" y="273513"/>
            <a:ext cx="756154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연령별 관심분야 시각화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어린이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청소년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성인 비교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3FB9936-4F26-92E8-B46E-AEE029A6AAD4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8436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2BC3A2-A7E2-4FCC-42C2-B4CC038B8227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05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5F5742-59C2-303E-89D9-7E4B483DA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752589"/>
            <a:ext cx="11906250" cy="340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571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6">
            <a:extLst>
              <a:ext uri="{FF2B5EF4-FFF2-40B4-BE49-F238E27FC236}">
                <a16:creationId xmlns:a16="http://schemas.microsoft.com/office/drawing/2014/main" id="{BFC124F6-84AA-2F23-117B-11CD5A72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7" y="1355424"/>
            <a:ext cx="5000978" cy="688387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C0A78FE7-48BC-B879-6B25-B36604244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354" y="1807152"/>
            <a:ext cx="4690532" cy="45389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14084B-E327-B7EA-A7D7-D8DC524FA836}"/>
              </a:ext>
            </a:extLst>
          </p:cNvPr>
          <p:cNvSpPr txBox="1"/>
          <p:nvPr/>
        </p:nvSpPr>
        <p:spPr>
          <a:xfrm>
            <a:off x="1251524" y="273513"/>
            <a:ext cx="1022637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순수과학 </a:t>
            </a:r>
            <a:r>
              <a:rPr lang="ko-KR" altLang="en-US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대출권수와</a:t>
            </a:r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기술과학 </a:t>
            </a:r>
            <a:r>
              <a:rPr lang="ko-KR" altLang="en-US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대출권수의</a:t>
            </a:r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상관관계 분석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42E239D-6D06-6231-C5C8-7185877F900A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9158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CAC3AD-8504-768C-6A11-D08815913FD0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05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534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8">
            <a:extLst>
              <a:ext uri="{FF2B5EF4-FFF2-40B4-BE49-F238E27FC236}">
                <a16:creationId xmlns:a16="http://schemas.microsoft.com/office/drawing/2014/main" id="{2F94AE63-6B65-29A4-311F-1D8336F7B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7" y="1326028"/>
            <a:ext cx="4794014" cy="541606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1F2609B6-9A93-994F-C392-1222CFA41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254" y="1690913"/>
            <a:ext cx="4831643" cy="4845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B1C29B-65C6-5C91-E721-807598931DB5}"/>
              </a:ext>
            </a:extLst>
          </p:cNvPr>
          <p:cNvSpPr txBox="1"/>
          <p:nvPr/>
        </p:nvSpPr>
        <p:spPr>
          <a:xfrm>
            <a:off x="1251524" y="273513"/>
            <a:ext cx="1022637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언어 </a:t>
            </a:r>
            <a:r>
              <a:rPr lang="ko-KR" altLang="en-US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대출권수와</a:t>
            </a:r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문학 </a:t>
            </a:r>
            <a:r>
              <a:rPr lang="ko-KR" altLang="en-US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대출권수의</a:t>
            </a:r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상관관계 분석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44FDE14-22F6-A518-41A9-D9A2E147F20C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9158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493579-B636-3443-3A39-1D9B0E63B65D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05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55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0E194D-8EA3-E7C8-3A34-571E62E363EE}"/>
              </a:ext>
            </a:extLst>
          </p:cNvPr>
          <p:cNvSpPr txBox="1"/>
          <p:nvPr/>
        </p:nvSpPr>
        <p:spPr>
          <a:xfrm>
            <a:off x="446557" y="5804360"/>
            <a:ext cx="77114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파일명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변경</a:t>
            </a:r>
            <a:endParaRPr lang="en-US" altLang="ko-KR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'2020년_도서관별통계입력데이터_공공도서관.xlsx’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-&gt; '2020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sz="12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도서관별통계입력데이터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공공도서관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.xlsx’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73AB5-BDFC-B189-38E7-10FE613BF385}"/>
              </a:ext>
            </a:extLst>
          </p:cNvPr>
          <p:cNvSpPr txBox="1"/>
          <p:nvPr/>
        </p:nvSpPr>
        <p:spPr>
          <a:xfrm>
            <a:off x="1251525" y="273513"/>
            <a:ext cx="85878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2020년 </a:t>
            </a:r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공공도서관 도서관별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  </a:t>
            </a:r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통계입력 데이터</a:t>
            </a:r>
            <a:endParaRPr lang="en-US" altLang="ko-KR" sz="2800" spc="-1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3ADE8B-19BF-D931-09AF-6F2F3DB42F8A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01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16E01C9-97B1-5AAC-F760-F8E107355CBC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8706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69954815-73E9-71F1-4175-4FC2F3822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5" y="1658805"/>
            <a:ext cx="8706152" cy="39814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B97F88A-926B-3283-B545-1D7514313D21}"/>
              </a:ext>
            </a:extLst>
          </p:cNvPr>
          <p:cNvSpPr txBox="1"/>
          <p:nvPr/>
        </p:nvSpPr>
        <p:spPr>
          <a:xfrm>
            <a:off x="446557" y="1217723"/>
            <a:ext cx="77114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국가도서관통계시스템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https://www.libsta.go.kr/statistics/public/stat</a:t>
            </a:r>
            <a:endParaRPr lang="ko-KR"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1242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68AC554-5821-A200-B367-6CCAB69DC3CA}"/>
              </a:ext>
            </a:extLst>
          </p:cNvPr>
          <p:cNvSpPr txBox="1"/>
          <p:nvPr/>
        </p:nvSpPr>
        <p:spPr>
          <a:xfrm>
            <a:off x="1097856" y="2926745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Bold" panose="00000800000000000000" pitchFamily="50" charset="-127"/>
              </a:rPr>
              <a:t>CHAPTER. 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6D6BF6-C2E2-BFC0-3B85-F48ACC52B03B}"/>
              </a:ext>
            </a:extLst>
          </p:cNvPr>
          <p:cNvSpPr txBox="1"/>
          <p:nvPr/>
        </p:nvSpPr>
        <p:spPr>
          <a:xfrm>
            <a:off x="993081" y="3399707"/>
            <a:ext cx="68194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solidFill>
                    <a:srgbClr val="555F57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Bold" panose="00000800000000000000" pitchFamily="50" charset="-127"/>
              </a:rPr>
              <a:t>분석 결과 및 마무리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28850-CFA4-B13B-85D0-B181362D8DF1}"/>
              </a:ext>
            </a:extLst>
          </p:cNvPr>
          <p:cNvSpPr txBox="1"/>
          <p:nvPr/>
        </p:nvSpPr>
        <p:spPr>
          <a:xfrm>
            <a:off x="1097856" y="513314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srgbClr val="648B6C">
                      <a:alpha val="5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_Pro Light" panose="00000300000000000000" pitchFamily="50" charset="-127"/>
              </a:rPr>
              <a:t>분석 결과 정리 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46F3883-ACD5-218E-55B2-B78B06D9C2A3}"/>
              </a:ext>
            </a:extLst>
          </p:cNvPr>
          <p:cNvCxnSpPr>
            <a:cxnSpLocks/>
          </p:cNvCxnSpPr>
          <p:nvPr/>
        </p:nvCxnSpPr>
        <p:spPr>
          <a:xfrm flipH="1">
            <a:off x="1097856" y="4785592"/>
            <a:ext cx="85160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6860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AB1C29B-65C6-5C91-E721-807598931DB5}"/>
              </a:ext>
            </a:extLst>
          </p:cNvPr>
          <p:cNvSpPr txBox="1"/>
          <p:nvPr/>
        </p:nvSpPr>
        <p:spPr>
          <a:xfrm>
            <a:off x="1251524" y="273513"/>
            <a:ext cx="1022637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분석 결과 및 마무리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44FDE14-22F6-A518-41A9-D9A2E147F20C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9158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493579-B636-3443-3A39-1D9B0E63B65D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06</a:t>
            </a:r>
            <a:endParaRPr kumimoji="0" lang="ko-KR" altLang="en-US" sz="4400" b="0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E605A-A239-70BA-43F4-6033D750ACBD}"/>
              </a:ext>
            </a:extLst>
          </p:cNvPr>
          <p:cNvSpPr txBox="1"/>
          <p:nvPr/>
        </p:nvSpPr>
        <p:spPr>
          <a:xfrm>
            <a:off x="934720" y="2032000"/>
            <a:ext cx="1010920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인구 대비 공공도서관 평균치 확인하고 도서관 수가 상대적으로 부족한 구는 어느 구인가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? </a:t>
            </a:r>
          </a:p>
          <a:p>
            <a:r>
              <a:rPr lang="en-US" altLang="ko-KR" sz="24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- </a:t>
            </a:r>
            <a:r>
              <a:rPr lang="ko-KR" altLang="en-US" sz="24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용산구</a:t>
            </a:r>
            <a:r>
              <a:rPr lang="en-US" altLang="ko-KR" sz="24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, </a:t>
            </a:r>
            <a:r>
              <a:rPr lang="ko-KR" altLang="en-US" sz="24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성동구</a:t>
            </a:r>
            <a:r>
              <a:rPr lang="en-US" altLang="ko-KR" sz="24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, </a:t>
            </a:r>
            <a:r>
              <a:rPr lang="ko-KR" altLang="en-US" sz="24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중랑구</a:t>
            </a:r>
            <a:endParaRPr lang="en-US" altLang="ko-KR" sz="2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altLang="ko-KR" sz="2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+mn-lt"/>
            </a:endParaRPr>
          </a:p>
          <a:p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지난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8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년 간 공공도서관 방문객 수는 어떤 변화가 있었는가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?</a:t>
            </a:r>
          </a:p>
          <a:p>
            <a:r>
              <a:rPr lang="en-US" altLang="ko-KR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2020년에는 코로나로 인하여 모두 방문객수가 감소했지만 코로나가 완화된 2021년에는 방문객 수가 다시 늘어났다</a:t>
            </a:r>
            <a:r>
              <a:rPr lang="en-US" altLang="ko-KR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endParaRPr lang="en-US" altLang="ko-KR" sz="2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+mn-lt"/>
            </a:endParaRPr>
          </a:p>
          <a:p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총예산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, </a:t>
            </a:r>
            <a:r>
              <a:rPr lang="ko-KR" altLang="en-US" sz="2400" dirty="0" err="1"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총자료수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,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연간 방문자수 사이에는 상관관계가 있는가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? </a:t>
            </a:r>
          </a:p>
          <a:p>
            <a:r>
              <a:rPr lang="en-US" altLang="ko-KR" sz="24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- </a:t>
            </a:r>
            <a:r>
              <a:rPr lang="ko-KR" altLang="en-US" sz="24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양의 상관 관계를 가진다</a:t>
            </a:r>
            <a:r>
              <a:rPr lang="en-US" altLang="ko-KR" sz="24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14682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AB1C29B-65C6-5C91-E721-807598931DB5}"/>
              </a:ext>
            </a:extLst>
          </p:cNvPr>
          <p:cNvSpPr txBox="1"/>
          <p:nvPr/>
        </p:nvSpPr>
        <p:spPr>
          <a:xfrm>
            <a:off x="1251524" y="273513"/>
            <a:ext cx="1022637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분석 결과 및 마무리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44FDE14-22F6-A518-41A9-D9A2E147F20C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9158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493579-B636-3443-3A39-1D9B0E63B65D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06</a:t>
            </a:r>
            <a:endParaRPr kumimoji="0" lang="ko-KR" altLang="en-US" sz="4400" b="0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E605A-A239-70BA-43F4-6033D750ACBD}"/>
              </a:ext>
            </a:extLst>
          </p:cNvPr>
          <p:cNvSpPr txBox="1"/>
          <p:nvPr/>
        </p:nvSpPr>
        <p:spPr>
          <a:xfrm>
            <a:off x="934720" y="2032000"/>
            <a:ext cx="1010920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연령별 관심 대출 분야는 무엇인가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lt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-</a:t>
            </a:r>
            <a:r>
              <a:rPr lang="ko-KR" altLang="en-US" sz="24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어린이와 청소년은 문학</a:t>
            </a:r>
            <a:r>
              <a:rPr lang="en-US" altLang="ko-KR" sz="24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성인은 사회과학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lt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lt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순수과학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대출권수와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 기술과학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대출권수는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 어떤 상관 관계를 갖는가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?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양의 상관관계를 가진다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+mn-lt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언어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대출권수와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 문학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대출권수는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 어떤 상관 관계를 갖는가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lt"/>
              </a:rPr>
              <a:t>?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양의 상관관계를 가진다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lt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5275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7452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4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감사합니다</a:t>
            </a:r>
            <a:r>
              <a:rPr lang="en-US" altLang="ko-KR" sz="44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44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742CBE-E2B7-4321-9ECE-865DBA21BE5E}"/>
              </a:ext>
            </a:extLst>
          </p:cNvPr>
          <p:cNvCxnSpPr>
            <a:cxnSpLocks/>
          </p:cNvCxnSpPr>
          <p:nvPr/>
        </p:nvCxnSpPr>
        <p:spPr>
          <a:xfrm>
            <a:off x="3251200" y="2755635"/>
            <a:ext cx="3016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019800" y="3591982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CCD4E6-C13F-45DF-888C-82A54E6C25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2501C-6A65-4147-8F92-3714F32178C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9B11E3-7C12-465F-BBEC-B1D6F635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59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B773AB5-BDFC-B189-38E7-10FE613BF385}"/>
              </a:ext>
            </a:extLst>
          </p:cNvPr>
          <p:cNvSpPr txBox="1"/>
          <p:nvPr/>
        </p:nvSpPr>
        <p:spPr>
          <a:xfrm>
            <a:off x="1251525" y="273513"/>
            <a:ext cx="85878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2020년 </a:t>
            </a: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공공도서관 도서관별</a:t>
            </a:r>
            <a:r>
              <a: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  </a:t>
            </a: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통계입력 데이터</a:t>
            </a:r>
            <a:endParaRPr kumimoji="0" lang="en-US" altLang="ko-KR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3ADE8B-19BF-D931-09AF-6F2F3DB42F8A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01</a:t>
            </a:r>
            <a:endParaRPr kumimoji="0" lang="ko-KR" altLang="en-US" sz="4400" b="0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16E01C9-97B1-5AAC-F760-F8E107355CBC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8706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9BF84506-8E92-47AD-5365-09308CEDE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" y="1512509"/>
            <a:ext cx="11025681" cy="26831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9ADEB6-E42F-C6E8-6DC0-7B068AB931C7}"/>
              </a:ext>
            </a:extLst>
          </p:cNvPr>
          <p:cNvSpPr txBox="1"/>
          <p:nvPr/>
        </p:nvSpPr>
        <p:spPr>
          <a:xfrm>
            <a:off x="9839325" y="4271354"/>
            <a:ext cx="28956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* </a:t>
            </a:r>
            <a:r>
              <a:rPr lang="ko-KR" altLang="en-US" sz="12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데이터의 일부분입니다</a:t>
            </a:r>
            <a:r>
              <a:rPr lang="en-US" altLang="ko-KR" sz="12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ABBB7-E9DE-4F4E-7B04-3F5F310E2BFD}"/>
              </a:ext>
            </a:extLst>
          </p:cNvPr>
          <p:cNvSpPr txBox="1"/>
          <p:nvPr/>
        </p:nvSpPr>
        <p:spPr>
          <a:xfrm>
            <a:off x="397510" y="4624070"/>
            <a:ext cx="112674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2020년 기준의 전국 공공 도서관 기본 정보, 인쇄 및 전자 자료의 수, 이용객 수 등의 내용이 담긴 통계 자료</a:t>
            </a:r>
          </a:p>
          <a:p>
            <a:pPr marL="285750" indent="-285750">
              <a:buFont typeface="Arial"/>
              <a:buChar char="•"/>
            </a:pP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2021년 자료가 업데이트 되지 않아 가장 최근 자료인 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2020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자료 선정</a:t>
            </a:r>
          </a:p>
        </p:txBody>
      </p:sp>
    </p:spTree>
    <p:extLst>
      <p:ext uri="{BB962C8B-B14F-4D97-AF65-F5344CB8AC3E}">
        <p14:creationId xmlns:p14="http://schemas.microsoft.com/office/powerpoint/2010/main" val="221491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0E194D-8EA3-E7C8-3A34-571E62E363EE}"/>
              </a:ext>
            </a:extLst>
          </p:cNvPr>
          <p:cNvSpPr txBox="1"/>
          <p:nvPr/>
        </p:nvSpPr>
        <p:spPr>
          <a:xfrm>
            <a:off x="446557" y="6013352"/>
            <a:ext cx="77114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'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공공도서관 통계데이터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.xlsx’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73AB5-BDFC-B189-38E7-10FE613BF385}"/>
              </a:ext>
            </a:extLst>
          </p:cNvPr>
          <p:cNvSpPr txBox="1"/>
          <p:nvPr/>
        </p:nvSpPr>
        <p:spPr>
          <a:xfrm>
            <a:off x="1251525" y="273513"/>
            <a:ext cx="85878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2014~2021년 </a:t>
            </a:r>
            <a:r>
              <a:rPr lang="en-US" altLang="ko-KR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서울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 </a:t>
            </a:r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공공도서관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 </a:t>
            </a:r>
            <a:r>
              <a:rPr lang="en-US" altLang="ko-KR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방문객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 수 </a:t>
            </a:r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통계데이터</a:t>
            </a:r>
            <a:endParaRPr lang="en-US" altLang="ko-KR" sz="2800" spc="-1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3ADE8B-19BF-D931-09AF-6F2F3DB42F8A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01</a:t>
            </a:r>
            <a:endParaRPr kumimoji="0" lang="ko-KR" altLang="en-US" sz="4400" b="0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16E01C9-97B1-5AAC-F760-F8E107355CBC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8706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97F88A-926B-3283-B545-1D7514313D21}"/>
              </a:ext>
            </a:extLst>
          </p:cNvPr>
          <p:cNvSpPr txBox="1"/>
          <p:nvPr/>
        </p:nvSpPr>
        <p:spPr>
          <a:xfrm>
            <a:off x="446557" y="1217723"/>
            <a:ext cx="77114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국가도서관통계시스템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https://www.libsta.go.kr/statistics/public/stat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90C3AD-5FF4-1658-93CE-614900EB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7" y="1563610"/>
            <a:ext cx="6778208" cy="426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9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6D8D5E3-E463-29D5-58DC-D20FEE70BF16}"/>
              </a:ext>
            </a:extLst>
          </p:cNvPr>
          <p:cNvSpPr txBox="1"/>
          <p:nvPr/>
        </p:nvSpPr>
        <p:spPr>
          <a:xfrm>
            <a:off x="8486553" y="4719152"/>
            <a:ext cx="28956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* </a:t>
            </a:r>
            <a:r>
              <a:rPr lang="ko-KR" altLang="en-US" sz="12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데이터의 일부분입니다</a:t>
            </a:r>
            <a:r>
              <a:rPr lang="en-US" altLang="ko-KR" sz="12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ko-KR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65B89-519F-15A6-78C8-8C3C81235EDB}"/>
              </a:ext>
            </a:extLst>
          </p:cNvPr>
          <p:cNvSpPr txBox="1"/>
          <p:nvPr/>
        </p:nvSpPr>
        <p:spPr>
          <a:xfrm>
            <a:off x="570230" y="5314950"/>
            <a:ext cx="112674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2014년부터 2021년까지 서울 지역 내의 도서관 방문객 수에 대한 통계 자료</a:t>
            </a:r>
          </a:p>
          <a:p>
            <a:pPr marL="285750" indent="-285750">
              <a:buFont typeface="Arial"/>
              <a:buChar char="•"/>
            </a:pP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연도별 도서관 방문객 수의 증감 퍼센트에 대한 분석을 할 때 활용</a:t>
            </a:r>
          </a:p>
          <a:p>
            <a:pPr marL="285750" indent="-285750">
              <a:buFont typeface="Arial"/>
              <a:buChar char="•"/>
            </a:pP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엑셀 원본 파일에서 쉼표(,)</a:t>
            </a:r>
            <a:r>
              <a:rPr lang="ko-KR" altLang="en-US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제거한 뒤 사용</a:t>
            </a:r>
          </a:p>
        </p:txBody>
      </p:sp>
      <p:pic>
        <p:nvPicPr>
          <p:cNvPr id="11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3301BFEF-5038-31BA-1E36-E6F942E8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25" y="1596831"/>
            <a:ext cx="8849360" cy="30966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B22050-66BD-C82A-6B60-8D827B527D31}"/>
              </a:ext>
            </a:extLst>
          </p:cNvPr>
          <p:cNvSpPr txBox="1"/>
          <p:nvPr/>
        </p:nvSpPr>
        <p:spPr>
          <a:xfrm>
            <a:off x="1251525" y="273513"/>
            <a:ext cx="85878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2014~2021년 </a:t>
            </a:r>
            <a:r>
              <a:rPr lang="en-US" altLang="ko-KR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서울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 </a:t>
            </a:r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공공도서관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 </a:t>
            </a:r>
            <a:r>
              <a:rPr lang="en-US" altLang="ko-KR" sz="2800" spc="-150" dirty="0" err="1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방문객</a:t>
            </a:r>
            <a:r>
              <a:rPr lang="en-US" altLang="ko-KR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 수 </a:t>
            </a:r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+mn-lt"/>
              </a:rPr>
              <a:t>통계데이터</a:t>
            </a:r>
            <a:endParaRPr lang="en-US" altLang="ko-KR" sz="2800" spc="-1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C7A809-90B4-8C16-7ABB-8B2FB5511B8C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01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2E66B0A-38E6-1FFB-402D-FFF7B6E8E5E4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9594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94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E3668D-3A11-89D6-ECC4-239EC41D302F}"/>
              </a:ext>
            </a:extLst>
          </p:cNvPr>
          <p:cNvSpPr txBox="1"/>
          <p:nvPr/>
        </p:nvSpPr>
        <p:spPr>
          <a:xfrm>
            <a:off x="1251525" y="273513"/>
            <a:ext cx="85878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spc="-1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2020년 서울 구별 인구수 통계 데이터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24291-DAA0-36F6-D331-9FD827D35A43}"/>
              </a:ext>
            </a:extLst>
          </p:cNvPr>
          <p:cNvSpPr txBox="1"/>
          <p:nvPr/>
        </p:nvSpPr>
        <p:spPr>
          <a:xfrm rot="5400000">
            <a:off x="302349" y="109925"/>
            <a:ext cx="861774" cy="8233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01</a:t>
            </a:r>
            <a:endParaRPr lang="ko-KR" altLang="en-US" sz="4400" spc="-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4EA629B-5415-73D5-D3A8-47BE916B2F9D}"/>
              </a:ext>
            </a:extLst>
          </p:cNvPr>
          <p:cNvCxnSpPr>
            <a:cxnSpLocks/>
          </p:cNvCxnSpPr>
          <p:nvPr/>
        </p:nvCxnSpPr>
        <p:spPr>
          <a:xfrm flipH="1">
            <a:off x="446557" y="890814"/>
            <a:ext cx="7469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F346B22-61D2-6DB8-F51B-8FEEA136E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45"/>
          <a:stretch/>
        </p:blipFill>
        <p:spPr>
          <a:xfrm>
            <a:off x="446557" y="1759954"/>
            <a:ext cx="5404431" cy="289304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F336D49-4CB6-527F-03E7-F1B4AECDD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19"/>
          <a:stretch/>
        </p:blipFill>
        <p:spPr>
          <a:xfrm>
            <a:off x="6170166" y="1737530"/>
            <a:ext cx="5480682" cy="29148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0A215FD-04A8-F073-134E-FFF8ABA481EB}"/>
              </a:ext>
            </a:extLst>
          </p:cNvPr>
          <p:cNvSpPr txBox="1"/>
          <p:nvPr/>
        </p:nvSpPr>
        <p:spPr>
          <a:xfrm>
            <a:off x="446557" y="1217723"/>
            <a:ext cx="103706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공공데이터포털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행정안전부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지역별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시군구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읍면동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주민등록 세대현황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https://www.data.go.kr/data/3033295/fileData.do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C85CCA-4D80-041E-F733-F9EE40555DB6}"/>
              </a:ext>
            </a:extLst>
          </p:cNvPr>
          <p:cNvSpPr txBox="1"/>
          <p:nvPr/>
        </p:nvSpPr>
        <p:spPr>
          <a:xfrm>
            <a:off x="446557" y="4930797"/>
            <a:ext cx="77114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ko-KR" altLang="en-US" sz="12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'seoul_ingu.csv'</a:t>
            </a:r>
          </a:p>
        </p:txBody>
      </p:sp>
    </p:spTree>
    <p:extLst>
      <p:ext uri="{BB962C8B-B14F-4D97-AF65-F5344CB8AC3E}">
        <p14:creationId xmlns:p14="http://schemas.microsoft.com/office/powerpoint/2010/main" val="246615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C7691E023F6B146888EB814B10F9EA6" ma:contentTypeVersion="8" ma:contentTypeDescription="새 문서를 만듭니다." ma:contentTypeScope="" ma:versionID="cd1a5f4f38e6066ca2e51214016fe9c1">
  <xsd:schema xmlns:xsd="http://www.w3.org/2001/XMLSchema" xmlns:xs="http://www.w3.org/2001/XMLSchema" xmlns:p="http://schemas.microsoft.com/office/2006/metadata/properties" xmlns:ns3="08250d6e-96bd-4a76-b4bf-5fff48c45995" targetNamespace="http://schemas.microsoft.com/office/2006/metadata/properties" ma:root="true" ma:fieldsID="47ed1ebcca84f9ea23e52e5f1e681124" ns3:_="">
    <xsd:import namespace="08250d6e-96bd-4a76-b4bf-5fff48c459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250d6e-96bd-4a76-b4bf-5fff48c459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F55B4E-AC00-4BB5-9585-6DDE33F9F8CB}">
  <ds:schemaRefs>
    <ds:schemaRef ds:uri="08250d6e-96bd-4a76-b4bf-5fff48c459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23C1D05-AFB4-4BC6-8A7B-919D94F438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F2169D-88EC-4D2E-9E9A-9C79BECE0ADB}">
  <ds:schemaRefs>
    <ds:schemaRef ds:uri="08250d6e-96bd-4a76-b4bf-5fff48c459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1116</Words>
  <Application>Microsoft Office PowerPoint</Application>
  <PresentationFormat>와이드스크린</PresentationFormat>
  <Paragraphs>242</Paragraphs>
  <Slides>53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KoPub돋움체 Medium</vt:lpstr>
      <vt:lpstr>KoPub돋움체 Light</vt:lpstr>
      <vt:lpstr>함초롬바탕</vt:lpstr>
      <vt:lpstr>Arial</vt:lpstr>
      <vt:lpstr>맑은 고딕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손예지</cp:lastModifiedBy>
  <cp:revision>62</cp:revision>
  <dcterms:created xsi:type="dcterms:W3CDTF">2020-11-26T12:57:00Z</dcterms:created>
  <dcterms:modified xsi:type="dcterms:W3CDTF">2022-06-15T12:23:07Z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0x0101007C7691E023F6B146888EB814B10F9EA6</vt:lpwstr>
  </property>
</Properties>
</file>