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
      <p:font typeface="Segoe UI" panose="020B0502040204020203" pitchFamily="34" charset="0"/>
      <p:regular r:id="rId20"/>
      <p:bold r:id="rId21"/>
      <p:italic r:id="rId22"/>
      <p:boldItalic r:id="rId23"/>
    </p:embeddedFont>
    <p:embeddedFont>
      <p:font typeface="Verdana" panose="020B0604030504040204" pitchFamily="34" charset="0"/>
      <p:regular r:id="rId24"/>
      <p:bold r:id="rId25"/>
      <p:italic r:id="rId26"/>
      <p:boldItalic r:id="rId27"/>
    </p:embeddedFont>
  </p:embeddedFontLst>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48741" autoAdjust="0"/>
  </p:normalViewPr>
  <p:slideViewPr>
    <p:cSldViewPr>
      <p:cViewPr varScale="1">
        <p:scale>
          <a:sx n="85" d="100"/>
          <a:sy n="85" d="100"/>
        </p:scale>
        <p:origin x="1661" y="53"/>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3140D3-E3F0-4D12-AFA6-EA7866922882}" type="datetimeFigureOut">
              <a:rPr lang="en-US" smtClean="0"/>
              <a:t>4/6/2023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7FCD8-9616-442E-BFE2-05A63C9228E4}" type="slidenum">
              <a:rPr lang="en-US" smtClean="0"/>
              <a:t>‹#›</a:t>
            </a:fld>
            <a:endParaRPr lang="en-US"/>
          </a:p>
        </p:txBody>
      </p:sp>
    </p:spTree>
    <p:extLst>
      <p:ext uri="{BB962C8B-B14F-4D97-AF65-F5344CB8AC3E}">
        <p14:creationId xmlns:p14="http://schemas.microsoft.com/office/powerpoint/2010/main" val="108555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0A7FCD8-9616-442E-BFE2-05A63C9228E4}"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3515162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0A7FCD8-9616-442E-BFE2-05A63C9228E4}"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4120799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Tell the students that they will use Entity Framework in the code-first mode in the lab.</a:t>
            </a:r>
          </a:p>
        </p:txBody>
      </p:sp>
      <p:sp>
        <p:nvSpPr>
          <p:cNvPr id="4" name="Slide Number Placeholder 3"/>
          <p:cNvSpPr>
            <a:spLocks noGrp="1"/>
          </p:cNvSpPr>
          <p:nvPr>
            <p:ph type="sldNum" sz="quarter" idx="10"/>
          </p:nvPr>
        </p:nvSpPr>
        <p:spPr/>
        <p:txBody>
          <a:bodyPr/>
          <a:lstStyle/>
          <a:p>
            <a:fld id="{A0A7FCD8-9616-442E-BFE2-05A63C9228E4}"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2925540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Because the students have little experience of coding controllers and actions for themselves, they may find this topic difficult. Reassure them that this task becomes easier when they perform some hands-on exercises, which they will do in Module 4. They will architect a few controllers in Module 4. </a:t>
            </a:r>
          </a:p>
        </p:txBody>
      </p:sp>
      <p:sp>
        <p:nvSpPr>
          <p:cNvPr id="4" name="Slide Number Placeholder 3"/>
          <p:cNvSpPr>
            <a:spLocks noGrp="1"/>
          </p:cNvSpPr>
          <p:nvPr>
            <p:ph type="sldNum" sz="quarter" idx="10"/>
          </p:nvPr>
        </p:nvSpPr>
        <p:spPr/>
        <p:txBody>
          <a:bodyPr/>
          <a:lstStyle/>
          <a:p>
            <a:fld id="{A0A7FCD8-9616-442E-BFE2-05A63C9228E4}"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339414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 graphic on the slide is a simple wireframe diagram that resembles the photo details view in the photo sharing application that the students will build in the labs.</a:t>
            </a:r>
          </a:p>
        </p:txBody>
      </p:sp>
      <p:sp>
        <p:nvSpPr>
          <p:cNvPr id="4" name="Slide Number Placeholder 3"/>
          <p:cNvSpPr>
            <a:spLocks noGrp="1"/>
          </p:cNvSpPr>
          <p:nvPr>
            <p:ph type="sldNum" sz="quarter" idx="10"/>
          </p:nvPr>
        </p:nvSpPr>
        <p:spPr/>
        <p:txBody>
          <a:bodyPr/>
          <a:lstStyle/>
          <a:p>
            <a:fld id="{A0A7FCD8-9616-442E-BFE2-05A63C9228E4}"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1605904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0A7FCD8-9616-442E-BFE2-05A63C9228E4}"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2232214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0A7FCD8-9616-442E-BFE2-05A63C9228E4}"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720461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Waterfall, iterative, and prototype development are older models and now less popular. You should devote most time to agile development, extreme programming, and test-driven development, and mention these as the most up-to-date models. </a:t>
            </a:r>
          </a:p>
          <a:p>
            <a:pPr>
              <a:lnSpc>
                <a:spcPct val="115000"/>
              </a:lnSpc>
              <a:spcAft>
                <a:spcPts val="1000"/>
              </a:spcAft>
            </a:pPr>
            <a:r>
              <a:rPr lang="en-US" sz="1000">
                <a:latin typeface="Arial"/>
                <a:ea typeface="Calibri"/>
                <a:cs typeface="Times New Roman"/>
              </a:rPr>
              <a:t>If you have worked on projects that used agile development, extreme programming, or TDD, use your real-world experience to illustrate the concepts in this topic. For example, describe a real-world component that you built and the unit tests that applied to it.</a:t>
            </a:r>
          </a:p>
          <a:p>
            <a:pPr>
              <a:lnSpc>
                <a:spcPct val="115000"/>
              </a:lnSpc>
              <a:spcAft>
                <a:spcPts val="1000"/>
              </a:spcAft>
            </a:pPr>
            <a:r>
              <a:rPr lang="en-US" sz="1000">
                <a:latin typeface="Arial"/>
                <a:ea typeface="Calibri"/>
                <a:cs typeface="Times New Roman"/>
              </a:rPr>
              <a:t>Mention that UML is not a project development methodology but is introduced here because it is common to all methodologies. Mention to students that UML diagrams will be shown later in the module.</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What aspects of agile software development and extreme programming might be of concern to customers? What aspects might reassure them?</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Customers may be concerned that a complete specification is not in place when they place a purchase order for developing the application.</a:t>
            </a:r>
          </a:p>
          <a:p>
            <a:pPr>
              <a:lnSpc>
                <a:spcPct val="115000"/>
              </a:lnSpc>
              <a:spcAft>
                <a:spcPts val="1000"/>
              </a:spcAft>
            </a:pPr>
            <a:r>
              <a:rPr lang="en-US" sz="1000">
                <a:latin typeface="Arial"/>
                <a:ea typeface="Calibri"/>
                <a:cs typeface="Times New Roman"/>
              </a:rPr>
              <a:t>Customers will be reassured when developers continue to communicate with them throughout project development. They will also be reassured when they see functional applications early in the project, on which they can provide feedback.</a:t>
            </a:r>
          </a:p>
        </p:txBody>
      </p:sp>
      <p:sp>
        <p:nvSpPr>
          <p:cNvPr id="4" name="Slide Number Placeholder 3"/>
          <p:cNvSpPr>
            <a:spLocks noGrp="1"/>
          </p:cNvSpPr>
          <p:nvPr>
            <p:ph type="sldNum" sz="quarter" idx="10"/>
          </p:nvPr>
        </p:nvSpPr>
        <p:spPr/>
        <p:txBody>
          <a:bodyPr/>
          <a:lstStyle/>
          <a:p>
            <a:fld id="{A0A7FCD8-9616-442E-BFE2-05A63C9228E4}"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3502337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graphic on the slide is a simple UML use case diagram.</a:t>
            </a:r>
          </a:p>
          <a:p>
            <a:pPr>
              <a:lnSpc>
                <a:spcPct val="115000"/>
              </a:lnSpc>
              <a:spcAft>
                <a:spcPts val="1000"/>
              </a:spcAft>
            </a:pPr>
            <a:r>
              <a:rPr lang="en-US" sz="1000" dirty="0">
                <a:latin typeface="Arial"/>
                <a:ea typeface="Calibri"/>
                <a:cs typeface="Times New Roman"/>
              </a:rPr>
              <a:t>Before you teach this topic, you must read more details of requirement analysis methods, particularly with regard to how they apply to development methodologies such as Agile and Extreme Programming. The following links provide a starting point:</a:t>
            </a:r>
          </a:p>
          <a:p>
            <a:pPr marL="285750" indent="-285750">
              <a:lnSpc>
                <a:spcPct val="115000"/>
              </a:lnSpc>
              <a:spcAft>
                <a:spcPts val="995"/>
              </a:spcAft>
              <a:buFont typeface="Symbol"/>
              <a:buChar char=""/>
            </a:pPr>
            <a:r>
              <a:rPr lang="en-US" sz="1000" dirty="0">
                <a:effectLst/>
                <a:latin typeface="Arial"/>
                <a:ea typeface="Times New Roman"/>
                <a:cs typeface="Times New Roman"/>
              </a:rPr>
              <a:t>http://go.microsoft.com/fwlink/?LinkID=288946&amp;clcid=0x409</a:t>
            </a:r>
          </a:p>
          <a:p>
            <a:pPr marL="285750" indent="-285750">
              <a:lnSpc>
                <a:spcPct val="115000"/>
              </a:lnSpc>
              <a:spcAft>
                <a:spcPts val="995"/>
              </a:spcAft>
              <a:buFont typeface="Symbol"/>
              <a:buChar char=""/>
            </a:pPr>
            <a:r>
              <a:rPr lang="en-US" sz="1000" dirty="0">
                <a:effectLst/>
                <a:latin typeface="Arial"/>
                <a:ea typeface="Times New Roman"/>
                <a:cs typeface="Times New Roman"/>
              </a:rPr>
              <a:t>http://go.microsoft.com/fwlink/?LinkID=288947&amp;clcid=0x409</a:t>
            </a:r>
          </a:p>
          <a:p>
            <a:pPr marL="285750" indent="-285750">
              <a:lnSpc>
                <a:spcPct val="115000"/>
              </a:lnSpc>
              <a:spcAft>
                <a:spcPts val="995"/>
              </a:spcAft>
              <a:buFont typeface="Symbol"/>
              <a:buChar char=""/>
            </a:pPr>
            <a:r>
              <a:rPr lang="en-US" sz="1000" dirty="0">
                <a:effectLst/>
                <a:latin typeface="Arial"/>
                <a:ea typeface="Times New Roman"/>
                <a:cs typeface="Times New Roman"/>
              </a:rPr>
              <a:t>http://go.microsoft.com/fwlink/?LinkID=288948&amp;clcid=0x409</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If a customer asks you to ensure 95% availability, is this a functional requirement or a technical requirement?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If a customer asks you to ensure 95% availability, it is a technical requirement.</a:t>
            </a:r>
          </a:p>
        </p:txBody>
      </p:sp>
      <p:sp>
        <p:nvSpPr>
          <p:cNvPr id="4" name="Slide Number Placeholder 3"/>
          <p:cNvSpPr>
            <a:spLocks noGrp="1"/>
          </p:cNvSpPr>
          <p:nvPr>
            <p:ph type="sldNum" sz="quarter" idx="10"/>
          </p:nvPr>
        </p:nvSpPr>
        <p:spPr/>
        <p:txBody>
          <a:bodyPr/>
          <a:lstStyle/>
          <a:p>
            <a:fld id="{A0A7FCD8-9616-442E-BFE2-05A63C9228E4}"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157488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The audience of this course has experience in creating databases for simple web </a:t>
            </a:r>
            <a:r>
              <a:rPr lang="en-US" sz="1000">
                <a:latin typeface="Arial"/>
                <a:ea typeface="Calibri"/>
                <a:cs typeface="Times New Roman"/>
              </a:rPr>
              <a:t>applications</a:t>
            </a:r>
            <a:r>
              <a:rPr lang="en-US" sz="1000">
                <a:latin typeface="Arial"/>
                <a:ea typeface="Calibri"/>
                <a:cs typeface="Segoe UI"/>
              </a:rPr>
              <a:t>. The database objects that you describe should refresh their memory or fill in gaps in their knowledge. However, a complete description of all the objects in Microsoft SQL Server or other database engines is beyond the scope of this ASP.NET course, and you cannot train the students to be DBAs. The intention is to provide a simple introduction to database structures.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implement a shopping cart in your web </a:t>
            </a:r>
            <a:r>
              <a:rPr lang="en-US" sz="1000">
                <a:latin typeface="Arial"/>
                <a:ea typeface="Calibri"/>
                <a:cs typeface="Times New Roman"/>
              </a:rPr>
              <a:t>application</a:t>
            </a:r>
            <a:r>
              <a:rPr lang="en-US" sz="1000">
                <a:latin typeface="Arial"/>
                <a:ea typeface="Calibri"/>
                <a:cs typeface="Segoe UI"/>
              </a:rPr>
              <a:t>. How many logical data models are required? How many database tables are required?</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Answers may vary. Logical models may include a Shopping Cart, a Customer, a Product, and a Shipping Method. Students might suggest others. Database tables may include ShoppingCarts, ShoppingCartEntries, Products, ShippingMethods, Customers, and others.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0A7FCD8-9616-442E-BFE2-05A63C9228E4}"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2185290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The subject of distributed applications, their architecture, and the protocols and technologies underlying them is huge and cannot be treated in full here. Your aim should be to introduce the concepts and technologies like WCF. If students demonstrate an interest in building distributed architectures for their web </a:t>
            </a:r>
            <a:r>
              <a:rPr lang="en-US" sz="1000">
                <a:latin typeface="Arial"/>
                <a:ea typeface="Calibri"/>
                <a:cs typeface="Times New Roman"/>
              </a:rPr>
              <a:t>application</a:t>
            </a:r>
            <a:r>
              <a:rPr lang="en-US" sz="1000">
                <a:latin typeface="Arial"/>
                <a:ea typeface="Calibri"/>
                <a:cs typeface="Segoe UI"/>
              </a:rPr>
              <a:t>, refer them to Course </a:t>
            </a:r>
            <a:r>
              <a:rPr lang="en-US" sz="1000">
                <a:latin typeface="Arial"/>
                <a:ea typeface="Calibri"/>
                <a:cs typeface="Times New Roman"/>
              </a:rPr>
              <a:t>20487C: Developing Windows Azure and Web Services.</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What are the advantages of writing middle-tier components as WCF services and not web services?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can host WCF services on either Internet Information Server (IIS) or WAS. Web services can only be hosted on IIS.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0A7FCD8-9616-442E-BFE2-05A63C9228E4}"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4138703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In Module 4, you will describe to the students the </a:t>
            </a:r>
            <a:r>
              <a:rPr lang="en-US" sz="1000" b="1">
                <a:latin typeface="Arial"/>
                <a:ea typeface="Calibri"/>
                <a:cs typeface="Times New Roman"/>
              </a:rPr>
              <a:t>ViewBag </a:t>
            </a:r>
            <a:r>
              <a:rPr lang="en-US" sz="1000">
                <a:latin typeface="Arial"/>
                <a:ea typeface="Calibri"/>
                <a:cs typeface="Segoe UI"/>
              </a:rPr>
              <a:t>and </a:t>
            </a:r>
            <a:r>
              <a:rPr lang="en-US" sz="1000" b="1">
                <a:latin typeface="Arial"/>
                <a:ea typeface="Calibri"/>
                <a:cs typeface="Times New Roman"/>
              </a:rPr>
              <a:t>ViewData</a:t>
            </a:r>
            <a:r>
              <a:rPr lang="en-US" sz="1000">
                <a:latin typeface="Arial"/>
                <a:ea typeface="Calibri"/>
                <a:cs typeface="Segoe UI"/>
              </a:rPr>
              <a:t> objects. Do not introduce them here because the </a:t>
            </a:r>
            <a:r>
              <a:rPr lang="en-US" sz="1000" b="1">
                <a:latin typeface="Arial"/>
                <a:ea typeface="Calibri"/>
                <a:cs typeface="Times New Roman"/>
              </a:rPr>
              <a:t>ViewBag</a:t>
            </a:r>
            <a:r>
              <a:rPr lang="en-US" sz="1000">
                <a:latin typeface="Arial"/>
                <a:ea typeface="Calibri"/>
                <a:cs typeface="Segoe UI"/>
              </a:rPr>
              <a:t> object and </a:t>
            </a:r>
            <a:r>
              <a:rPr lang="en-US" sz="1000" b="1">
                <a:latin typeface="Arial"/>
                <a:ea typeface="Calibri"/>
                <a:cs typeface="Times New Roman"/>
              </a:rPr>
              <a:t>ViewData</a:t>
            </a:r>
            <a:r>
              <a:rPr lang="en-US" sz="1000">
                <a:latin typeface="Arial"/>
                <a:ea typeface="Calibri"/>
                <a:cs typeface="Segoe UI"/>
              </a:rPr>
              <a:t> object cannot be used to store state information. They are destroyed for a new page request. Those objects are used to store information between the controller, view, and partial views that render a single HTML page.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might like to present some state management scenarios from your own experience of building real-world MVC web </a:t>
            </a:r>
            <a:r>
              <a:rPr lang="en-US" sz="1000">
                <a:latin typeface="Arial"/>
                <a:ea typeface="Calibri"/>
                <a:cs typeface="Times New Roman"/>
              </a:rPr>
              <a:t>applications,</a:t>
            </a:r>
            <a:r>
              <a:rPr lang="en-US" sz="1000">
                <a:latin typeface="Arial"/>
                <a:ea typeface="Calibri"/>
                <a:cs typeface="Segoe UI"/>
              </a:rPr>
              <a:t> and discuss with the students the most appropriate location to use.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If you have any ASP.NET Web Forms developers in the class, emphasize that View State, Control State, and Hidden Fields are not available. You should discourage them from developing similar solutions for MVC pages because of the extra resources such approaches use to store data in HTML pages.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show the visitors of your website a choice of countries. When they pick a state, you want to redirect them to a page that shows a map of that state. You will not use the name of the chosen country that the user selected after this. Which location should you use to store the name of the chosen country?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The </a:t>
            </a:r>
            <a:r>
              <a:rPr lang="en-US" sz="1000" b="1">
                <a:latin typeface="Arial"/>
                <a:ea typeface="Calibri"/>
                <a:cs typeface="Times New Roman"/>
              </a:rPr>
              <a:t>TempData</a:t>
            </a:r>
            <a:r>
              <a:rPr lang="en-US" sz="1000">
                <a:latin typeface="Arial"/>
                <a:ea typeface="Calibri"/>
                <a:cs typeface="Segoe UI"/>
              </a:rPr>
              <a:t> store is ideal for storing the country because you only use it on the next page. Alternatively, you can use a query string value or a form field with the POST method to pass the country value.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0A7FCD8-9616-442E-BFE2-05A63C9228E4}"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2813673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Which language do you consider would be appropriate to specify in the default resource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language that you choose for the default resource file should be the one that is spoken by the largest proportion of your visitors. Because Internet is a global system, the language is usually English because it is the language spoken by the largest number of people, worldwide.</a:t>
            </a:r>
          </a:p>
        </p:txBody>
      </p:sp>
      <p:sp>
        <p:nvSpPr>
          <p:cNvPr id="4" name="Slide Number Placeholder 3"/>
          <p:cNvSpPr>
            <a:spLocks noGrp="1"/>
          </p:cNvSpPr>
          <p:nvPr>
            <p:ph type="sldNum" sz="quarter" idx="10"/>
          </p:nvPr>
        </p:nvSpPr>
        <p:spPr/>
        <p:txBody>
          <a:bodyPr/>
          <a:lstStyle/>
          <a:p>
            <a:fld id="{A0A7FCD8-9616-442E-BFE2-05A63C9228E4}"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276761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5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Aula 2</a:t>
            </a:r>
          </a:p>
        </p:txBody>
      </p:sp>
      <p:sp>
        <p:nvSpPr>
          <p:cNvPr id="3" name="Subtitle 2"/>
          <p:cNvSpPr>
            <a:spLocks noGrp="1"/>
          </p:cNvSpPr>
          <p:nvPr>
            <p:ph type="subTitle" sz="quarter" idx="1"/>
          </p:nvPr>
        </p:nvSpPr>
        <p:spPr/>
        <p:txBody>
          <a:bodyPr/>
          <a:lstStyle/>
          <a:p>
            <a:r>
              <a:rPr lang="en-US" dirty="0" err="1"/>
              <a:t>Planejando</a:t>
            </a:r>
            <a:r>
              <a:rPr lang="en-US" dirty="0"/>
              <a:t> ASP.NET MVC Web Applications
</a:t>
            </a:r>
          </a:p>
        </p:txBody>
      </p:sp>
    </p:spTree>
    <p:extLst>
      <p:ext uri="{BB962C8B-B14F-4D97-AF65-F5344CB8AC3E}">
        <p14:creationId xmlns:p14="http://schemas.microsoft.com/office/powerpoint/2010/main" val="213213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Lesson 2: Designing Models, Controllers, and Views</a:t>
            </a:r>
          </a:p>
        </p:txBody>
      </p:sp>
      <p:sp>
        <p:nvSpPr>
          <p:cNvPr id="3" name="Text Placeholder 2"/>
          <p:cNvSpPr>
            <a:spLocks noGrp="1"/>
          </p:cNvSpPr>
          <p:nvPr>
            <p:ph type="body" idx="1"/>
          </p:nvPr>
        </p:nvSpPr>
        <p:spPr/>
        <p:txBody>
          <a:bodyPr/>
          <a:lstStyle/>
          <a:p>
            <a:r>
              <a:rPr lang="en-US"/>
              <a:t>Designing Models
Designing Controllers
Designing Views</a:t>
            </a:r>
          </a:p>
        </p:txBody>
      </p:sp>
    </p:spTree>
    <p:extLst>
      <p:ext uri="{BB962C8B-B14F-4D97-AF65-F5344CB8AC3E}">
        <p14:creationId xmlns:p14="http://schemas.microsoft.com/office/powerpoint/2010/main" val="380682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Designing Models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Model Classes and Properties</a:t>
            </a:r>
          </a:p>
          <a:p>
            <a:r>
              <a:rPr lang="en-US" dirty="0"/>
              <a:t>Domain Model and Logical Data Model Diagrams</a:t>
            </a:r>
          </a:p>
          <a:p>
            <a:r>
              <a:rPr lang="en-US" dirty="0"/>
              <a:t>Relationships and Aggregates</a:t>
            </a:r>
          </a:p>
          <a:p>
            <a:r>
              <a:rPr lang="en-US" dirty="0"/>
              <a:t>Entity Framework</a:t>
            </a:r>
          </a:p>
          <a:p>
            <a:r>
              <a:rPr lang="en-US" dirty="0"/>
              <a:t>Design in Agile and Extreme Programming</a:t>
            </a:r>
          </a:p>
        </p:txBody>
      </p:sp>
    </p:spTree>
    <p:extLst>
      <p:ext uri="{BB962C8B-B14F-4D97-AF65-F5344CB8AC3E}">
        <p14:creationId xmlns:p14="http://schemas.microsoft.com/office/powerpoint/2010/main" val="192430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Designing Controllers</a:t>
            </a:r>
          </a:p>
        </p:txBody>
      </p:sp>
      <p:sp>
        <p:nvSpPr>
          <p:cNvPr id="4" name="Content Placeholder 2"/>
          <p:cNvSpPr>
            <a:spLocks noGrp="1"/>
          </p:cNvSpPr>
          <p:nvPr/>
        </p:nvSpPr>
        <p:spPr bwMode="auto">
          <a:xfrm>
            <a:off x="458788" y="4850295"/>
            <a:ext cx="8119156" cy="1318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Identify Controllers and Actions</a:t>
            </a:r>
          </a:p>
          <a:p>
            <a:r>
              <a:rPr lang="en-US" dirty="0"/>
              <a:t>Design in Agile and Extreme Programming</a:t>
            </a:r>
          </a:p>
        </p:txBody>
      </p:sp>
      <p:graphicFrame>
        <p:nvGraphicFramePr>
          <p:cNvPr id="5" name="Table 4"/>
          <p:cNvGraphicFramePr>
            <a:graphicFrameLocks noGrp="1"/>
          </p:cNvGraphicFramePr>
          <p:nvPr>
            <p:extLst>
              <p:ext uri="{D42A27DB-BD31-4B8C-83A1-F6EECF244321}">
                <p14:modId xmlns:p14="http://schemas.microsoft.com/office/powerpoint/2010/main" val="1907177135"/>
              </p:ext>
            </p:extLst>
          </p:nvPr>
        </p:nvGraphicFramePr>
        <p:xfrm>
          <a:off x="767375" y="1388666"/>
          <a:ext cx="7810569" cy="2811667"/>
        </p:xfrm>
        <a:graphic>
          <a:graphicData uri="http://schemas.openxmlformats.org/drawingml/2006/table">
            <a:tbl>
              <a:tblPr firstRow="1" firstCol="1" bandRow="1">
                <a:tableStyleId>{5940675A-B579-460E-94D1-54222C63F5DA}</a:tableStyleId>
              </a:tblPr>
              <a:tblGrid>
                <a:gridCol w="2292463">
                  <a:extLst>
                    <a:ext uri="{9D8B030D-6E8A-4147-A177-3AD203B41FA5}">
                      <a16:colId xmlns:a16="http://schemas.microsoft.com/office/drawing/2014/main" val="20000"/>
                    </a:ext>
                  </a:extLst>
                </a:gridCol>
                <a:gridCol w="5518106">
                  <a:extLst>
                    <a:ext uri="{9D8B030D-6E8A-4147-A177-3AD203B41FA5}">
                      <a16:colId xmlns:a16="http://schemas.microsoft.com/office/drawing/2014/main" val="20001"/>
                    </a:ext>
                  </a:extLst>
                </a:gridCol>
              </a:tblGrid>
              <a:tr h="314402">
                <a:tc>
                  <a:txBody>
                    <a:bodyPr/>
                    <a:lstStyle/>
                    <a:p>
                      <a:pPr algn="ctr">
                        <a:lnSpc>
                          <a:spcPct val="115000"/>
                        </a:lnSpc>
                        <a:spcAft>
                          <a:spcPts val="0"/>
                        </a:spcAft>
                      </a:pPr>
                      <a:r>
                        <a:rPr lang="en-US" sz="2000" dirty="0">
                          <a:effectLst/>
                          <a:latin typeface="Segoe UI" panose="020B0502040204020203" pitchFamily="34" charset="0"/>
                          <a:cs typeface="Segoe UI" panose="020B0502040204020203" pitchFamily="34" charset="0"/>
                        </a:rPr>
                        <a:t>Controller</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lnSpc>
                          <a:spcPct val="115000"/>
                        </a:lnSpc>
                        <a:spcAft>
                          <a:spcPts val="0"/>
                        </a:spcAft>
                      </a:pPr>
                      <a:r>
                        <a:rPr lang="en-US" sz="2000" dirty="0">
                          <a:effectLst/>
                          <a:latin typeface="Segoe UI" panose="020B0502040204020203" pitchFamily="34" charset="0"/>
                          <a:cs typeface="Segoe UI" panose="020B0502040204020203" pitchFamily="34" charset="0"/>
                        </a:rPr>
                        <a:t>Action</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469858">
                <a:tc rowSpan="3">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Photo</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err="1">
                          <a:effectLst/>
                          <a:latin typeface="Segoe UI" panose="020B0502040204020203" pitchFamily="34" charset="0"/>
                          <a:cs typeface="Segoe UI" panose="020B0502040204020203" pitchFamily="34" charset="0"/>
                        </a:rPr>
                        <a:t>AddPhoto</a:t>
                      </a:r>
                      <a:r>
                        <a:rPr lang="en-US" sz="2000" dirty="0">
                          <a:effectLst/>
                          <a:latin typeface="Segoe UI" panose="020B0502040204020203" pitchFamily="34" charset="0"/>
                          <a:cs typeface="Segoe UI" panose="020B0502040204020203" pitchFamily="34" charset="0"/>
                        </a:rPr>
                        <a:t> (GET)</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469858">
                <a:tc vMerge="1">
                  <a:txBody>
                    <a:bodyPr/>
                    <a:lstStyle/>
                    <a:p>
                      <a:endParaRPr lang="en-GB"/>
                    </a:p>
                  </a:txBody>
                  <a:tcPr/>
                </a:tc>
                <a:tc>
                  <a:txBody>
                    <a:bodyPr/>
                    <a:lstStyle/>
                    <a:p>
                      <a:pPr>
                        <a:lnSpc>
                          <a:spcPct val="115000"/>
                        </a:lnSpc>
                        <a:spcAft>
                          <a:spcPts val="0"/>
                        </a:spcAft>
                      </a:pPr>
                      <a:r>
                        <a:rPr lang="en-US" sz="2000">
                          <a:effectLst/>
                          <a:latin typeface="Segoe UI" panose="020B0502040204020203" pitchFamily="34" charset="0"/>
                          <a:cs typeface="Segoe UI" panose="020B0502040204020203" pitchFamily="34" charset="0"/>
                        </a:rPr>
                        <a:t>AddPhoto (POST)</a:t>
                      </a:r>
                      <a:endParaRPr lang="en-GB" sz="200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443538">
                <a:tc vMerge="1">
                  <a:txBody>
                    <a:bodyPr/>
                    <a:lstStyle/>
                    <a:p>
                      <a:endParaRPr lang="en-GB"/>
                    </a:p>
                  </a:txBody>
                  <a:tcPr/>
                </a:tc>
                <a:tc>
                  <a:txBody>
                    <a:bodyPr/>
                    <a:lstStyle/>
                    <a:p>
                      <a:pPr>
                        <a:lnSpc>
                          <a:spcPct val="115000"/>
                        </a:lnSpc>
                        <a:spcAft>
                          <a:spcPts val="0"/>
                        </a:spcAft>
                      </a:pPr>
                      <a:r>
                        <a:rPr lang="en-US" sz="2000">
                          <a:effectLst/>
                          <a:latin typeface="Segoe UI" panose="020B0502040204020203" pitchFamily="34" charset="0"/>
                          <a:cs typeface="Segoe UI" panose="020B0502040204020203" pitchFamily="34" charset="0"/>
                        </a:rPr>
                        <a:t>DisplayGallery (GET)</a:t>
                      </a:r>
                      <a:endParaRPr lang="en-GB" sz="200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81515">
                <a:tc rowSpan="2">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User</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a:effectLst/>
                          <a:latin typeface="Segoe UI" panose="020B0502040204020203" pitchFamily="34" charset="0"/>
                          <a:cs typeface="Segoe UI" panose="020B0502040204020203" pitchFamily="34" charset="0"/>
                        </a:rPr>
                        <a:t>Logon (GET)</a:t>
                      </a:r>
                      <a:endParaRPr lang="en-GB" sz="200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626477">
                <a:tc vMerge="1">
                  <a:txBody>
                    <a:bodyPr/>
                    <a:lstStyle/>
                    <a:p>
                      <a:endParaRPr lang="en-GB"/>
                    </a:p>
                  </a:txBody>
                  <a:tcPr/>
                </a:tc>
                <a:tc>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Logon (POST)</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71818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Designing Views</a:t>
            </a:r>
          </a:p>
        </p:txBody>
      </p:sp>
      <p:sp>
        <p:nvSpPr>
          <p:cNvPr id="4" name="Content Placeholder 2"/>
          <p:cNvSpPr>
            <a:spLocks noGrp="1"/>
          </p:cNvSpPr>
          <p:nvPr/>
        </p:nvSpPr>
        <p:spPr bwMode="auto">
          <a:xfrm>
            <a:off x="458788" y="1021215"/>
            <a:ext cx="4113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Views, Templates, </a:t>
            </a:r>
            <a:br>
              <a:rPr lang="en-US" dirty="0"/>
            </a:br>
            <a:r>
              <a:rPr lang="en-US" dirty="0"/>
              <a:t>and Partial Views</a:t>
            </a:r>
          </a:p>
          <a:p>
            <a:r>
              <a:rPr lang="en-US" dirty="0"/>
              <a:t>Wire-Framing</a:t>
            </a:r>
          </a:p>
          <a:p>
            <a:r>
              <a:rPr lang="en-US" dirty="0"/>
              <a:t>Design in Agile and </a:t>
            </a:r>
            <a:br>
              <a:rPr lang="en-US" dirty="0"/>
            </a:br>
            <a:r>
              <a:rPr lang="en-US" dirty="0"/>
              <a:t>Extreme-Programming</a:t>
            </a:r>
          </a:p>
        </p:txBody>
      </p:sp>
      <p:pic>
        <p:nvPicPr>
          <p:cNvPr id="5" name="Picture 4" descr="The slide graphic shows a simple wire-frame diagram for displaying a single photo in a photo sharing web application.&#10;&#10;"/>
          <p:cNvPicPr>
            <a:picLocks noChangeAspect="1"/>
          </p:cNvPicPr>
          <p:nvPr/>
        </p:nvPicPr>
        <p:blipFill>
          <a:blip r:embed="rId3"/>
          <a:stretch>
            <a:fillRect/>
          </a:stretch>
        </p:blipFill>
        <p:spPr>
          <a:xfrm>
            <a:off x="4742819" y="1392486"/>
            <a:ext cx="3835125" cy="3914001"/>
          </a:xfrm>
          <a:prstGeom prst="rect">
            <a:avLst/>
          </a:prstGeom>
        </p:spPr>
      </p:pic>
    </p:spTree>
    <p:extLst>
      <p:ext uri="{BB962C8B-B14F-4D97-AF65-F5344CB8AC3E}">
        <p14:creationId xmlns:p14="http://schemas.microsoft.com/office/powerpoint/2010/main" val="2300751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pt-PT" dirty="0"/>
              <a:t>Planejamento na fase de </a:t>
            </a:r>
            <a:r>
              <a:rPr lang="pt-PT" dirty="0" err="1"/>
              <a:t>concepção</a:t>
            </a:r>
            <a:r>
              <a:rPr lang="pt-PT" dirty="0"/>
              <a:t> do projeto </a:t>
            </a:r>
            <a:r>
              <a:rPr lang="en-US" dirty="0"/>
              <a:t>
</a:t>
            </a:r>
            <a:r>
              <a:rPr lang="en-US" dirty="0" err="1"/>
              <a:t>Diagramando</a:t>
            </a:r>
            <a:r>
              <a:rPr lang="en-US" dirty="0"/>
              <a:t> Models, Controllers, and Views</a:t>
            </a:r>
          </a:p>
        </p:txBody>
      </p:sp>
    </p:spTree>
    <p:extLst>
      <p:ext uri="{BB962C8B-B14F-4D97-AF65-F5344CB8AC3E}">
        <p14:creationId xmlns:p14="http://schemas.microsoft.com/office/powerpoint/2010/main" val="101649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Lição 1: Planejamento na fase de </a:t>
            </a:r>
            <a:r>
              <a:rPr lang="pt-PT" dirty="0" err="1"/>
              <a:t>concepção</a:t>
            </a:r>
            <a:r>
              <a:rPr lang="pt-PT" dirty="0"/>
              <a:t> do projeto</a:t>
            </a:r>
            <a:endParaRPr lang="en-US" dirty="0"/>
          </a:p>
        </p:txBody>
      </p:sp>
      <p:sp>
        <p:nvSpPr>
          <p:cNvPr id="3" name="Text Placeholder 2"/>
          <p:cNvSpPr>
            <a:spLocks noGrp="1"/>
          </p:cNvSpPr>
          <p:nvPr>
            <p:ph type="body" idx="1"/>
          </p:nvPr>
        </p:nvSpPr>
        <p:spPr/>
        <p:txBody>
          <a:bodyPr/>
          <a:lstStyle/>
          <a:p>
            <a:r>
              <a:rPr lang="pt-PT" dirty="0"/>
              <a:t>Metodologias de Desenvolvimento de Projetos</a:t>
            </a:r>
          </a:p>
          <a:p>
            <a:r>
              <a:rPr lang="pt-PT" dirty="0"/>
              <a:t>Requisitos de coleta</a:t>
            </a:r>
          </a:p>
          <a:p>
            <a:r>
              <a:rPr lang="pt-PT" dirty="0"/>
              <a:t>Planejando o design do banco de dados</a:t>
            </a:r>
          </a:p>
          <a:p>
            <a:r>
              <a:rPr lang="pt-PT" dirty="0"/>
              <a:t>Planejamento para aplicativos distribuídos</a:t>
            </a:r>
          </a:p>
          <a:p>
            <a:r>
              <a:rPr lang="pt-PT" dirty="0"/>
              <a:t>Planejando o gerenciamento do estado</a:t>
            </a:r>
          </a:p>
          <a:p>
            <a:r>
              <a:rPr lang="pt-PT" dirty="0"/>
              <a:t>Planejamento Globalização e Localização</a:t>
            </a:r>
            <a:endParaRPr lang="en-US" dirty="0"/>
          </a:p>
        </p:txBody>
      </p:sp>
    </p:spTree>
    <p:extLst>
      <p:ext uri="{BB962C8B-B14F-4D97-AF65-F5344CB8AC3E}">
        <p14:creationId xmlns:p14="http://schemas.microsoft.com/office/powerpoint/2010/main" val="74963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Development Methodologies</a:t>
            </a:r>
          </a:p>
        </p:txBody>
      </p:sp>
      <p:graphicFrame>
        <p:nvGraphicFramePr>
          <p:cNvPr id="4" name="Table 3"/>
          <p:cNvGraphicFramePr>
            <a:graphicFrameLocks noGrp="1"/>
          </p:cNvGraphicFramePr>
          <p:nvPr>
            <p:extLst>
              <p:ext uri="{D42A27DB-BD31-4B8C-83A1-F6EECF244321}">
                <p14:modId xmlns:p14="http://schemas.microsoft.com/office/powerpoint/2010/main" val="1131692717"/>
              </p:ext>
            </p:extLst>
          </p:nvPr>
        </p:nvGraphicFramePr>
        <p:xfrm>
          <a:off x="281355" y="762000"/>
          <a:ext cx="8651630" cy="5948680"/>
        </p:xfrm>
        <a:graphic>
          <a:graphicData uri="http://schemas.openxmlformats.org/drawingml/2006/table">
            <a:tbl>
              <a:tblPr firstRow="1" bandRow="1">
                <a:tableStyleId>{5940675A-B579-460E-94D1-54222C63F5DA}</a:tableStyleId>
              </a:tblPr>
              <a:tblGrid>
                <a:gridCol w="2518116">
                  <a:extLst>
                    <a:ext uri="{9D8B030D-6E8A-4147-A177-3AD203B41FA5}">
                      <a16:colId xmlns:a16="http://schemas.microsoft.com/office/drawing/2014/main" val="20000"/>
                    </a:ext>
                  </a:extLst>
                </a:gridCol>
                <a:gridCol w="6133514">
                  <a:extLst>
                    <a:ext uri="{9D8B030D-6E8A-4147-A177-3AD203B41FA5}">
                      <a16:colId xmlns:a16="http://schemas.microsoft.com/office/drawing/2014/main" val="20001"/>
                    </a:ext>
                  </a:extLst>
                </a:gridCol>
              </a:tblGrid>
              <a:tr h="370840">
                <a:tc>
                  <a:txBody>
                    <a:bodyPr/>
                    <a:lstStyle/>
                    <a:p>
                      <a:r>
                        <a:rPr lang="en-GB" sz="1800" dirty="0">
                          <a:latin typeface="Segoe UI" panose="020B0502040204020203" pitchFamily="34" charset="0"/>
                          <a:cs typeface="Segoe UI" panose="020B0502040204020203" pitchFamily="34" charset="0"/>
                        </a:rPr>
                        <a:t>Development Model</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800" dirty="0">
                          <a:latin typeface="Segoe UI" panose="020B0502040204020203" pitchFamily="34" charset="0"/>
                          <a:cs typeface="Segoe UI" panose="020B0502040204020203" pitchFamily="34" charset="0"/>
                        </a:rPr>
                        <a:t>Description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173502">
                <a:tc>
                  <a:txBody>
                    <a:bodyPr/>
                    <a:lstStyle/>
                    <a:p>
                      <a:r>
                        <a:rPr lang="en-US" sz="1800" dirty="0">
                          <a:latin typeface="Segoe UI" panose="020B0502040204020203" pitchFamily="34" charset="0"/>
                          <a:cs typeface="Segoe UI" panose="020B0502040204020203" pitchFamily="34" charset="0"/>
                        </a:rPr>
                        <a:t>Waterfall Model</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Activities for building an application a</a:t>
                      </a:r>
                      <a:r>
                        <a:rPr lang="en-IN" sz="1800" dirty="0">
                          <a:latin typeface="Segoe UI" panose="020B0502040204020203" pitchFamily="34" charset="0"/>
                          <a:cs typeface="Segoe UI" panose="020B0502040204020203" pitchFamily="34" charset="0"/>
                        </a:rPr>
                        <a:t>re performed sequentially in distinct phases with clear deliverables.</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dirty="0">
                          <a:latin typeface="Segoe UI" panose="020B0502040204020203" pitchFamily="34" charset="0"/>
                          <a:cs typeface="Segoe UI" panose="020B0502040204020203" pitchFamily="34" charset="0"/>
                        </a:rPr>
                        <a:t>Iterative Development Model</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A</a:t>
                      </a:r>
                      <a:r>
                        <a:rPr lang="en-GB" sz="1800" dirty="0">
                          <a:latin typeface="Segoe UI" panose="020B0502040204020203" pitchFamily="34" charset="0"/>
                          <a:cs typeface="Segoe UI" panose="020B0502040204020203" pitchFamily="34" charset="0"/>
                        </a:rPr>
                        <a:t>n application is built iteratively in parts, by using working versions that are thoroughly tested, until it is finalized.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800" dirty="0">
                          <a:latin typeface="Segoe UI" panose="020B0502040204020203" pitchFamily="34" charset="0"/>
                          <a:cs typeface="Segoe UI" panose="020B0502040204020203" pitchFamily="34" charset="0"/>
                        </a:rPr>
                        <a:t>Prototype Model</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Based on a few business requirements, a prototype is made. Feedback on the prototype is used as input to develop the final application.</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800" dirty="0">
                          <a:latin typeface="Segoe UI" panose="020B0502040204020203" pitchFamily="34" charset="0"/>
                          <a:cs typeface="Segoe UI" panose="020B0502040204020203" pitchFamily="34" charset="0"/>
                        </a:rPr>
                        <a:t>Agile Development Model</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An application is built in rapid cycles, integrating changing circumstances and requirements in the development process.</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800" dirty="0">
                          <a:latin typeface="Segoe UI" panose="020B0502040204020203" pitchFamily="34" charset="0"/>
                          <a:cs typeface="Segoe UI" panose="020B0502040204020203" pitchFamily="34" charset="0"/>
                        </a:rPr>
                        <a:t>Extreme Programming</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Begins with </a:t>
                      </a:r>
                      <a:r>
                        <a:rPr lang="en-IN" sz="1800" dirty="0">
                          <a:latin typeface="Segoe UI" panose="020B0502040204020203" pitchFamily="34" charset="0"/>
                          <a:cs typeface="Segoe UI" panose="020B0502040204020203" pitchFamily="34" charset="0"/>
                        </a:rPr>
                        <a:t>solving a few critical tasks. Developers test the simplified solution and obtain feedback from stakeholders to derive the detailed requirements, which evolve over the project life cycle.</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1800" dirty="0">
                          <a:latin typeface="Segoe UI" panose="020B0502040204020203" pitchFamily="34" charset="0"/>
                          <a:cs typeface="Segoe UI" panose="020B0502040204020203" pitchFamily="34" charset="0"/>
                        </a:rPr>
                        <a:t>Test-Driven Development</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A test project is created and you can test changes to the code singly or as a group, throughout the project.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GB" sz="1800" dirty="0">
                          <a:latin typeface="Segoe UI" panose="020B0502040204020203" pitchFamily="34" charset="0"/>
                          <a:cs typeface="Segoe UI" panose="020B0502040204020203" pitchFamily="34" charset="0"/>
                        </a:rPr>
                        <a:t>Unified </a:t>
                      </a:r>
                      <a:r>
                        <a:rPr lang="en-GB" sz="1800" dirty="0" err="1">
                          <a:latin typeface="Segoe UI" panose="020B0502040204020203" pitchFamily="34" charset="0"/>
                          <a:cs typeface="Segoe UI" panose="020B0502040204020203" pitchFamily="34" charset="0"/>
                        </a:rPr>
                        <a:t>Modeling</a:t>
                      </a:r>
                      <a:r>
                        <a:rPr lang="en-GB" sz="1800" dirty="0">
                          <a:latin typeface="Segoe UI" panose="020B0502040204020203" pitchFamily="34" charset="0"/>
                          <a:cs typeface="Segoe UI" panose="020B0502040204020203" pitchFamily="34" charset="0"/>
                        </a:rPr>
                        <a:t> Language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UML diagrams are used for planning and documenting purposes, across all project development models.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7344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Gathering Requirements</a:t>
            </a:r>
          </a:p>
        </p:txBody>
      </p:sp>
      <p:sp>
        <p:nvSpPr>
          <p:cNvPr id="4" name="Content Placeholder 2"/>
          <p:cNvSpPr>
            <a:spLocks noGrp="1"/>
          </p:cNvSpPr>
          <p:nvPr/>
        </p:nvSpPr>
        <p:spPr bwMode="auto">
          <a:xfrm>
            <a:off x="458788" y="1021215"/>
            <a:ext cx="421260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PT" sz="2000" dirty="0"/>
              <a:t>Os requisitos funcionais descrevem como o aplicativo responde aos usuários</a:t>
            </a:r>
          </a:p>
          <a:p>
            <a:r>
              <a:rPr lang="pt-PT" sz="2000" dirty="0"/>
              <a:t>Os requisitos técnicos descrevem os recursos técnicos de um aplicativo, como disponibilidade, segurança ou desempenho</a:t>
            </a:r>
          </a:p>
          <a:p>
            <a:r>
              <a:rPr lang="pt-PT" sz="2000" dirty="0"/>
              <a:t>Você pode criar requisitos funcionais usando:</a:t>
            </a:r>
          </a:p>
          <a:p>
            <a:pPr lvl="1"/>
            <a:r>
              <a:rPr lang="pt-PT" sz="1600" dirty="0"/>
              <a:t>Cenários de uso</a:t>
            </a:r>
          </a:p>
          <a:p>
            <a:pPr lvl="1"/>
            <a:r>
              <a:rPr lang="pt-PT" sz="1600" dirty="0"/>
              <a:t>Casos de uso</a:t>
            </a:r>
          </a:p>
          <a:p>
            <a:pPr lvl="1"/>
            <a:r>
              <a:rPr lang="pt-PT" sz="1600" dirty="0"/>
              <a:t>Modelagem de requisitos em ágil</a:t>
            </a:r>
          </a:p>
          <a:p>
            <a:pPr lvl="1"/>
            <a:r>
              <a:rPr lang="pt-PT" sz="1600" dirty="0"/>
              <a:t>Histórias de usuários em programação extrema</a:t>
            </a:r>
            <a:endParaRPr lang="en-US" sz="1600" dirty="0"/>
          </a:p>
        </p:txBody>
      </p:sp>
      <p:pic>
        <p:nvPicPr>
          <p:cNvPr id="5" name="Picture 4" descr="The slide graphic shows a simple use case diagram. The shapes in the diagram illustrate that anonymous users can log on and add favorites, while authenticated users can log off, add favorites, and add photos."/>
          <p:cNvPicPr>
            <a:picLocks noChangeAspect="1"/>
          </p:cNvPicPr>
          <p:nvPr/>
        </p:nvPicPr>
        <p:blipFill>
          <a:blip r:embed="rId3"/>
          <a:stretch>
            <a:fillRect/>
          </a:stretch>
        </p:blipFill>
        <p:spPr>
          <a:xfrm>
            <a:off x="4671391" y="1431009"/>
            <a:ext cx="3856403" cy="3021722"/>
          </a:xfrm>
          <a:prstGeom prst="rect">
            <a:avLst/>
          </a:prstGeom>
        </p:spPr>
      </p:pic>
      <p:sp>
        <p:nvSpPr>
          <p:cNvPr id="6" name="Rectangle 5"/>
          <p:cNvSpPr/>
          <p:nvPr/>
        </p:nvSpPr>
        <p:spPr>
          <a:xfrm>
            <a:off x="4608528" y="4932457"/>
            <a:ext cx="3560590"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cs typeface="Segoe UI" panose="020B0502040204020203" pitchFamily="34" charset="0"/>
              </a:rPr>
              <a:t>Sample UML Use Case Diagram</a:t>
            </a:r>
            <a:endParaRPr lang="en-GB"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0314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c6fdfe6-dcbf-450f-838f-b0f56e4517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the Database Design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Logical Modeling</a:t>
            </a:r>
          </a:p>
          <a:p>
            <a:r>
              <a:rPr lang="en-US" dirty="0"/>
              <a:t>Physical Database Structure</a:t>
            </a:r>
          </a:p>
          <a:p>
            <a:r>
              <a:rPr lang="en-US" dirty="0"/>
              <a:t>Working with </a:t>
            </a:r>
            <a:r>
              <a:rPr lang="en-US" dirty="0" err="1"/>
              <a:t>DBAs</a:t>
            </a:r>
            <a:endParaRPr lang="en-US" dirty="0"/>
          </a:p>
          <a:p>
            <a:r>
              <a:rPr lang="en-US" dirty="0"/>
              <a:t>Database Design in Agile and Extreme Programming</a:t>
            </a:r>
          </a:p>
          <a:p>
            <a:pPr>
              <a:buNone/>
            </a:pPr>
            <a:endParaRPr lang="en-US" dirty="0"/>
          </a:p>
        </p:txBody>
      </p:sp>
    </p:spTree>
    <p:extLst>
      <p:ext uri="{BB962C8B-B14F-4D97-AF65-F5344CB8AC3E}">
        <p14:creationId xmlns:p14="http://schemas.microsoft.com/office/powerpoint/2010/main" val="317557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f4d4c86-6daf-4baf-948a-e4034ef414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for Distributed Applications</a:t>
            </a:r>
          </a:p>
        </p:txBody>
      </p:sp>
      <p:sp>
        <p:nvSpPr>
          <p:cNvPr id="4" name="Content Placeholder 2"/>
          <p:cNvSpPr>
            <a:spLocks noGrp="1"/>
          </p:cNvSpPr>
          <p:nvPr/>
        </p:nvSpPr>
        <p:spPr bwMode="auto">
          <a:xfrm>
            <a:off x="458788" y="1021215"/>
            <a:ext cx="347710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Layers</a:t>
            </a:r>
          </a:p>
          <a:p>
            <a:pPr marL="365760" lvl="1"/>
            <a:r>
              <a:rPr lang="en-US" dirty="0"/>
              <a:t>Presentation</a:t>
            </a:r>
          </a:p>
          <a:p>
            <a:pPr marL="365760" lvl="1"/>
            <a:r>
              <a:rPr lang="en-US" dirty="0"/>
              <a:t>Business Logic</a:t>
            </a:r>
          </a:p>
          <a:p>
            <a:pPr marL="365760" lvl="1"/>
            <a:r>
              <a:rPr lang="en-US" dirty="0"/>
              <a:t>Data Access</a:t>
            </a:r>
          </a:p>
          <a:p>
            <a:pPr marL="365760" lvl="1"/>
            <a:r>
              <a:rPr lang="en-US" dirty="0"/>
              <a:t>Database</a:t>
            </a:r>
          </a:p>
          <a:p>
            <a:r>
              <a:rPr lang="en-US" dirty="0"/>
              <a:t>Communication</a:t>
            </a:r>
          </a:p>
          <a:p>
            <a:r>
              <a:rPr lang="en-US" dirty="0"/>
              <a:t>Security</a:t>
            </a:r>
          </a:p>
          <a:p>
            <a:pPr lvl="1"/>
            <a:endParaRPr lang="en-US" dirty="0"/>
          </a:p>
        </p:txBody>
      </p:sp>
      <p:sp>
        <p:nvSpPr>
          <p:cNvPr id="9" name="TextBox 8"/>
          <p:cNvSpPr txBox="1"/>
          <p:nvPr/>
        </p:nvSpPr>
        <p:spPr>
          <a:xfrm>
            <a:off x="4235664" y="1352812"/>
            <a:ext cx="99437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Browser</a:t>
            </a:r>
          </a:p>
        </p:txBody>
      </p:sp>
      <p:sp>
        <p:nvSpPr>
          <p:cNvPr id="10" name="TextBox 9"/>
          <p:cNvSpPr txBox="1"/>
          <p:nvPr/>
        </p:nvSpPr>
        <p:spPr>
          <a:xfrm>
            <a:off x="4235663" y="2622424"/>
            <a:ext cx="827342"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Web </a:t>
            </a:r>
          </a:p>
          <a:p>
            <a:r>
              <a:rPr lang="en-GB" b="0" dirty="0">
                <a:latin typeface="Segoe UI" panose="020B0502040204020203" pitchFamily="34" charset="0"/>
                <a:cs typeface="Segoe UI" panose="020B0502040204020203" pitchFamily="34" charset="0"/>
              </a:rPr>
              <a:t>Server</a:t>
            </a:r>
          </a:p>
        </p:txBody>
      </p:sp>
      <p:sp>
        <p:nvSpPr>
          <p:cNvPr id="11" name="TextBox 10"/>
          <p:cNvSpPr txBox="1"/>
          <p:nvPr/>
        </p:nvSpPr>
        <p:spPr>
          <a:xfrm>
            <a:off x="4235663" y="4273073"/>
            <a:ext cx="896399"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Middle</a:t>
            </a:r>
          </a:p>
          <a:p>
            <a:r>
              <a:rPr lang="en-GB" b="0" dirty="0">
                <a:latin typeface="Segoe UI" panose="020B0502040204020203" pitchFamily="34" charset="0"/>
                <a:cs typeface="Segoe UI" panose="020B0502040204020203" pitchFamily="34" charset="0"/>
              </a:rPr>
              <a:t>Tier</a:t>
            </a:r>
          </a:p>
          <a:p>
            <a:r>
              <a:rPr lang="en-GB" b="0" dirty="0">
                <a:latin typeface="Segoe UI" panose="020B0502040204020203" pitchFamily="34" charset="0"/>
                <a:cs typeface="Segoe UI" panose="020B0502040204020203" pitchFamily="34" charset="0"/>
              </a:rPr>
              <a:t>Server</a:t>
            </a:r>
          </a:p>
        </p:txBody>
      </p:sp>
      <p:sp>
        <p:nvSpPr>
          <p:cNvPr id="12" name="TextBox 11"/>
          <p:cNvSpPr txBox="1"/>
          <p:nvPr/>
        </p:nvSpPr>
        <p:spPr>
          <a:xfrm>
            <a:off x="4157381" y="5923722"/>
            <a:ext cx="1127425"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Database</a:t>
            </a:r>
          </a:p>
          <a:p>
            <a:r>
              <a:rPr lang="en-GB" b="0" dirty="0">
                <a:latin typeface="Segoe UI" panose="020B0502040204020203" pitchFamily="34" charset="0"/>
                <a:cs typeface="Segoe UI" panose="020B0502040204020203" pitchFamily="34" charset="0"/>
              </a:rPr>
              <a:t>Server</a:t>
            </a:r>
          </a:p>
        </p:txBody>
      </p:sp>
      <p:sp>
        <p:nvSpPr>
          <p:cNvPr id="13" name="TextBox 12"/>
          <p:cNvSpPr txBox="1"/>
          <p:nvPr/>
        </p:nvSpPr>
        <p:spPr>
          <a:xfrm>
            <a:off x="6513077" y="2862470"/>
            <a:ext cx="145443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Presentation</a:t>
            </a:r>
          </a:p>
        </p:txBody>
      </p:sp>
      <p:sp>
        <p:nvSpPr>
          <p:cNvPr id="14" name="TextBox 13"/>
          <p:cNvSpPr txBox="1"/>
          <p:nvPr/>
        </p:nvSpPr>
        <p:spPr>
          <a:xfrm>
            <a:off x="6513077" y="4365406"/>
            <a:ext cx="1653017"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Business Logic</a:t>
            </a:r>
          </a:p>
          <a:p>
            <a:r>
              <a:rPr lang="en-GB" b="0" dirty="0">
                <a:latin typeface="Segoe UI" panose="020B0502040204020203" pitchFamily="34" charset="0"/>
                <a:cs typeface="Segoe UI" panose="020B0502040204020203" pitchFamily="34" charset="0"/>
              </a:rPr>
              <a:t>Data Access</a:t>
            </a:r>
          </a:p>
        </p:txBody>
      </p:sp>
      <p:grpSp>
        <p:nvGrpSpPr>
          <p:cNvPr id="3" name="Group 2" descr="In a distributed web application, code is separated into presentation, business logic, and data access layers. The slide graphic shows that in a web application, the presentation layer runs on the web server, while the business logic and data access layers often run on dedicated middle-tier servers. The database is hosted by a dedicated database server.&#10;&#10;"/>
          <p:cNvGrpSpPr/>
          <p:nvPr/>
        </p:nvGrpSpPr>
        <p:grpSpPr>
          <a:xfrm>
            <a:off x="5361293" y="1021215"/>
            <a:ext cx="1151784" cy="5512855"/>
            <a:chOff x="5361293" y="1021215"/>
            <a:chExt cx="1151784" cy="5512855"/>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1293" y="1021215"/>
              <a:ext cx="1151784" cy="103252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7566" y="4273073"/>
              <a:ext cx="679238" cy="120456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7280" y="5923722"/>
              <a:ext cx="927412" cy="61034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4074" y="2622424"/>
              <a:ext cx="679238" cy="1204561"/>
            </a:xfrm>
            <a:prstGeom prst="rect">
              <a:avLst/>
            </a:prstGeom>
          </p:spPr>
        </p:pic>
        <p:cxnSp>
          <p:nvCxnSpPr>
            <p:cNvPr id="15" name="Straight Arrow Connector 14"/>
            <p:cNvCxnSpPr/>
            <p:nvPr/>
          </p:nvCxnSpPr>
          <p:spPr bwMode="auto">
            <a:xfrm>
              <a:off x="5937185" y="2053741"/>
              <a:ext cx="6508" cy="5686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a:off x="5890986" y="5441335"/>
              <a:ext cx="0" cy="482387"/>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5884478" y="3817190"/>
              <a:ext cx="6508" cy="4558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208370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593a055-00b6-4bf8-aab3-9980fcc8ec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State Management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Client-side locations to store state data:</a:t>
            </a:r>
          </a:p>
          <a:p>
            <a:pPr marL="365760" lvl="1"/>
            <a:r>
              <a:rPr lang="en-US" dirty="0"/>
              <a:t>Cookies</a:t>
            </a:r>
          </a:p>
          <a:p>
            <a:pPr marL="365760" lvl="1"/>
            <a:r>
              <a:rPr lang="en-US" dirty="0"/>
              <a:t>Query Strings</a:t>
            </a:r>
          </a:p>
          <a:p>
            <a:r>
              <a:rPr lang="en-US" dirty="0"/>
              <a:t>Server-side locations to store state data:</a:t>
            </a:r>
          </a:p>
          <a:p>
            <a:pPr marL="365760" lvl="1"/>
            <a:r>
              <a:rPr lang="en-US" dirty="0" err="1"/>
              <a:t>TempData</a:t>
            </a:r>
            <a:endParaRPr lang="en-US" dirty="0"/>
          </a:p>
          <a:p>
            <a:pPr marL="365760" lvl="1"/>
            <a:r>
              <a:rPr lang="en-US" dirty="0"/>
              <a:t>Application State</a:t>
            </a:r>
          </a:p>
          <a:p>
            <a:pPr marL="365760" lvl="1"/>
            <a:r>
              <a:rPr lang="en-US" dirty="0"/>
              <a:t>Session State</a:t>
            </a:r>
          </a:p>
          <a:p>
            <a:pPr marL="365760" lvl="1"/>
            <a:r>
              <a:rPr lang="en-US" dirty="0"/>
              <a:t>Profile Properties</a:t>
            </a:r>
          </a:p>
          <a:p>
            <a:pPr marL="365760" lvl="1"/>
            <a:r>
              <a:rPr lang="en-US" dirty="0"/>
              <a:t>Database Tables</a:t>
            </a:r>
          </a:p>
          <a:p>
            <a:pPr>
              <a:buNone/>
            </a:pPr>
            <a:endParaRPr lang="en-US" dirty="0"/>
          </a:p>
        </p:txBody>
      </p:sp>
    </p:spTree>
    <p:extLst>
      <p:ext uri="{BB962C8B-B14F-4D97-AF65-F5344CB8AC3E}">
        <p14:creationId xmlns:p14="http://schemas.microsoft.com/office/powerpoint/2010/main" val="40194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0deeb5c-5244-49df-9e12-ccd986225e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Globalization and Localization</a:t>
            </a:r>
          </a:p>
        </p:txBody>
      </p:sp>
      <p:sp>
        <p:nvSpPr>
          <p:cNvPr id="4" name="Content Placeholder 2"/>
          <p:cNvSpPr>
            <a:spLocks noGrp="1"/>
          </p:cNvSpPr>
          <p:nvPr/>
        </p:nvSpPr>
        <p:spPr bwMode="auto">
          <a:xfrm>
            <a:off x="458788" y="1021214"/>
            <a:ext cx="8119156" cy="55483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You can use the internationally-recognized set of language codes available in browsers to present content customized to suit a user’s language or region</a:t>
            </a:r>
          </a:p>
          <a:p>
            <a:r>
              <a:rPr lang="en-US" sz="2400" dirty="0"/>
              <a:t>You can use resource files to provide a localized response suitable to a user’s culture</a:t>
            </a:r>
          </a:p>
          <a:p>
            <a:r>
              <a:rPr lang="en-US" sz="2400" dirty="0"/>
              <a:t>You can use separate views to suit each language code</a:t>
            </a:r>
          </a:p>
        </p:txBody>
      </p:sp>
    </p:spTree>
    <p:extLst>
      <p:ext uri="{BB962C8B-B14F-4D97-AF65-F5344CB8AC3E}">
        <p14:creationId xmlns:p14="http://schemas.microsoft.com/office/powerpoint/2010/main" val="10646234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LLINECOLOR1" val="16777215"/>
  <p:tag name="FILLLINECOLOR2" val="15921906"/>
  <p:tag name="FILLLINECOLOR3" val="14277081"/>
  <p:tag name="FILLLINECOLOR4" val="12566463"/>
  <p:tag name="FILLLINECOLOR5" val="10921638"/>
  <p:tag name="FILLLINECOLOR6" val="8421504"/>
  <p:tag name="FILLLINECOLOR7" val="12682599"/>
  <p:tag name="FILLLINECOLOR8" val="11632640"/>
  <p:tag name="FILLLINECOLOR9" val="5250063"/>
  <p:tag name="FILLLINECOLOR10" val="8404138"/>
  <p:tag name="FILLLINECOLOR11" val="4210752"/>
  <p:tag name="FILLLINECOLOR12" val="15790320"/>
  <p:tag name="FILLLINECOLOR13" val="14277081"/>
  <p:tag name="FILLLINECOLOR14" val="13158600"/>
  <p:tag name="FILLLINECOLOR15" val="11776947"/>
  <p:tag name="FILLLINECOLOR16" val="9211020"/>
  <p:tag name="FILLLINECOLOR17" val="7434609"/>
  <p:tag name="FILLLINECOLOR18" val="5921370"/>
  <p:tag name="FILLLINECOLOR19" val="0"/>
  <p:tag name="FILLLINECOLOR20" val="16777215"/>
  <p:tag name="FILLLINECOLOR22" val="2638780"/>
  <p:tag name="FILLLINECOLOR23" val="46822"/>
  <p:tag name="FILLLINECOLOR24" val="5550723"/>
  <p:tag name="FONTCOLORNUMBER1" val="1"/>
  <p:tag name="FONTCOLORNUMBER2" val="7"/>
  <p:tag name="FONTCOLORNUMBER3" val="13"/>
  <p:tag name="FONTCOLORNUMBER4" val="18"/>
  <p:tag name="FONTCOLORNUMBER5" val="19"/>
  <p:tag name="FONTCOLORNUMBER6" val="20"/>
  <p:tag name="FONTCOLOR1" val="16777215"/>
  <p:tag name="FONTCOLOR2" val="12682599"/>
  <p:tag name="FONTCOLOR3" val="14277081"/>
  <p:tag name="FONTCOLOR4" val="5921370"/>
  <p:tag name="FONTCOLOR5" val="0"/>
  <p:tag name="FONTCOLOR6" val="16777215"/>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69</TotalTime>
  <Words>1745</Words>
  <Application>Microsoft Office PowerPoint</Application>
  <PresentationFormat>On-screen Show (4:3)</PresentationFormat>
  <Paragraphs>171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Segoe UI</vt:lpstr>
      <vt:lpstr>Arial</vt:lpstr>
      <vt:lpstr>Calibri</vt:lpstr>
      <vt:lpstr>Wingdings</vt:lpstr>
      <vt:lpstr>Verdana</vt:lpstr>
      <vt:lpstr>Symbol</vt:lpstr>
      <vt:lpstr>NG_MOC_Core_ModuleNew2</vt:lpstr>
      <vt:lpstr>Aula 2</vt:lpstr>
      <vt:lpstr>Module Overview</vt:lpstr>
      <vt:lpstr>Lição 1: Planejamento na fase de concepção do projeto</vt:lpstr>
      <vt:lpstr>Project Development Methodologies</vt:lpstr>
      <vt:lpstr>Gathering Requirements</vt:lpstr>
      <vt:lpstr>Planning the Database Design</vt:lpstr>
      <vt:lpstr>Planning for Distributed Applications</vt:lpstr>
      <vt:lpstr>Planning State Management</vt:lpstr>
      <vt:lpstr>Planning Globalization and Localization</vt:lpstr>
      <vt:lpstr>Lesson 2: Designing Models, Controllers, and Views</vt:lpstr>
      <vt:lpstr>Designing Models</vt:lpstr>
      <vt:lpstr>Designing Controllers</vt:lpstr>
      <vt:lpstr>Designing Views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Manasa</dc:creator>
  <cp:lastModifiedBy>Jonatas Oliveira Neto</cp:lastModifiedBy>
  <cp:revision>10</cp:revision>
  <dcterms:created xsi:type="dcterms:W3CDTF">2017-12-06T13:42:06Z</dcterms:created>
  <dcterms:modified xsi:type="dcterms:W3CDTF">2023-04-06T17:58:39Z</dcterms:modified>
</cp:coreProperties>
</file>