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Segoe UI" panose="020B0502040204020203"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50114" autoAdjust="0"/>
  </p:normalViewPr>
  <p:slideViewPr>
    <p:cSldViewPr>
      <p:cViewPr varScale="1">
        <p:scale>
          <a:sx n="65" d="100"/>
          <a:sy n="65" d="100"/>
        </p:scale>
        <p:origin x="143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AE7118-0DE1-43C5-A35B-042EECDF0072}" type="datetimeFigureOut">
              <a:rPr lang="en-US" smtClean="0"/>
              <a:t>4/18/2023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D47A86-95F3-4600-92B7-45D089626BE6}" type="slidenum">
              <a:rPr lang="en-US" smtClean="0"/>
              <a:t>‹#›</a:t>
            </a:fld>
            <a:endParaRPr lang="en-US"/>
          </a:p>
        </p:txBody>
      </p:sp>
    </p:spTree>
    <p:extLst>
      <p:ext uri="{BB962C8B-B14F-4D97-AF65-F5344CB8AC3E}">
        <p14:creationId xmlns:p14="http://schemas.microsoft.com/office/powerpoint/2010/main" val="28491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6_DEMO.m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8D47A86-95F3-4600-92B7-45D089626BE6}"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027831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r>
              <a:rPr lang="en-GB" sz="1000">
                <a:latin typeface="Arial"/>
                <a:ea typeface="Calibri"/>
                <a:cs typeface="Times New Roman"/>
              </a:rPr>
              <a:t>This extra slide shows how to use two constructors: one without a parameter for the web application project and one with a context parameter for the unit test project.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3645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this demonstration, the students will see a simple test that checks the name of the view returned by the </a:t>
            </a:r>
            <a:r>
              <a:rPr lang="en-US" sz="1000" b="1" dirty="0" err="1">
                <a:latin typeface="Arial"/>
                <a:ea typeface="Calibri"/>
                <a:cs typeface="Times New Roman"/>
              </a:rPr>
              <a:t>HomeController</a:t>
            </a:r>
            <a:r>
              <a:rPr lang="en-US" sz="1000" b="1" dirty="0">
                <a:latin typeface="Arial"/>
                <a:ea typeface="Calibri"/>
                <a:cs typeface="Times New Roman"/>
              </a:rPr>
              <a:t> Index</a:t>
            </a:r>
            <a:r>
              <a:rPr lang="en-US" sz="1000" dirty="0">
                <a:latin typeface="Arial"/>
                <a:ea typeface="Calibri"/>
                <a:cs typeface="Segoe UI"/>
              </a:rPr>
              <a:t> action. No inversion of control or mocking is set up. Students will see how to write loosely-coupled controllers and test them with test doubles in the lab.</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“Lesson 1: Unit Testing MVC Components“ section on the following page: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https://github.com/MicrosoftLearning/20486-DevelopingASPNETMVCWebApplications/blob/master/Instructions/20486C/20486C_MOD06_DEMO.md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247624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What is the difference between an IoC container and a mocking framework?</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An IoC container ensures that the correct classes are created and injected for each dependency when the web application runs. By contrast, a mocking framework ensures that test doubles or mock objects are created and used during tests.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868416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8D47A86-95F3-4600-92B7-45D089626BE6}"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2024806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Your students should be familiar with exceptions and exception handling techniques from their previous .NET Framework experience. Introduce this topic by presenting a quick reminder about exceptions, but do not dwell on them in depth.</a:t>
            </a:r>
          </a:p>
          <a:p>
            <a:pPr>
              <a:lnSpc>
                <a:spcPct val="115000"/>
              </a:lnSpc>
              <a:spcAft>
                <a:spcPts val="1000"/>
              </a:spcAft>
            </a:pPr>
            <a:r>
              <a:rPr lang="en-US" sz="1000">
                <a:latin typeface="Arial"/>
                <a:ea typeface="Calibri"/>
                <a:cs typeface="Times New Roman"/>
              </a:rPr>
              <a:t>The code on the slide shows how to use the </a:t>
            </a:r>
            <a:r>
              <a:rPr lang="en-US" sz="1000" b="1">
                <a:latin typeface="Arial"/>
                <a:ea typeface="Calibri"/>
                <a:cs typeface="Times New Roman"/>
              </a:rPr>
              <a:t>[HandleError]</a:t>
            </a:r>
            <a:r>
              <a:rPr lang="en-US" sz="1000">
                <a:latin typeface="Arial"/>
                <a:ea typeface="Calibri"/>
                <a:cs typeface="Times New Roman"/>
              </a:rPr>
              <a:t> annotation to catch errors in a controller action. In practice, </a:t>
            </a:r>
            <a:r>
              <a:rPr lang="en-US" sz="1000" b="1">
                <a:latin typeface="Arial"/>
                <a:ea typeface="Calibri"/>
                <a:cs typeface="Times New Roman"/>
              </a:rPr>
              <a:t>[HandleError]</a:t>
            </a:r>
            <a:r>
              <a:rPr lang="en-US" sz="1000">
                <a:latin typeface="Arial"/>
                <a:ea typeface="Calibri"/>
                <a:cs typeface="Times New Roman"/>
              </a:rPr>
              <a:t> is less helpful than other error handling techniques because less information is passed to the Error page.</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are using the </a:t>
            </a:r>
            <a:r>
              <a:rPr lang="en-US" sz="1000" b="1">
                <a:latin typeface="Arial"/>
                <a:ea typeface="Calibri"/>
                <a:cs typeface="Times New Roman"/>
              </a:rPr>
              <a:t>[HandleError]</a:t>
            </a:r>
            <a:r>
              <a:rPr lang="en-US" sz="1000">
                <a:latin typeface="Arial"/>
                <a:ea typeface="Calibri"/>
                <a:cs typeface="Times New Roman"/>
              </a:rPr>
              <a:t> annotation to catch exceptions in your web application. However, you realize that </a:t>
            </a:r>
            <a:r>
              <a:rPr lang="en-US" sz="1000" b="1">
                <a:latin typeface="Arial"/>
                <a:ea typeface="Calibri"/>
                <a:cs typeface="Times New Roman"/>
              </a:rPr>
              <a:t>[HandleError]</a:t>
            </a:r>
            <a:r>
              <a:rPr lang="en-US" sz="1000">
                <a:latin typeface="Arial"/>
                <a:ea typeface="Calibri"/>
                <a:cs typeface="Times New Roman"/>
              </a:rPr>
              <a:t> catches all exceptions, making it difficult for you to isolate a specific issue. What can you do to narrow down the exceptions that the </a:t>
            </a:r>
            <a:r>
              <a:rPr lang="en-US" sz="1000" b="1">
                <a:latin typeface="Arial"/>
                <a:ea typeface="Calibri"/>
                <a:cs typeface="Times New Roman"/>
              </a:rPr>
              <a:t>[HandleError]</a:t>
            </a:r>
            <a:r>
              <a:rPr lang="en-US" sz="1000">
                <a:latin typeface="Arial"/>
                <a:ea typeface="Calibri"/>
                <a:cs typeface="Times New Roman"/>
              </a:rPr>
              <a:t> annotation is catching?</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To narrow down the exceptions, you can use the </a:t>
            </a:r>
            <a:r>
              <a:rPr lang="en-US" sz="1000" b="1">
                <a:latin typeface="Arial"/>
                <a:ea typeface="Calibri"/>
                <a:cs typeface="Times New Roman"/>
              </a:rPr>
              <a:t>ExceptionType</a:t>
            </a:r>
            <a:r>
              <a:rPr lang="en-US" sz="1000">
                <a:latin typeface="Arial"/>
                <a:ea typeface="Calibri"/>
                <a:cs typeface="Times New Roman"/>
              </a:rPr>
              <a:t> property, so that only exceptions of a specific type are caught. Alternatively, use </a:t>
            </a:r>
            <a:r>
              <a:rPr lang="en-US" sz="1000" b="1">
                <a:latin typeface="Arial"/>
                <a:ea typeface="Calibri"/>
                <a:cs typeface="Times New Roman"/>
              </a:rPr>
              <a:t>try/catch</a:t>
            </a:r>
            <a:r>
              <a:rPr lang="en-US" sz="1000">
                <a:latin typeface="Arial"/>
                <a:ea typeface="Calibri"/>
                <a:cs typeface="Times New Roman"/>
              </a:rPr>
              <a:t> blocks to intercept errors at the method level. The </a:t>
            </a:r>
            <a:r>
              <a:rPr lang="en-US" sz="1000" b="1">
                <a:latin typeface="Arial"/>
                <a:ea typeface="Calibri"/>
                <a:cs typeface="Times New Roman"/>
              </a:rPr>
              <a:t>[HandleError] </a:t>
            </a:r>
            <a:r>
              <a:rPr lang="en-US" sz="1000">
                <a:latin typeface="Arial"/>
                <a:ea typeface="Calibri"/>
                <a:cs typeface="Times New Roman"/>
              </a:rPr>
              <a:t>annotation only handles any errors not intercepted by a </a:t>
            </a:r>
            <a:r>
              <a:rPr lang="en-US" sz="1000" b="1">
                <a:latin typeface="Arial"/>
                <a:ea typeface="Calibri"/>
                <a:cs typeface="Times New Roman"/>
              </a:rPr>
              <a:t>try/catch </a:t>
            </a:r>
            <a:r>
              <a:rPr lang="en-US" sz="1000">
                <a:latin typeface="Arial"/>
                <a:ea typeface="Calibri"/>
                <a:cs typeface="Times New Roman"/>
              </a:rPr>
              <a:t>block.</a:t>
            </a:r>
          </a:p>
        </p:txBody>
      </p:sp>
      <p:sp>
        <p:nvSpPr>
          <p:cNvPr id="4" name="Slide Number Placeholder 3"/>
          <p:cNvSpPr>
            <a:spLocks noGrp="1"/>
          </p:cNvSpPr>
          <p:nvPr>
            <p:ph type="sldNum" sz="quarter" idx="10"/>
          </p:nvPr>
        </p:nvSpPr>
        <p:spPr/>
        <p:txBody>
          <a:bodyPr/>
          <a:lstStyle/>
          <a:p>
            <a:fld id="{38D47A86-95F3-4600-92B7-45D089626BE6}"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172651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Any student with experience of ASP.NET Web Forms or Web Pages may have used Web.config to configure error handling before. </a:t>
            </a:r>
          </a:p>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have switched off custom errors in the Web.config file. When you run your application without debugging, an exception is thrown in a </a:t>
            </a:r>
            <a:r>
              <a:rPr lang="en-US" sz="1000" b="1">
                <a:latin typeface="Arial"/>
                <a:ea typeface="Calibri"/>
                <a:cs typeface="Times New Roman"/>
              </a:rPr>
              <a:t>try/catch</a:t>
            </a:r>
            <a:r>
              <a:rPr lang="en-US" sz="1000">
                <a:solidFill>
                  <a:srgbClr val="000000"/>
                </a:solidFill>
                <a:latin typeface="Arial"/>
                <a:ea typeface="Calibri"/>
                <a:cs typeface="Times New Roman"/>
              </a:rPr>
              <a:t> block. What page displays the exception to the user?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Because the exception is thrown in a </a:t>
            </a:r>
            <a:r>
              <a:rPr lang="en-US" sz="1000" b="1">
                <a:latin typeface="Arial"/>
                <a:ea typeface="Calibri"/>
                <a:cs typeface="Times New Roman"/>
              </a:rPr>
              <a:t>try/catch</a:t>
            </a:r>
            <a:r>
              <a:rPr lang="en-US" sz="1000">
                <a:solidFill>
                  <a:srgbClr val="000000"/>
                </a:solidFill>
                <a:latin typeface="Arial"/>
                <a:ea typeface="Calibri"/>
                <a:cs typeface="Times New Roman"/>
              </a:rPr>
              <a:t> block, it is probably handled and no error page is displayed to the user.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561556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ensure that developers can review exception details that arise during debugging. How should you approach error logging code?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Developers can already review exception details during debugging by using debugging tools in Visual Studio. You do not need to add your own error logging code to enable this. Custom error logging code is usually added for recording exceptions that arise in a production web application.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142192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4" name="Slide Number Placeholder 3"/>
          <p:cNvSpPr>
            <a:spLocks noGrp="1"/>
          </p:cNvSpPr>
          <p:nvPr>
            <p:ph type="sldNum" sz="quarter" idx="10"/>
          </p:nvPr>
        </p:nvSpPr>
        <p:spPr/>
        <p:txBody>
          <a:bodyPr/>
          <a:lstStyle/>
          <a:p>
            <a:fld id="{38D47A86-95F3-4600-92B7-45D089626BE6}"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403110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lesson focuses on unit testing, which can be performed throughout a project, rather than integration testing or acceptance testing, which can only be performed when several components reach completion. Ensure that the students are clear on the difference between unit testing, integration testing, and acceptance testing.</a:t>
            </a:r>
          </a:p>
          <a:p>
            <a:pPr>
              <a:lnSpc>
                <a:spcPct val="115000"/>
              </a:lnSpc>
              <a:spcAft>
                <a:spcPts val="1000"/>
              </a:spcAft>
            </a:pPr>
            <a:r>
              <a:rPr lang="en-US" sz="1000">
                <a:latin typeface="Arial"/>
                <a:ea typeface="Calibri"/>
                <a:cs typeface="Times New Roman"/>
              </a:rPr>
              <a:t>Mention that in MVC web applications, unit tests can instantiate model classes or controllers and call their methods and actions. For example. you can write a unit test that creates a new Product object and tests that a method called, Buy, returns a Cart object.</a:t>
            </a:r>
          </a:p>
        </p:txBody>
      </p:sp>
      <p:sp>
        <p:nvSpPr>
          <p:cNvPr id="4" name="Slide Number Placeholder 3"/>
          <p:cNvSpPr>
            <a:spLocks noGrp="1"/>
          </p:cNvSpPr>
          <p:nvPr>
            <p:ph type="sldNum" sz="quarter" idx="10"/>
          </p:nvPr>
        </p:nvSpPr>
        <p:spPr/>
        <p:txBody>
          <a:bodyPr/>
          <a:lstStyle/>
          <a:p>
            <a:fld id="{38D47A86-95F3-4600-92B7-45D089626BE6}"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2751662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Board members want you to ensure that your web application correctly calculates sales tax on every product in the catalog. Is this an example of a unit test, an integration test, or an acceptance test?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In this example, the code that calculates sales tax is most likely to be a method in the </a:t>
            </a:r>
            <a:r>
              <a:rPr lang="en-US" sz="1000" b="1">
                <a:latin typeface="Arial"/>
                <a:ea typeface="Calibri"/>
                <a:cs typeface="Times New Roman"/>
              </a:rPr>
              <a:t>Product </a:t>
            </a:r>
            <a:r>
              <a:rPr lang="en-US" sz="1000">
                <a:latin typeface="Arial"/>
                <a:ea typeface="Calibri"/>
                <a:cs typeface="Times New Roman"/>
              </a:rPr>
              <a:t>class. You can test this code in isolation by instantiating a </a:t>
            </a:r>
            <a:r>
              <a:rPr lang="en-US" sz="1000" b="1">
                <a:latin typeface="Arial"/>
                <a:ea typeface="Calibri"/>
                <a:cs typeface="Times New Roman"/>
              </a:rPr>
              <a:t>Product </a:t>
            </a:r>
            <a:r>
              <a:rPr lang="en-US" sz="1000">
                <a:latin typeface="Arial"/>
                <a:ea typeface="Calibri"/>
                <a:cs typeface="Times New Roman"/>
              </a:rPr>
              <a:t>object and calling the sales tax method with test data. No query to the database is necessary for this test. Therefore, it is an example of a unit test rather than an integration test. It is also an example of an acceptance test, because the board will not accept the application unless the calculation is performed correctly.</a:t>
            </a:r>
          </a:p>
        </p:txBody>
      </p:sp>
      <p:sp>
        <p:nvSpPr>
          <p:cNvPr id="4" name="Slide Number Placeholder 3"/>
          <p:cNvSpPr>
            <a:spLocks noGrp="1"/>
          </p:cNvSpPr>
          <p:nvPr>
            <p:ph type="sldNum" sz="quarter" idx="10"/>
          </p:nvPr>
        </p:nvSpPr>
        <p:spPr/>
        <p:txBody>
          <a:bodyPr/>
          <a:lstStyle/>
          <a:p>
            <a:fld id="{38D47A86-95F3-4600-92B7-45D089626BE6}"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412781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57400"/>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You have written a controller for the </a:t>
            </a:r>
            <a:r>
              <a:rPr lang="en-US" sz="1000" b="1" dirty="0">
                <a:latin typeface="Arial"/>
                <a:ea typeface="Calibri"/>
                <a:cs typeface="Times New Roman"/>
              </a:rPr>
              <a:t>Comment </a:t>
            </a:r>
            <a:r>
              <a:rPr lang="en-US" sz="1000" dirty="0">
                <a:latin typeface="Arial"/>
                <a:ea typeface="Calibri"/>
                <a:cs typeface="Times New Roman"/>
              </a:rPr>
              <a:t>model class. You write a unit test that checks that the </a:t>
            </a:r>
            <a:r>
              <a:rPr lang="en-US" sz="1000" b="1" dirty="0">
                <a:latin typeface="Arial"/>
                <a:ea typeface="Calibri"/>
                <a:cs typeface="Times New Roman"/>
              </a:rPr>
              <a:t>Index</a:t>
            </a:r>
            <a:r>
              <a:rPr lang="en-US" sz="1000" dirty="0">
                <a:latin typeface="Arial"/>
                <a:ea typeface="Calibri"/>
                <a:cs typeface="Times New Roman"/>
              </a:rPr>
              <a:t> action returns a collection of </a:t>
            </a:r>
            <a:r>
              <a:rPr lang="en-US" sz="1000" b="1" dirty="0">
                <a:latin typeface="Arial"/>
                <a:ea typeface="Calibri"/>
                <a:cs typeface="Times New Roman"/>
              </a:rPr>
              <a:t>Comment </a:t>
            </a:r>
            <a:r>
              <a:rPr lang="en-US" sz="1000" dirty="0">
                <a:latin typeface="Arial"/>
                <a:ea typeface="Calibri"/>
                <a:cs typeface="Times New Roman"/>
              </a:rPr>
              <a:t>objects. Have you conformed to TDD principles?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This is not an example of TDD because the </a:t>
            </a:r>
            <a:r>
              <a:rPr lang="en-US" sz="1000" b="1" dirty="0" err="1">
                <a:latin typeface="Arial"/>
                <a:ea typeface="Calibri"/>
                <a:cs typeface="Times New Roman"/>
              </a:rPr>
              <a:t>CommentController</a:t>
            </a:r>
            <a:r>
              <a:rPr lang="en-US" sz="1000" dirty="0">
                <a:latin typeface="Arial"/>
                <a:ea typeface="Calibri"/>
                <a:cs typeface="Times New Roman"/>
              </a:rPr>
              <a:t> was created before the unit test. In TDD, the first step in each iteration is the creation of a test.</a:t>
            </a:r>
          </a:p>
        </p:txBody>
      </p:sp>
      <p:sp>
        <p:nvSpPr>
          <p:cNvPr id="4" name="Slide Number Placeholder 3"/>
          <p:cNvSpPr>
            <a:spLocks noGrp="1"/>
          </p:cNvSpPr>
          <p:nvPr>
            <p:ph type="sldNum" sz="quarter" idx="10"/>
          </p:nvPr>
        </p:nvSpPr>
        <p:spPr/>
        <p:txBody>
          <a:bodyPr/>
          <a:lstStyle/>
          <a:p>
            <a:fld id="{38D47A86-95F3-4600-92B7-45D089626BE6}"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170237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topic introduces the concept of loose coupling but deliberately avoids using code samples to illustrate it. This is because loose coupling is a theoretical concept that students must understand conceptually before they can effectively write code to implement it. Try to ensure that students comprehend loose coupling and its benefits, particularly in testing, before you show code for interfaces and implementations of loosely-coupled classes.</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a test, you create a fake collection of </a:t>
            </a:r>
            <a:r>
              <a:rPr lang="en-US" sz="1000" b="1">
                <a:latin typeface="Arial"/>
                <a:ea typeface="Calibri"/>
                <a:cs typeface="Times New Roman"/>
              </a:rPr>
              <a:t>BlogEntry</a:t>
            </a:r>
            <a:r>
              <a:rPr lang="en-US" sz="1000">
                <a:latin typeface="Arial"/>
                <a:ea typeface="Calibri"/>
                <a:cs typeface="Times New Roman"/>
              </a:rPr>
              <a:t> objects. Is this an example of an interface or a test double?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This is a test double. A test double is an instance of a class with fake data. Often, the test double implements an interface.</a:t>
            </a:r>
          </a:p>
        </p:txBody>
      </p:sp>
      <p:sp>
        <p:nvSpPr>
          <p:cNvPr id="4" name="Slide Number Placeholder 3"/>
          <p:cNvSpPr>
            <a:spLocks noGrp="1"/>
          </p:cNvSpPr>
          <p:nvPr>
            <p:ph type="sldNum" sz="quarter" idx="10"/>
          </p:nvPr>
        </p:nvSpPr>
        <p:spPr/>
        <p:txBody>
          <a:bodyPr/>
          <a:lstStyle/>
          <a:p>
            <a:fld id="{38D47A86-95F3-4600-92B7-45D089626BE6}"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613549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a:t>
            </a:r>
            <a:r>
              <a:rPr lang="en-US" sz="1000">
                <a:solidFill>
                  <a:srgbClr val="000000"/>
                </a:solidFill>
                <a:latin typeface="Arial"/>
                <a:ea typeface="Calibri"/>
                <a:cs typeface="Segoe UI"/>
              </a:rPr>
              <a:t>For what purpose would you use a fake repository when you write unit tests against an MVC controller?</a:t>
            </a:r>
            <a:endParaRPr lang="en-US" sz="1000">
              <a:latin typeface="Arial"/>
              <a:ea typeface="Calibri"/>
              <a:cs typeface="Times New Roman"/>
            </a:endParaRPr>
          </a:p>
          <a:p>
            <a:pPr>
              <a:lnSpc>
                <a:spcPct val="115000"/>
              </a:lnSpc>
              <a:spcAft>
                <a:spcPts val="1000"/>
              </a:spcAft>
            </a:pPr>
            <a:r>
              <a:rPr lang="en-US" sz="1000" b="1">
                <a:effectLst/>
                <a:latin typeface="Arial"/>
                <a:ea typeface="Times New Roman"/>
                <a:cs typeface="Segoe UI"/>
              </a:rPr>
              <a:t>Answer: </a:t>
            </a:r>
            <a:r>
              <a:rPr lang="en-US" sz="1000">
                <a:effectLst/>
                <a:latin typeface="Arial"/>
                <a:ea typeface="Times New Roman"/>
                <a:cs typeface="Segoe UI"/>
              </a:rPr>
              <a:t>You can use a fake repository to create an object that behaves like an Entity Framework context, but works with in-memory data, instead of a database.</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82871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This extra slide shows how to write a unit test that uses a test double for the Entity Framework context. By using this technique, you can test business logic without relying on database connections and other infrastructure.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415969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Which approach is more loosely-coupled: using constructors to specify the context, or using IoC containers to specify the context?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The more loosely-coupled approach is to use an IoC container. If you wanted to change the implementation of the repository, you could do so simply by changing the configuration of the IoC container. You need not alter any code in the controller.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200583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34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6</a:t>
            </a:r>
          </a:p>
        </p:txBody>
      </p:sp>
      <p:sp>
        <p:nvSpPr>
          <p:cNvPr id="3" name="Subtitle 2"/>
          <p:cNvSpPr>
            <a:spLocks noGrp="1"/>
          </p:cNvSpPr>
          <p:nvPr>
            <p:ph type="subTitle" sz="quarter" idx="1"/>
          </p:nvPr>
        </p:nvSpPr>
        <p:spPr/>
        <p:txBody>
          <a:bodyPr/>
          <a:lstStyle/>
          <a:p>
            <a:r>
              <a:rPr lang="en-US" dirty="0"/>
              <a:t>Testing and Debugging ASP.NET MVC 5 Web Applications
</a:t>
            </a:r>
          </a:p>
        </p:txBody>
      </p:sp>
    </p:spTree>
    <p:extLst>
      <p:ext uri="{BB962C8B-B14F-4D97-AF65-F5344CB8AC3E}">
        <p14:creationId xmlns:p14="http://schemas.microsoft.com/office/powerpoint/2010/main" val="219278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9a7d693-c452-4c5d-875e-448b50fe1a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Constructors to Specify Repositories</a:t>
            </a:r>
          </a:p>
        </p:txBody>
      </p:sp>
      <p:sp>
        <p:nvSpPr>
          <p:cNvPr id="4" name="Rectangle 3"/>
          <p:cNvSpPr/>
          <p:nvPr/>
        </p:nvSpPr>
        <p:spPr>
          <a:xfrm>
            <a:off x="1371600" y="1143000"/>
            <a:ext cx="7086600" cy="52322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public class </a:t>
            </a:r>
            <a:r>
              <a:rPr lang="en-US" b="0" dirty="0" err="1">
                <a:latin typeface="Segoe UI" panose="020B0502040204020203" pitchFamily="34" charset="0"/>
                <a:ea typeface="Times New Roman" panose="02020603050405020304" pitchFamily="18" charset="0"/>
                <a:cs typeface="Segoe UI" panose="020B0502040204020203" pitchFamily="34" charset="0"/>
              </a:rPr>
              <a:t>ProductController</a:t>
            </a:r>
            <a:r>
              <a:rPr lang="en-US" b="0" dirty="0">
                <a:latin typeface="Segoe UI" panose="020B0502040204020203" pitchFamily="34" charset="0"/>
                <a:ea typeface="Times New Roman" panose="02020603050405020304" pitchFamily="18" charset="0"/>
                <a:cs typeface="Segoe UI" panose="020B0502040204020203" pitchFamily="34" charset="0"/>
              </a:rPr>
              <a:t> : Controller</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private </a:t>
            </a:r>
            <a:r>
              <a:rPr lang="en-US" b="0" dirty="0" err="1">
                <a:latin typeface="Segoe UI" panose="020B0502040204020203" pitchFamily="34" charset="0"/>
                <a:ea typeface="Times New Roman" panose="02020603050405020304" pitchFamily="18" charset="0"/>
                <a:cs typeface="Segoe UI" panose="020B0502040204020203" pitchFamily="34" charset="0"/>
              </a:rPr>
              <a:t>IWebStoreContext</a:t>
            </a:r>
            <a:r>
              <a:rPr lang="en-US" b="0" dirty="0">
                <a:latin typeface="Segoe UI" panose="020B0502040204020203" pitchFamily="34" charset="0"/>
                <a:ea typeface="Times New Roman" panose="02020603050405020304" pitchFamily="18" charset="0"/>
                <a:cs typeface="Segoe UI" panose="020B0502040204020203" pitchFamily="34" charset="0"/>
              </a:rPr>
              <a:t> context;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public </a:t>
            </a:r>
            <a:r>
              <a:rPr lang="en-US" b="0" dirty="0" err="1">
                <a:latin typeface="Segoe UI" panose="020B0502040204020203" pitchFamily="34" charset="0"/>
                <a:ea typeface="Times New Roman" panose="02020603050405020304" pitchFamily="18" charset="0"/>
                <a:cs typeface="Segoe UI" panose="020B0502040204020203" pitchFamily="34" charset="0"/>
              </a:rPr>
              <a:t>ProductController</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context = new </a:t>
            </a:r>
            <a:r>
              <a:rPr lang="en-US" b="0" dirty="0" err="1">
                <a:latin typeface="Segoe UI" panose="020B0502040204020203" pitchFamily="34" charset="0"/>
                <a:ea typeface="Times New Roman" panose="02020603050405020304" pitchFamily="18" charset="0"/>
                <a:cs typeface="Segoe UI" panose="020B0502040204020203" pitchFamily="34" charset="0"/>
              </a:rPr>
              <a:t>WebStoreContext</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public </a:t>
            </a:r>
            <a:r>
              <a:rPr lang="en-US" b="0" dirty="0" err="1">
                <a:latin typeface="Segoe UI" panose="020B0502040204020203" pitchFamily="34" charset="0"/>
                <a:ea typeface="Times New Roman" panose="02020603050405020304" pitchFamily="18" charset="0"/>
                <a:cs typeface="Segoe UI" panose="020B0502040204020203" pitchFamily="34" charset="0"/>
              </a:rPr>
              <a:t>ProductController</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IWebStoreContext</a:t>
            </a:r>
            <a:r>
              <a:rPr lang="en-US" b="0" dirty="0">
                <a:latin typeface="Segoe UI" panose="020B0502040204020203" pitchFamily="34" charset="0"/>
                <a:ea typeface="Times New Roman" panose="02020603050405020304" pitchFamily="18" charset="0"/>
                <a:cs typeface="Segoe UI" panose="020B0502040204020203" pitchFamily="34" charset="0"/>
              </a:rPr>
              <a:t> Context)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context = Context;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//Add action methods here</a:t>
            </a:r>
            <a:endParaRPr lang="en-GB" b="0" dirty="0">
              <a:latin typeface="Segoe UI" panose="020B0502040204020203" pitchFamily="34" charset="0"/>
              <a:ea typeface="Times New Roman" panose="02020603050405020304" pitchFamily="18" charset="0"/>
              <a:cs typeface="Segoe UI" panose="020B0502040204020203" pitchFamily="34" charset="0"/>
            </a:endParaRPr>
          </a:p>
          <a:p>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9014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45293e7-335c-45b0-8bcd-77320528ec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run unit tests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461962" indent="-457200">
              <a:buFont typeface="+mj-lt"/>
              <a:buAutoNum type="arabicPeriod"/>
            </a:pPr>
            <a:r>
              <a:rPr lang="en-US" sz="2400" dirty="0"/>
              <a:t>Add a new test project,</a:t>
            </a:r>
            <a:r>
              <a:rPr lang="en-US" sz="2400" b="1" dirty="0"/>
              <a:t> </a:t>
            </a:r>
            <a:r>
              <a:rPr lang="en-US" sz="2400" dirty="0" err="1"/>
              <a:t>OperasWebSiteTests</a:t>
            </a:r>
            <a:r>
              <a:rPr lang="en-US" sz="2400" dirty="0"/>
              <a:t>, to an existing MVC web application solution</a:t>
            </a:r>
          </a:p>
          <a:p>
            <a:pPr marL="461962" indent="-457200">
              <a:buFont typeface="+mj-lt"/>
              <a:buAutoNum type="arabicPeriod"/>
            </a:pPr>
            <a:r>
              <a:rPr lang="en-US" sz="2400" dirty="0"/>
              <a:t>Create code for a simple unit test</a:t>
            </a:r>
          </a:p>
          <a:p>
            <a:pPr marL="461962" indent="-457200">
              <a:buFont typeface="+mj-lt"/>
              <a:buAutoNum type="arabicPeriod"/>
            </a:pPr>
            <a:r>
              <a:rPr lang="en-US" sz="2400" dirty="0"/>
              <a:t>Observe the results of a failed test</a:t>
            </a:r>
          </a:p>
          <a:p>
            <a:pPr marL="461962" indent="-457200">
              <a:buFont typeface="+mj-lt"/>
              <a:buAutoNum type="arabicPeriod"/>
            </a:pPr>
            <a:r>
              <a:rPr lang="en-US" sz="2400" dirty="0"/>
              <a:t>Observe the results of a passed test</a:t>
            </a:r>
          </a:p>
          <a:p>
            <a:endParaRPr lang="en-US" dirty="0"/>
          </a:p>
        </p:txBody>
      </p:sp>
    </p:spTree>
    <p:extLst>
      <p:ext uri="{BB962C8B-B14F-4D97-AF65-F5344CB8AC3E}">
        <p14:creationId xmlns:p14="http://schemas.microsoft.com/office/powerpoint/2010/main" val="218054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73f09cc-05a6-41e2-9fbe-51576d695e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Mocking Frameworks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mocking framework automates the creation of mock objects during tests</a:t>
            </a:r>
          </a:p>
          <a:p>
            <a:pPr lvl="1"/>
            <a:r>
              <a:rPr lang="en-US" dirty="0"/>
              <a:t>You can automate the creation of a single object</a:t>
            </a:r>
          </a:p>
          <a:p>
            <a:pPr lvl="1"/>
            <a:r>
              <a:rPr lang="en-US" dirty="0"/>
              <a:t>You can automate the creation of multiple objects of the same type</a:t>
            </a:r>
          </a:p>
          <a:p>
            <a:pPr lvl="1"/>
            <a:r>
              <a:rPr lang="en-US" dirty="0"/>
              <a:t>You can automate the creation of multiple objects that implement different interfaces</a:t>
            </a:r>
          </a:p>
          <a:p>
            <a:pPr lvl="1">
              <a:buNone/>
            </a:pPr>
            <a:endParaRPr lang="en-US" dirty="0"/>
          </a:p>
          <a:p>
            <a:r>
              <a:rPr lang="en-US" dirty="0"/>
              <a:t>The mocking framework saves time when writing unit tests</a:t>
            </a:r>
          </a:p>
        </p:txBody>
      </p:sp>
    </p:spTree>
    <p:extLst>
      <p:ext uri="{BB962C8B-B14F-4D97-AF65-F5344CB8AC3E}">
        <p14:creationId xmlns:p14="http://schemas.microsoft.com/office/powerpoint/2010/main" val="71011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5381c03-700e-4d78-bd11-8288a02b90aa">
    <p:spTree>
      <p:nvGrpSpPr>
        <p:cNvPr id="1" name=""/>
        <p:cNvGrpSpPr/>
        <p:nvPr/>
      </p:nvGrpSpPr>
      <p:grpSpPr>
        <a:xfrm>
          <a:off x="0" y="0"/>
          <a:ext cx="0" cy="0"/>
          <a:chOff x="0" y="0"/>
          <a:chExt cx="0" cy="0"/>
        </a:xfrm>
      </p:grpSpPr>
      <p:sp>
        <p:nvSpPr>
          <p:cNvPr id="2" name="Title 1"/>
          <p:cNvSpPr>
            <a:spLocks noGrp="1"/>
          </p:cNvSpPr>
          <p:nvPr>
            <p:ph type="title"/>
          </p:nvPr>
        </p:nvSpPr>
        <p:spPr>
          <a:xfrm>
            <a:off x="304800" y="-2"/>
            <a:ext cx="9064625" cy="740664"/>
          </a:xfrm>
        </p:spPr>
        <p:txBody>
          <a:bodyPr/>
          <a:lstStyle/>
          <a:p>
            <a:r>
              <a:rPr lang="en-US" dirty="0"/>
              <a:t>Lesson 2: Implementing an Exception Handling Strategy</a:t>
            </a:r>
          </a:p>
        </p:txBody>
      </p:sp>
      <p:sp>
        <p:nvSpPr>
          <p:cNvPr id="3" name="Text Placeholder 2"/>
          <p:cNvSpPr>
            <a:spLocks noGrp="1"/>
          </p:cNvSpPr>
          <p:nvPr>
            <p:ph type="body" idx="1"/>
          </p:nvPr>
        </p:nvSpPr>
        <p:spPr/>
        <p:txBody>
          <a:bodyPr/>
          <a:lstStyle/>
          <a:p>
            <a:r>
              <a:rPr lang="en-US"/>
              <a:t>Raising and Catching Exceptions
Configuring Exception Handling
Logging Exceptions</a:t>
            </a:r>
          </a:p>
        </p:txBody>
      </p:sp>
    </p:spTree>
    <p:extLst>
      <p:ext uri="{BB962C8B-B14F-4D97-AF65-F5344CB8AC3E}">
        <p14:creationId xmlns:p14="http://schemas.microsoft.com/office/powerpoint/2010/main" val="344505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dfc8785-e862-4502-84f7-a0a60a7230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Raising and Catching Exceptions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most common method to catch an exception is to use the </a:t>
            </a:r>
            <a:r>
              <a:rPr lang="en-US" b="1" dirty="0"/>
              <a:t>try/catch</a:t>
            </a:r>
            <a:r>
              <a:rPr lang="en-US" dirty="0"/>
              <a:t> block</a:t>
            </a:r>
          </a:p>
          <a:p>
            <a:r>
              <a:rPr lang="en-US" dirty="0"/>
              <a:t>You can also override the </a:t>
            </a:r>
            <a:r>
              <a:rPr lang="en-US" dirty="0" err="1"/>
              <a:t>OnException</a:t>
            </a:r>
            <a:r>
              <a:rPr lang="en-US" dirty="0"/>
              <a:t> method</a:t>
            </a:r>
          </a:p>
          <a:p>
            <a:r>
              <a:rPr lang="en-US" dirty="0"/>
              <a:t>You can also catch exceptions by using the </a:t>
            </a:r>
            <a:r>
              <a:rPr lang="en-US" b="1" dirty="0"/>
              <a:t>[</a:t>
            </a:r>
            <a:r>
              <a:rPr lang="en-US" b="1" dirty="0" err="1"/>
              <a:t>HandleError</a:t>
            </a:r>
            <a:r>
              <a:rPr lang="en-US" b="1" dirty="0"/>
              <a:t>] </a:t>
            </a:r>
            <a:r>
              <a:rPr lang="en-US" dirty="0"/>
              <a:t>annotation</a:t>
            </a:r>
          </a:p>
        </p:txBody>
      </p:sp>
      <p:sp>
        <p:nvSpPr>
          <p:cNvPr id="5" name="Rectangle 4"/>
          <p:cNvSpPr/>
          <p:nvPr/>
        </p:nvSpPr>
        <p:spPr>
          <a:xfrm>
            <a:off x="1763225" y="3433488"/>
            <a:ext cx="6483238" cy="327153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HandleError</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ExceptionType</a:t>
            </a:r>
            <a:r>
              <a:rPr lang="en-US" b="0" dirty="0">
                <a:latin typeface="Segoe UI" panose="020B0502040204020203" pitchFamily="34" charset="0"/>
                <a:ea typeface="Times New Roman" panose="02020603050405020304" pitchFamily="18" charset="0"/>
                <a:cs typeface="Segoe UI" panose="020B0502040204020203" pitchFamily="34" charset="0"/>
              </a:rPr>
              <a:t>=</a:t>
            </a:r>
            <a:br>
              <a:rPr lang="en-US" b="0" dirty="0">
                <a:latin typeface="Segoe UI" panose="020B0502040204020203" pitchFamily="34" charset="0"/>
                <a:ea typeface="Times New Roman" panose="02020603050405020304" pitchFamily="18" charset="0"/>
                <a:cs typeface="Segoe UI" panose="020B0502040204020203" pitchFamily="34" charset="0"/>
              </a:rPr>
            </a:b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typeof</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NotImplementedException</a:t>
            </a:r>
            <a:r>
              <a:rPr lang="en-US" b="0" dirty="0">
                <a:latin typeface="Segoe UI" panose="020B0502040204020203" pitchFamily="34" charset="0"/>
                <a:ea typeface="Times New Roman" panose="02020603050405020304" pitchFamily="18" charset="0"/>
                <a:cs typeface="Segoe UI" panose="020B0502040204020203" pitchFamily="34" charset="0"/>
              </a:rPr>
              <a:t>),  </a:t>
            </a:r>
            <a:br>
              <a:rPr lang="en-US" b="0" dirty="0">
                <a:latin typeface="Segoe UI" panose="020B0502040204020203" pitchFamily="34" charset="0"/>
                <a:ea typeface="Times New Roman" panose="02020603050405020304" pitchFamily="18" charset="0"/>
                <a:cs typeface="Segoe UI" panose="020B0502040204020203" pitchFamily="34" charset="0"/>
              </a:rPr>
            </a:br>
            <a:r>
              <a:rPr lang="en-US" b="0" dirty="0">
                <a:latin typeface="Segoe UI" panose="020B0502040204020203" pitchFamily="34" charset="0"/>
                <a:ea typeface="Times New Roman" panose="02020603050405020304" pitchFamily="18" charset="0"/>
                <a:cs typeface="Segoe UI" panose="020B0502040204020203" pitchFamily="34" charset="0"/>
              </a:rPr>
              <a:t>   View="</a:t>
            </a:r>
            <a:r>
              <a:rPr lang="en-US" b="0" dirty="0" err="1">
                <a:latin typeface="Segoe UI" panose="020B0502040204020203" pitchFamily="34" charset="0"/>
                <a:ea typeface="Times New Roman" panose="02020603050405020304" pitchFamily="18" charset="0"/>
                <a:cs typeface="Segoe UI" panose="020B0502040204020203" pitchFamily="34" charset="0"/>
              </a:rPr>
              <a:t>NotImplemented</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HandleError</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public </a:t>
            </a:r>
            <a:r>
              <a:rPr lang="en-US" b="0" dirty="0" err="1">
                <a:latin typeface="Segoe UI" panose="020B0502040204020203" pitchFamily="34" charset="0"/>
                <a:ea typeface="Times New Roman" panose="02020603050405020304" pitchFamily="18" charset="0"/>
                <a:cs typeface="Segoe UI" panose="020B0502040204020203" pitchFamily="34" charset="0"/>
              </a:rPr>
              <a:t>ActionResult</a:t>
            </a:r>
            <a:r>
              <a:rPr lang="en-US" b="0" dirty="0">
                <a:latin typeface="Segoe UI" panose="020B0502040204020203" pitchFamily="34" charset="0"/>
                <a:ea typeface="Times New Roman" panose="02020603050405020304" pitchFamily="18" charset="0"/>
                <a:cs typeface="Segoe UI" panose="020B0502040204020203" pitchFamily="34" charset="0"/>
              </a:rPr>
              <a:t> Index()</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//Place action code here</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2153798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9cd4e8e-98f7-462d-b538-1169bd68c1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Exception Handling</a:t>
            </a:r>
          </a:p>
        </p:txBody>
      </p:sp>
      <p:sp>
        <p:nvSpPr>
          <p:cNvPr id="4" name="Content Placeholder 2"/>
          <p:cNvSpPr>
            <a:spLocks noGrp="1"/>
          </p:cNvSpPr>
          <p:nvPr/>
        </p:nvSpPr>
        <p:spPr bwMode="auto">
          <a:xfrm>
            <a:off x="458788" y="1021215"/>
            <a:ext cx="8119156" cy="2166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configure custom error messages by:</a:t>
            </a:r>
          </a:p>
          <a:p>
            <a:endParaRPr lang="en-US" dirty="0"/>
          </a:p>
          <a:p>
            <a:pPr lvl="1"/>
            <a:r>
              <a:rPr lang="en-US" dirty="0"/>
              <a:t>Configuring custom errors in </a:t>
            </a:r>
            <a:r>
              <a:rPr lang="en-US" dirty="0" err="1"/>
              <a:t>Web.config</a:t>
            </a:r>
            <a:endParaRPr lang="en-US" dirty="0"/>
          </a:p>
          <a:p>
            <a:pPr>
              <a:buNone/>
            </a:pPr>
            <a:endParaRPr lang="en-US" dirty="0"/>
          </a:p>
          <a:p>
            <a:pPr lvl="1"/>
            <a:r>
              <a:rPr lang="en-US" dirty="0"/>
              <a:t>Using the &lt;customError&gt; element to specify a custom view for unhandled errors</a:t>
            </a:r>
          </a:p>
          <a:p>
            <a:endParaRPr lang="en-US" dirty="0"/>
          </a:p>
          <a:p>
            <a:pPr lvl="1"/>
            <a:r>
              <a:rPr lang="en-US" dirty="0"/>
              <a:t>Using the &lt;error&gt; element to handle HTTP error codes</a:t>
            </a:r>
          </a:p>
        </p:txBody>
      </p:sp>
      <p:sp>
        <p:nvSpPr>
          <p:cNvPr id="5" name="Rectangle 4"/>
          <p:cNvSpPr/>
          <p:nvPr/>
        </p:nvSpPr>
        <p:spPr>
          <a:xfrm>
            <a:off x="1562100" y="4820350"/>
            <a:ext cx="6578600"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ea typeface="Times New Roman" panose="02020603050405020304" pitchFamily="18" charset="0"/>
                <a:cs typeface="Segoe UI" panose="020B0502040204020203" pitchFamily="34" charset="0"/>
              </a:rPr>
              <a:t>&lt;</a:t>
            </a:r>
            <a:r>
              <a:rPr lang="en-US" b="0" dirty="0" err="1">
                <a:latin typeface="Segoe UI" panose="020B0502040204020203" pitchFamily="34" charset="0"/>
                <a:ea typeface="Times New Roman" panose="02020603050405020304" pitchFamily="18" charset="0"/>
                <a:cs typeface="Segoe UI" panose="020B0502040204020203" pitchFamily="34" charset="0"/>
              </a:rPr>
              <a:t>customErrors</a:t>
            </a:r>
            <a:r>
              <a:rPr lang="en-US" b="0" dirty="0">
                <a:latin typeface="Segoe UI" panose="020B0502040204020203" pitchFamily="34" charset="0"/>
                <a:ea typeface="Times New Roman" panose="02020603050405020304" pitchFamily="18" charset="0"/>
                <a:cs typeface="Segoe UI" panose="020B0502040204020203" pitchFamily="34" charset="0"/>
              </a:rPr>
              <a:t> mode="On" </a:t>
            </a:r>
            <a:r>
              <a:rPr lang="en-US" b="0" dirty="0" err="1">
                <a:latin typeface="Segoe UI" panose="020B0502040204020203" pitchFamily="34" charset="0"/>
                <a:ea typeface="Times New Roman" panose="02020603050405020304" pitchFamily="18" charset="0"/>
                <a:cs typeface="Segoe UI" panose="020B0502040204020203" pitchFamily="34" charset="0"/>
              </a:rPr>
              <a:t>defaultRedirect</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CustomError</a:t>
            </a:r>
            <a:r>
              <a:rPr lang="en-US" b="0" dirty="0">
                <a:latin typeface="Segoe UI" panose="020B0502040204020203" pitchFamily="34" charset="0"/>
                <a:ea typeface="Times New Roman" panose="02020603050405020304" pitchFamily="18" charset="0"/>
                <a:cs typeface="Segoe UI" panose="020B0502040204020203" pitchFamily="34" charset="0"/>
              </a:rPr>
              <a:t>" /&gt;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5415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4f23690-f22f-46cd-bc9f-3ed30abd72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Logging Exceptions</a:t>
            </a:r>
          </a:p>
        </p:txBody>
      </p:sp>
      <p:sp>
        <p:nvSpPr>
          <p:cNvPr id="4" name="Right Arrow 3"/>
          <p:cNvSpPr/>
          <p:nvPr/>
        </p:nvSpPr>
        <p:spPr bwMode="auto">
          <a:xfrm rot="2028006">
            <a:off x="4194657" y="3389449"/>
            <a:ext cx="1470937"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8513" y="1260363"/>
            <a:ext cx="539185" cy="8519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587" y="1202512"/>
            <a:ext cx="1191728" cy="1228243"/>
          </a:xfrm>
          <a:prstGeom prst="rect">
            <a:avLst/>
          </a:prstGeom>
        </p:spPr>
      </p:pic>
      <p:pic>
        <p:nvPicPr>
          <p:cNvPr id="7" name="Content Placeholder 1" descr="The graphic on the slide shows a typical approach to error logging in a live web application. When an exception occurs, the application sends an email message to administrators, and logs full details of the exception to a database.&#10;&#10;"/>
          <p:cNvPicPr>
            <a:picLocks noGrp="1" noChangeAspect="1"/>
          </p:cNvPicPr>
          <p:nvPr/>
        </p:nvPicPr>
        <p:blipFill>
          <a:blip r:embed="rId5">
            <a:extLst>
              <a:ext uri="{28A0092B-C50C-407E-A947-70E740481C1C}">
                <a14:useLocalDpi xmlns:a14="http://schemas.microsoft.com/office/drawing/2010/main" val="0"/>
              </a:ext>
            </a:extLst>
          </a:blip>
          <a:stretch>
            <a:fillRect/>
          </a:stretch>
        </p:blipFill>
        <p:spPr bwMode="auto">
          <a:xfrm>
            <a:off x="5701127" y="3679734"/>
            <a:ext cx="1426346" cy="938706"/>
          </a:xfrm>
          <a:prstGeom prst="rect">
            <a:avLst/>
          </a:prstGeom>
          <a:noFill/>
          <a:ln w="9525">
            <a:noFill/>
            <a:miter lim="800000"/>
            <a:headEnd/>
            <a:tailEnd/>
          </a:ln>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378" y="1816634"/>
            <a:ext cx="2350016" cy="221649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5347" y="2742884"/>
            <a:ext cx="789201" cy="78920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72399" y="1660804"/>
            <a:ext cx="326187" cy="665805"/>
          </a:xfrm>
          <a:prstGeom prst="rect">
            <a:avLst/>
          </a:prstGeom>
        </p:spPr>
      </p:pic>
      <p:sp>
        <p:nvSpPr>
          <p:cNvPr id="11" name="Right Arrow 10"/>
          <p:cNvSpPr/>
          <p:nvPr/>
        </p:nvSpPr>
        <p:spPr bwMode="auto">
          <a:xfrm rot="20093501">
            <a:off x="4273804" y="2113206"/>
            <a:ext cx="1406505"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12" name="TextBox 11"/>
          <p:cNvSpPr txBox="1"/>
          <p:nvPr/>
        </p:nvSpPr>
        <p:spPr>
          <a:xfrm>
            <a:off x="2394503" y="1358419"/>
            <a:ext cx="167130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a:latin typeface="Segoe UI" pitchFamily="34" charset="0"/>
                <a:ea typeface="Segoe UI" pitchFamily="34" charset="0"/>
                <a:cs typeface="Segoe UI" pitchFamily="34" charset="0"/>
              </a:rPr>
              <a:t>Live Web </a:t>
            </a:r>
          </a:p>
          <a:p>
            <a:pPr algn="ctr"/>
            <a:r>
              <a:rPr lang="en-GB" b="0" dirty="0">
                <a:latin typeface="Segoe UI" pitchFamily="34" charset="0"/>
                <a:ea typeface="Segoe UI" pitchFamily="34" charset="0"/>
                <a:cs typeface="Segoe UI" pitchFamily="34" charset="0"/>
              </a:rPr>
              <a:t>Application</a:t>
            </a:r>
          </a:p>
        </p:txBody>
      </p:sp>
      <p:sp>
        <p:nvSpPr>
          <p:cNvPr id="13" name="TextBox 12"/>
          <p:cNvSpPr txBox="1"/>
          <p:nvPr/>
        </p:nvSpPr>
        <p:spPr>
          <a:xfrm>
            <a:off x="3411568" y="3475332"/>
            <a:ext cx="67377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a:latin typeface="Segoe UI" pitchFamily="34" charset="0"/>
                <a:ea typeface="Segoe UI" pitchFamily="34" charset="0"/>
                <a:cs typeface="Segoe UI" pitchFamily="34" charset="0"/>
              </a:rPr>
              <a:t>Error</a:t>
            </a:r>
          </a:p>
        </p:txBody>
      </p:sp>
      <p:sp>
        <p:nvSpPr>
          <p:cNvPr id="14" name="TextBox 13"/>
          <p:cNvSpPr txBox="1"/>
          <p:nvPr/>
        </p:nvSpPr>
        <p:spPr>
          <a:xfrm>
            <a:off x="5928811" y="4618440"/>
            <a:ext cx="112742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a:latin typeface="Segoe UI" pitchFamily="34" charset="0"/>
                <a:ea typeface="Segoe UI" pitchFamily="34" charset="0"/>
                <a:cs typeface="Segoe UI" pitchFamily="34" charset="0"/>
              </a:rPr>
              <a:t>Database</a:t>
            </a:r>
          </a:p>
        </p:txBody>
      </p:sp>
      <p:sp>
        <p:nvSpPr>
          <p:cNvPr id="15" name="TextBox 14"/>
          <p:cNvSpPr txBox="1"/>
          <p:nvPr/>
        </p:nvSpPr>
        <p:spPr>
          <a:xfrm>
            <a:off x="5763395" y="2296237"/>
            <a:ext cx="157588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a:latin typeface="Segoe UI" pitchFamily="34" charset="0"/>
                <a:ea typeface="Segoe UI" pitchFamily="34" charset="0"/>
                <a:cs typeface="Segoe UI" pitchFamily="34" charset="0"/>
              </a:rPr>
              <a:t>Administrator</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0514" y="2898664"/>
            <a:ext cx="539185" cy="851913"/>
          </a:xfrm>
          <a:prstGeom prst="rect">
            <a:avLst/>
          </a:prstGeom>
        </p:spPr>
      </p:pic>
      <p:sp>
        <p:nvSpPr>
          <p:cNvPr id="17" name="TextBox 16"/>
          <p:cNvSpPr txBox="1"/>
          <p:nvPr/>
        </p:nvSpPr>
        <p:spPr>
          <a:xfrm>
            <a:off x="2192734" y="3722266"/>
            <a:ext cx="64152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a:latin typeface="Segoe UI" pitchFamily="34" charset="0"/>
                <a:ea typeface="Segoe UI" pitchFamily="34" charset="0"/>
                <a:cs typeface="Segoe UI" pitchFamily="34" charset="0"/>
              </a:rPr>
              <a:t>User</a:t>
            </a:r>
          </a:p>
        </p:txBody>
      </p:sp>
      <p:sp>
        <p:nvSpPr>
          <p:cNvPr id="18" name="Rectangle 17"/>
          <p:cNvSpPr/>
          <p:nvPr/>
        </p:nvSpPr>
        <p:spPr>
          <a:xfrm>
            <a:off x="555172" y="5147492"/>
            <a:ext cx="7837713"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When an exception occurs, the application sends an email message to the administrators, and logs full details of the exception to a database.</a:t>
            </a: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785938">
            <a:off x="4444144" y="2104513"/>
            <a:ext cx="918669" cy="926658"/>
          </a:xfrm>
          <a:prstGeom prst="rect">
            <a:avLst/>
          </a:prstGeom>
        </p:spPr>
      </p:pic>
    </p:spTree>
    <p:extLst>
      <p:ext uri="{BB962C8B-B14F-4D97-AF65-F5344CB8AC3E}">
        <p14:creationId xmlns:p14="http://schemas.microsoft.com/office/powerpoint/2010/main" val="290177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Unit Testing MVC Components
Implementing an Exception Handling Strategy</a:t>
            </a:r>
          </a:p>
        </p:txBody>
      </p:sp>
    </p:spTree>
    <p:extLst>
      <p:ext uri="{BB962C8B-B14F-4D97-AF65-F5344CB8AC3E}">
        <p14:creationId xmlns:p14="http://schemas.microsoft.com/office/powerpoint/2010/main" val="75893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71de0a2-03ac-4823-ac62-d8c6507e3e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Unit Testing MVC Components</a:t>
            </a:r>
          </a:p>
        </p:txBody>
      </p:sp>
      <p:sp>
        <p:nvSpPr>
          <p:cNvPr id="3" name="Text Placeholder 2"/>
          <p:cNvSpPr>
            <a:spLocks noGrp="1"/>
          </p:cNvSpPr>
          <p:nvPr>
            <p:ph type="body" idx="1"/>
          </p:nvPr>
        </p:nvSpPr>
        <p:spPr/>
        <p:txBody>
          <a:bodyPr/>
          <a:lstStyle/>
          <a:p>
            <a:r>
              <a:rPr lang="en-US" dirty="0"/>
              <a:t>Why Perform Unit Tests?
Principles of Test Driven Development
Writing Loosely Coupled MVC Components
Writing Unit Tests for MVC Components
Specifying the Correct Context
Demonstration: How to run unit tests
Using Mocking Frameworks</a:t>
            </a:r>
          </a:p>
        </p:txBody>
      </p:sp>
    </p:spTree>
    <p:extLst>
      <p:ext uri="{BB962C8B-B14F-4D97-AF65-F5344CB8AC3E}">
        <p14:creationId xmlns:p14="http://schemas.microsoft.com/office/powerpoint/2010/main" val="115806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7b5366f-0b73-4c4e-8039-837e277123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Perform Unit Tests?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a:t>Types of Tests:</a:t>
            </a:r>
          </a:p>
          <a:p>
            <a:pPr lvl="1"/>
            <a:r>
              <a:rPr lang="en-US" sz="1900" dirty="0"/>
              <a:t>Unit Tests</a:t>
            </a:r>
          </a:p>
          <a:p>
            <a:pPr lvl="1"/>
            <a:r>
              <a:rPr lang="en-US" sz="1900" dirty="0"/>
              <a:t>Integration Tests</a:t>
            </a:r>
          </a:p>
          <a:p>
            <a:pPr lvl="1"/>
            <a:r>
              <a:rPr lang="en-US" sz="1900" dirty="0"/>
              <a:t>Acceptance Tests</a:t>
            </a:r>
            <a:endParaRPr lang="en-US" sz="2300" dirty="0"/>
          </a:p>
          <a:p>
            <a:r>
              <a:rPr lang="en-US" sz="2300" dirty="0"/>
              <a:t>Unit tests verify that small units of functionality work as designed</a:t>
            </a:r>
          </a:p>
          <a:p>
            <a:pPr lvl="1"/>
            <a:r>
              <a:rPr lang="en-US" sz="1900" dirty="0"/>
              <a:t>Arrange: This phase of a unit test arranges data to run the test on</a:t>
            </a:r>
          </a:p>
          <a:p>
            <a:pPr lvl="1"/>
            <a:r>
              <a:rPr lang="en-US" sz="1900" dirty="0"/>
              <a:t>Act: This phase of the unit test calls the methods you want to test</a:t>
            </a:r>
          </a:p>
          <a:p>
            <a:pPr lvl="1"/>
            <a:r>
              <a:rPr lang="en-US" sz="1900" dirty="0"/>
              <a:t>Assert: This phase of the unit test checks that the results are as expected</a:t>
            </a:r>
          </a:p>
          <a:p>
            <a:r>
              <a:rPr lang="en-US" sz="2300" dirty="0"/>
              <a:t>Any unit test that fails is highlighted in Visual Studio whenever you run the test or debug the application</a:t>
            </a:r>
          </a:p>
          <a:p>
            <a:r>
              <a:rPr lang="en-US" sz="2300" dirty="0"/>
              <a:t>Once defined, unit tests run throughout development and highlight any changes that cause them to fail</a:t>
            </a:r>
          </a:p>
        </p:txBody>
      </p:sp>
    </p:spTree>
    <p:extLst>
      <p:ext uri="{BB962C8B-B14F-4D97-AF65-F5344CB8AC3E}">
        <p14:creationId xmlns:p14="http://schemas.microsoft.com/office/powerpoint/2010/main" val="416438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d1d03c8-244a-41d5-ab36-6c7f2a62d0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Principles of Test Driven Development</a:t>
            </a:r>
          </a:p>
        </p:txBody>
      </p:sp>
      <p:grpSp>
        <p:nvGrpSpPr>
          <p:cNvPr id="4" name="Group 3"/>
          <p:cNvGrpSpPr/>
          <p:nvPr/>
        </p:nvGrpSpPr>
        <p:grpSpPr>
          <a:xfrm>
            <a:off x="3355960" y="1110316"/>
            <a:ext cx="2305015" cy="628109"/>
            <a:chOff x="1725" y="1234335"/>
            <a:chExt cx="2755979" cy="791753"/>
          </a:xfrm>
        </p:grpSpPr>
        <p:sp>
          <p:nvSpPr>
            <p:cNvPr id="5" name="Rectangle 4"/>
            <p:cNvSpPr/>
            <p:nvPr/>
          </p:nvSpPr>
          <p:spPr>
            <a:xfrm>
              <a:off x="1725"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 name="Rectangle 5"/>
            <p:cNvSpPr/>
            <p:nvPr/>
          </p:nvSpPr>
          <p:spPr>
            <a:xfrm>
              <a:off x="1725"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rPr>
                <a:t>Write the Test</a:t>
              </a:r>
            </a:p>
          </p:txBody>
        </p:sp>
      </p:grpSp>
      <p:grpSp>
        <p:nvGrpSpPr>
          <p:cNvPr id="7" name="Group 6"/>
          <p:cNvGrpSpPr/>
          <p:nvPr/>
        </p:nvGrpSpPr>
        <p:grpSpPr>
          <a:xfrm>
            <a:off x="3355960" y="1765821"/>
            <a:ext cx="2305015" cy="1946875"/>
            <a:chOff x="1725" y="1988841"/>
            <a:chExt cx="2755979" cy="3260447"/>
          </a:xfrm>
        </p:grpSpPr>
        <p:sp>
          <p:nvSpPr>
            <p:cNvPr id="8" name="Rectangle 7"/>
            <p:cNvSpPr/>
            <p:nvPr/>
          </p:nvSpPr>
          <p:spPr>
            <a:xfrm>
              <a:off x="1725" y="1988841"/>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9" name="Rectangle 8"/>
            <p:cNvSpPr/>
            <p:nvPr/>
          </p:nvSpPr>
          <p:spPr>
            <a:xfrm>
              <a:off x="1725" y="1988841"/>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Understand the problem</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Specify the desired behavior</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fails</a:t>
              </a:r>
            </a:p>
          </p:txBody>
        </p:sp>
      </p:grpSp>
      <p:grpSp>
        <p:nvGrpSpPr>
          <p:cNvPr id="10" name="Group 9"/>
          <p:cNvGrpSpPr/>
          <p:nvPr/>
        </p:nvGrpSpPr>
        <p:grpSpPr>
          <a:xfrm>
            <a:off x="6145608" y="4001091"/>
            <a:ext cx="2505089" cy="590611"/>
            <a:chOff x="3194010" y="1234335"/>
            <a:chExt cx="2755979" cy="791753"/>
          </a:xfrm>
        </p:grpSpPr>
        <p:sp>
          <p:nvSpPr>
            <p:cNvPr id="11" name="Rectangle 10"/>
            <p:cNvSpPr/>
            <p:nvPr/>
          </p:nvSpPr>
          <p:spPr>
            <a:xfrm>
              <a:off x="3194010"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2" name="Rectangle 11"/>
            <p:cNvSpPr/>
            <p:nvPr/>
          </p:nvSpPr>
          <p:spPr>
            <a:xfrm>
              <a:off x="3194010"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rPr>
                <a:t>Pass the Test</a:t>
              </a:r>
            </a:p>
          </p:txBody>
        </p:sp>
      </p:grpSp>
      <p:grpSp>
        <p:nvGrpSpPr>
          <p:cNvPr id="13" name="Group 12"/>
          <p:cNvGrpSpPr/>
          <p:nvPr/>
        </p:nvGrpSpPr>
        <p:grpSpPr>
          <a:xfrm>
            <a:off x="6145608" y="4616053"/>
            <a:ext cx="2505089" cy="2161076"/>
            <a:chOff x="3194010" y="1849208"/>
            <a:chExt cx="2755979" cy="3451999"/>
          </a:xfrm>
        </p:grpSpPr>
        <p:sp>
          <p:nvSpPr>
            <p:cNvPr id="14" name="Rectangle 13"/>
            <p:cNvSpPr/>
            <p:nvPr/>
          </p:nvSpPr>
          <p:spPr>
            <a:xfrm>
              <a:off x="3194010" y="1849208"/>
              <a:ext cx="2755979" cy="3260445"/>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5" name="Rectangle 14"/>
            <p:cNvSpPr/>
            <p:nvPr/>
          </p:nvSpPr>
          <p:spPr>
            <a:xfrm>
              <a:off x="3194010"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Write application code</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p>
          </p:txBody>
        </p:sp>
      </p:grpSp>
      <p:grpSp>
        <p:nvGrpSpPr>
          <p:cNvPr id="16" name="Group 15"/>
          <p:cNvGrpSpPr/>
          <p:nvPr/>
        </p:nvGrpSpPr>
        <p:grpSpPr>
          <a:xfrm>
            <a:off x="509293" y="3996997"/>
            <a:ext cx="2278874" cy="508678"/>
            <a:chOff x="6386294" y="1234335"/>
            <a:chExt cx="2755979" cy="791753"/>
          </a:xfrm>
        </p:grpSpPr>
        <p:sp>
          <p:nvSpPr>
            <p:cNvPr id="17" name="Rectangle 16"/>
            <p:cNvSpPr/>
            <p:nvPr/>
          </p:nvSpPr>
          <p:spPr>
            <a:xfrm>
              <a:off x="6386294"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8" name="Rectangle 17"/>
            <p:cNvSpPr/>
            <p:nvPr/>
          </p:nvSpPr>
          <p:spPr>
            <a:xfrm>
              <a:off x="6386294"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rPr>
                <a:t>Refactor</a:t>
              </a:r>
            </a:p>
          </p:txBody>
        </p:sp>
      </p:grpSp>
      <p:grpSp>
        <p:nvGrpSpPr>
          <p:cNvPr id="19" name="Group 18"/>
          <p:cNvGrpSpPr/>
          <p:nvPr/>
        </p:nvGrpSpPr>
        <p:grpSpPr>
          <a:xfrm>
            <a:off x="509293" y="4543907"/>
            <a:ext cx="2278874" cy="2094737"/>
            <a:chOff x="6386294" y="2040760"/>
            <a:chExt cx="2755979" cy="3260447"/>
          </a:xfrm>
        </p:grpSpPr>
        <p:sp>
          <p:nvSpPr>
            <p:cNvPr id="20" name="Rectangle 19"/>
            <p:cNvSpPr/>
            <p:nvPr/>
          </p:nvSpPr>
          <p:spPr>
            <a:xfrm>
              <a:off x="6386294" y="2040760"/>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1" name="Rectangle 20"/>
            <p:cNvSpPr/>
            <p:nvPr/>
          </p:nvSpPr>
          <p:spPr>
            <a:xfrm>
              <a:off x="6386294"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Clean the code and remove assumptions</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p>
          </p:txBody>
        </p:sp>
      </p:grpSp>
      <p:grpSp>
        <p:nvGrpSpPr>
          <p:cNvPr id="22" name="Group 21"/>
          <p:cNvGrpSpPr/>
          <p:nvPr/>
        </p:nvGrpSpPr>
        <p:grpSpPr>
          <a:xfrm>
            <a:off x="6474730" y="2249250"/>
            <a:ext cx="446022" cy="1329364"/>
            <a:chOff x="4852378" y="2532716"/>
            <a:chExt cx="503514" cy="1500718"/>
          </a:xfrm>
        </p:grpSpPr>
        <p:sp>
          <p:nvSpPr>
            <p:cNvPr id="23" name="Left Arrow 22"/>
            <p:cNvSpPr/>
            <p:nvPr/>
          </p:nvSpPr>
          <p:spPr>
            <a:xfrm rot="14400000">
              <a:off x="4353776" y="3031318"/>
              <a:ext cx="1500718" cy="503514"/>
            </a:xfrm>
            <a:prstGeom prst="leftArrow">
              <a:avLst/>
            </a:prstGeom>
            <a:solidFill>
              <a:srgbClr val="4F81BD">
                <a:tint val="60000"/>
                <a:hueOff val="0"/>
                <a:satOff val="0"/>
                <a:lumOff val="0"/>
                <a:alphaOff val="0"/>
              </a:srgbClr>
            </a:solidFill>
            <a:ln>
              <a:noFill/>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4" name="Left Arrow 4"/>
            <p:cNvSpPr/>
            <p:nvPr/>
          </p:nvSpPr>
          <p:spPr>
            <a:xfrm rot="13705883">
              <a:off x="4504830"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5" name="Group 24"/>
          <p:cNvGrpSpPr/>
          <p:nvPr/>
        </p:nvGrpSpPr>
        <p:grpSpPr>
          <a:xfrm>
            <a:off x="3851623" y="5006390"/>
            <a:ext cx="1329366" cy="446023"/>
            <a:chOff x="3066064" y="4917261"/>
            <a:chExt cx="1500718" cy="503514"/>
          </a:xfrm>
        </p:grpSpPr>
        <p:sp>
          <p:nvSpPr>
            <p:cNvPr id="26" name="Left Arrow 25"/>
            <p:cNvSpPr/>
            <p:nvPr/>
          </p:nvSpPr>
          <p:spPr>
            <a:xfrm>
              <a:off x="3066064" y="4917261"/>
              <a:ext cx="1500718" cy="503514"/>
            </a:xfrm>
            <a:prstGeom prst="leftArrow">
              <a:avLst/>
            </a:prstGeom>
            <a:solidFill>
              <a:srgbClr val="4F81BD">
                <a:tint val="60000"/>
                <a:hueOff val="0"/>
                <a:satOff val="0"/>
                <a:lumOff val="0"/>
                <a:alphaOff val="0"/>
              </a:srgbClr>
            </a:solidFill>
            <a:ln>
              <a:noFill/>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7" name="Left Arrow 6"/>
            <p:cNvSpPr/>
            <p:nvPr/>
          </p:nvSpPr>
          <p:spPr>
            <a:xfrm rot="10800000">
              <a:off x="3217118" y="5017964"/>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8" name="Group 27"/>
          <p:cNvGrpSpPr/>
          <p:nvPr/>
        </p:nvGrpSpPr>
        <p:grpSpPr>
          <a:xfrm>
            <a:off x="2153708" y="2237800"/>
            <a:ext cx="446022" cy="1329364"/>
            <a:chOff x="2276954" y="2532716"/>
            <a:chExt cx="503514" cy="1500718"/>
          </a:xfrm>
        </p:grpSpPr>
        <p:sp>
          <p:nvSpPr>
            <p:cNvPr id="29" name="Left Arrow 28"/>
            <p:cNvSpPr/>
            <p:nvPr/>
          </p:nvSpPr>
          <p:spPr>
            <a:xfrm rot="7200000">
              <a:off x="1778352" y="3031318"/>
              <a:ext cx="1500718" cy="503514"/>
            </a:xfrm>
            <a:prstGeom prst="leftArrow">
              <a:avLst/>
            </a:prstGeom>
            <a:solidFill>
              <a:srgbClr val="4F81BD">
                <a:tint val="60000"/>
                <a:hueOff val="0"/>
                <a:satOff val="0"/>
                <a:lumOff val="0"/>
                <a:alphaOff val="0"/>
              </a:srgbClr>
            </a:solidFill>
            <a:ln>
              <a:noFill/>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0" name="Left Arrow 8"/>
            <p:cNvSpPr/>
            <p:nvPr/>
          </p:nvSpPr>
          <p:spPr>
            <a:xfrm rot="7200000">
              <a:off x="1929406"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31" name="Group 30"/>
          <p:cNvGrpSpPr/>
          <p:nvPr/>
        </p:nvGrpSpPr>
        <p:grpSpPr>
          <a:xfrm>
            <a:off x="3363798" y="1117833"/>
            <a:ext cx="2305015" cy="628109"/>
            <a:chOff x="1725" y="1234335"/>
            <a:chExt cx="2755979" cy="791753"/>
          </a:xfrm>
        </p:grpSpPr>
        <p:sp>
          <p:nvSpPr>
            <p:cNvPr id="32" name="Rectangle 31"/>
            <p:cNvSpPr/>
            <p:nvPr/>
          </p:nvSpPr>
          <p:spPr>
            <a:xfrm>
              <a:off x="1725"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3" name="Rectangle 32"/>
            <p:cNvSpPr/>
            <p:nvPr/>
          </p:nvSpPr>
          <p:spPr>
            <a:xfrm>
              <a:off x="1725"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rPr>
                <a:t>Write the Test</a:t>
              </a:r>
            </a:p>
          </p:txBody>
        </p:sp>
      </p:grpSp>
      <p:grpSp>
        <p:nvGrpSpPr>
          <p:cNvPr id="34" name="Group 33"/>
          <p:cNvGrpSpPr/>
          <p:nvPr/>
        </p:nvGrpSpPr>
        <p:grpSpPr>
          <a:xfrm>
            <a:off x="517131" y="4004514"/>
            <a:ext cx="2278874" cy="508678"/>
            <a:chOff x="6386294" y="1234335"/>
            <a:chExt cx="2755979" cy="791753"/>
          </a:xfrm>
        </p:grpSpPr>
        <p:sp>
          <p:nvSpPr>
            <p:cNvPr id="35" name="Rectangle 34"/>
            <p:cNvSpPr/>
            <p:nvPr/>
          </p:nvSpPr>
          <p:spPr>
            <a:xfrm>
              <a:off x="6386294"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6" name="Rectangle 35"/>
            <p:cNvSpPr/>
            <p:nvPr/>
          </p:nvSpPr>
          <p:spPr>
            <a:xfrm>
              <a:off x="6386294"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rPr>
                <a:t>Refactor</a:t>
              </a:r>
            </a:p>
          </p:txBody>
        </p:sp>
      </p:grpSp>
      <p:grpSp>
        <p:nvGrpSpPr>
          <p:cNvPr id="37" name="Group 36"/>
          <p:cNvGrpSpPr/>
          <p:nvPr/>
        </p:nvGrpSpPr>
        <p:grpSpPr>
          <a:xfrm>
            <a:off x="517131" y="4551424"/>
            <a:ext cx="2278874" cy="2094737"/>
            <a:chOff x="6386294" y="2040760"/>
            <a:chExt cx="2755979" cy="3260447"/>
          </a:xfrm>
        </p:grpSpPr>
        <p:sp>
          <p:nvSpPr>
            <p:cNvPr id="38" name="Rectangle 37"/>
            <p:cNvSpPr/>
            <p:nvPr/>
          </p:nvSpPr>
          <p:spPr>
            <a:xfrm>
              <a:off x="6386294" y="2040760"/>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9" name="Rectangle 38"/>
            <p:cNvSpPr/>
            <p:nvPr/>
          </p:nvSpPr>
          <p:spPr>
            <a:xfrm>
              <a:off x="6386294"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Clean the code and remove assumptions</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p>
          </p:txBody>
        </p:sp>
      </p:grpSp>
    </p:spTree>
    <p:extLst>
      <p:ext uri="{BB962C8B-B14F-4D97-AF65-F5344CB8AC3E}">
        <p14:creationId xmlns:p14="http://schemas.microsoft.com/office/powerpoint/2010/main" val="95151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413cf58-f5d5-4e14-93e8-73c59d38a2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Loosely Coupled MVC Components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a:t>Loose coupling means that each component in a system requires few or no internal details of the other components in the system</a:t>
            </a:r>
          </a:p>
          <a:p>
            <a:endParaRPr lang="en-US" sz="2300" dirty="0"/>
          </a:p>
          <a:p>
            <a:r>
              <a:rPr lang="en-US" sz="2300" dirty="0"/>
              <a:t>A loosely-coupled application is easy to test because it is easier to replace a fully functional instance of a class with a simplified instance that is specifically designed for the test</a:t>
            </a:r>
          </a:p>
          <a:p>
            <a:endParaRPr lang="en-US" sz="2300" dirty="0"/>
          </a:p>
          <a:p>
            <a:r>
              <a:rPr lang="en-US" sz="2300" dirty="0"/>
              <a:t>Loose coupling makes it easier to replace simple components with more sophisticated components</a:t>
            </a:r>
          </a:p>
        </p:txBody>
      </p:sp>
    </p:spTree>
    <p:extLst>
      <p:ext uri="{BB962C8B-B14F-4D97-AF65-F5344CB8AC3E}">
        <p14:creationId xmlns:p14="http://schemas.microsoft.com/office/powerpoint/2010/main" val="40471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eadb667-6b45-4017-97b5-670e3800cc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Unit Tests for MVC Components</a:t>
            </a:r>
          </a:p>
        </p:txBody>
      </p:sp>
      <p:sp>
        <p:nvSpPr>
          <p:cNvPr id="4" name="Content Placeholder 2"/>
          <p:cNvSpPr>
            <a:spLocks noGrp="1"/>
          </p:cNvSpPr>
          <p:nvPr/>
        </p:nvSpPr>
        <p:spPr bwMode="auto">
          <a:xfrm>
            <a:off x="458788" y="1021215"/>
            <a:ext cx="8119156" cy="3423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You can test an MVC web application project by adding a new project to the solution</a:t>
            </a:r>
            <a:endParaRPr lang="en-US" dirty="0"/>
          </a:p>
          <a:p>
            <a:r>
              <a:rPr lang="en-US" sz="2600" dirty="0"/>
              <a:t> </a:t>
            </a:r>
            <a:r>
              <a:rPr lang="en-IN" sz="2600" dirty="0"/>
              <a:t>Model classes can be tested by instantiating them in-memory, arranging their property values, acting on them by calling a method, and asserting that the result was as expected</a:t>
            </a:r>
            <a:endParaRPr lang="en-US" dirty="0"/>
          </a:p>
          <a:p>
            <a:r>
              <a:rPr lang="en-US" sz="2600" dirty="0"/>
              <a:t>You can test a controller by:</a:t>
            </a:r>
          </a:p>
          <a:p>
            <a:pPr lvl="1"/>
            <a:r>
              <a:rPr lang="en-US" dirty="0"/>
              <a:t>Creating a repository interface</a:t>
            </a:r>
          </a:p>
          <a:p>
            <a:pPr lvl="1"/>
            <a:r>
              <a:rPr lang="en-US" dirty="0"/>
              <a:t>Implementing and using a repository in the application</a:t>
            </a:r>
          </a:p>
          <a:p>
            <a:pPr lvl="1"/>
            <a:r>
              <a:rPr lang="en-US" dirty="0"/>
              <a:t>Implementing a test double repository</a:t>
            </a:r>
          </a:p>
          <a:p>
            <a:pPr lvl="1"/>
            <a:r>
              <a:rPr lang="en-US" dirty="0"/>
              <a:t>Using a test double to test a controller</a:t>
            </a:r>
          </a:p>
        </p:txBody>
      </p:sp>
    </p:spTree>
    <p:extLst>
      <p:ext uri="{BB962C8B-B14F-4D97-AF65-F5344CB8AC3E}">
        <p14:creationId xmlns:p14="http://schemas.microsoft.com/office/powerpoint/2010/main" val="307514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a27301d-6180-4f47-9fa8-70786dfa89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 Test Double in a Unit Test</a:t>
            </a:r>
          </a:p>
        </p:txBody>
      </p:sp>
      <p:sp>
        <p:nvSpPr>
          <p:cNvPr id="4" name="Rectangle 3"/>
          <p:cNvSpPr/>
          <p:nvPr/>
        </p:nvSpPr>
        <p:spPr>
          <a:xfrm>
            <a:off x="767556" y="990600"/>
            <a:ext cx="7843044" cy="577234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TestMethod</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public void </a:t>
            </a:r>
            <a:r>
              <a:rPr lang="en-US" b="0" dirty="0" err="1">
                <a:latin typeface="Segoe UI" panose="020B0502040204020203" pitchFamily="34" charset="0"/>
                <a:ea typeface="Times New Roman" panose="02020603050405020304" pitchFamily="18" charset="0"/>
                <a:cs typeface="Segoe UI" panose="020B0502040204020203" pitchFamily="34" charset="0"/>
              </a:rPr>
              <a:t>Test_Index_Model_Type</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var</a:t>
            </a:r>
            <a:r>
              <a:rPr lang="en-US" b="0" dirty="0">
                <a:latin typeface="Segoe UI" panose="020B0502040204020203" pitchFamily="34" charset="0"/>
                <a:ea typeface="Times New Roman" panose="02020603050405020304" pitchFamily="18" charset="0"/>
                <a:cs typeface="Segoe UI" panose="020B0502040204020203" pitchFamily="34" charset="0"/>
              </a:rPr>
              <a:t> context = new </a:t>
            </a:r>
            <a:r>
              <a:rPr lang="en-US" b="0" dirty="0" err="1">
                <a:latin typeface="Segoe UI" panose="020B0502040204020203" pitchFamily="34" charset="0"/>
                <a:ea typeface="Times New Roman" panose="02020603050405020304" pitchFamily="18" charset="0"/>
                <a:cs typeface="Segoe UI" panose="020B0502040204020203" pitchFamily="34" charset="0"/>
              </a:rPr>
              <a:t>FakeWebStoreContext</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context.Products</a:t>
            </a:r>
            <a:r>
              <a:rPr lang="en-US" b="0" dirty="0">
                <a:latin typeface="Segoe UI" panose="020B0502040204020203" pitchFamily="34" charset="0"/>
                <a:ea typeface="Times New Roman" panose="02020603050405020304" pitchFamily="18" charset="0"/>
                <a:cs typeface="Segoe UI" panose="020B0502040204020203" pitchFamily="34" charset="0"/>
              </a:rPr>
              <a:t> = new[]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new Product(),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new Product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AsQueryable</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var</a:t>
            </a:r>
            <a:r>
              <a:rPr lang="en-US" b="0" dirty="0">
                <a:latin typeface="Segoe UI" panose="020B0502040204020203" pitchFamily="34" charset="0"/>
                <a:ea typeface="Times New Roman" panose="02020603050405020304" pitchFamily="18" charset="0"/>
                <a:cs typeface="Segoe UI" panose="020B0502040204020203" pitchFamily="34" charset="0"/>
              </a:rPr>
              <a:t> controller = new </a:t>
            </a:r>
            <a:r>
              <a:rPr lang="en-US" b="0" dirty="0" err="1">
                <a:latin typeface="Segoe UI" panose="020B0502040204020203" pitchFamily="34" charset="0"/>
                <a:ea typeface="Times New Roman" panose="02020603050405020304" pitchFamily="18" charset="0"/>
                <a:cs typeface="Segoe UI" panose="020B0502040204020203" pitchFamily="34" charset="0"/>
              </a:rPr>
              <a:t>ProductController</a:t>
            </a:r>
            <a:r>
              <a:rPr lang="en-US" b="0" dirty="0">
                <a:latin typeface="Segoe UI" panose="020B0502040204020203" pitchFamily="34" charset="0"/>
                <a:ea typeface="Times New Roman" panose="02020603050405020304" pitchFamily="18" charset="0"/>
                <a:cs typeface="Segoe UI" panose="020B0502040204020203" pitchFamily="34" charset="0"/>
              </a:rPr>
              <a:t>(context);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var</a:t>
            </a:r>
            <a:r>
              <a:rPr lang="en-US" b="0" dirty="0">
                <a:latin typeface="Segoe UI" panose="020B0502040204020203" pitchFamily="34" charset="0"/>
                <a:ea typeface="Times New Roman" panose="02020603050405020304" pitchFamily="18" charset="0"/>
                <a:cs typeface="Segoe UI" panose="020B0502040204020203" pitchFamily="34" charset="0"/>
              </a:rPr>
              <a:t> result = </a:t>
            </a:r>
            <a:r>
              <a:rPr lang="en-US" b="0" dirty="0" err="1">
                <a:latin typeface="Segoe UI" panose="020B0502040204020203" pitchFamily="34" charset="0"/>
                <a:ea typeface="Times New Roman" panose="02020603050405020304" pitchFamily="18" charset="0"/>
                <a:cs typeface="Segoe UI" panose="020B0502040204020203" pitchFamily="34" charset="0"/>
              </a:rPr>
              <a:t>controller.Index</a:t>
            </a:r>
            <a:r>
              <a:rPr lang="en-US" b="0" dirty="0">
                <a:latin typeface="Segoe UI" panose="020B0502040204020203" pitchFamily="34" charset="0"/>
                <a:ea typeface="Times New Roman" panose="02020603050405020304" pitchFamily="18" charset="0"/>
                <a:cs typeface="Segoe UI" panose="020B0502040204020203" pitchFamily="34" charset="0"/>
              </a:rPr>
              <a:t>() as </a:t>
            </a:r>
            <a:r>
              <a:rPr lang="en-US" b="0" dirty="0" err="1">
                <a:latin typeface="Segoe UI" panose="020B0502040204020203" pitchFamily="34" charset="0"/>
                <a:ea typeface="Times New Roman" panose="02020603050405020304" pitchFamily="18" charset="0"/>
                <a:cs typeface="Segoe UI" panose="020B0502040204020203" pitchFamily="34" charset="0"/>
              </a:rPr>
              <a:t>ViewResult</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Assert.AreEqual</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typeof</a:t>
            </a:r>
            <a:r>
              <a:rPr lang="en-US" b="0" dirty="0">
                <a:latin typeface="Segoe UI" panose="020B0502040204020203" pitchFamily="34" charset="0"/>
                <a:ea typeface="Times New Roman" panose="02020603050405020304" pitchFamily="18" charset="0"/>
                <a:cs typeface="Segoe UI" panose="020B0502040204020203" pitchFamily="34" charset="0"/>
              </a:rPr>
              <a:t>(List&lt;Product&gt;), </a:t>
            </a: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result.Model.GetType</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421130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a6c7c44-91cf-4031-b37f-22717628e4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Specifying the Correct Context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To set the correct context while testing:</a:t>
            </a:r>
          </a:p>
          <a:p>
            <a:pPr>
              <a:buNone/>
            </a:pPr>
            <a:endParaRPr lang="en-US" dirty="0"/>
          </a:p>
          <a:p>
            <a:r>
              <a:rPr lang="en-US" sz="2500" dirty="0"/>
              <a:t>Use a test double context in unit tests</a:t>
            </a:r>
          </a:p>
          <a:p>
            <a:r>
              <a:rPr lang="en-US" sz="2500" dirty="0"/>
              <a:t>Use an Entity Framework context at other times</a:t>
            </a:r>
          </a:p>
          <a:p>
            <a:r>
              <a:rPr lang="en-US" sz="2500" dirty="0"/>
              <a:t>Use constructors to specify the context</a:t>
            </a:r>
          </a:p>
          <a:p>
            <a:r>
              <a:rPr lang="en-US" sz="2500" dirty="0"/>
              <a:t>Use IoC containers to specify the context</a:t>
            </a:r>
          </a:p>
        </p:txBody>
      </p:sp>
    </p:spTree>
    <p:extLst>
      <p:ext uri="{BB962C8B-B14F-4D97-AF65-F5344CB8AC3E}">
        <p14:creationId xmlns:p14="http://schemas.microsoft.com/office/powerpoint/2010/main" val="28873788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LLINECOLOR1" val="16777215"/>
  <p:tag name="FILLLINECOLOR2" val="15921906"/>
  <p:tag name="FILLLINECOLOR3" val="14277081"/>
  <p:tag name="FILLLINECOLOR4" val="12566463"/>
  <p:tag name="FILLLINECOLOR5" val="10921638"/>
  <p:tag name="FILLLINECOLOR6" val="8421504"/>
  <p:tag name="FILLLINECOLOR7" val="12682599"/>
  <p:tag name="FILLLINECOLOR8" val="11632640"/>
  <p:tag name="FILLLINECOLOR9" val="5250063"/>
  <p:tag name="FILLLINECOLOR10" val="8404138"/>
  <p:tag name="FILLLINECOLOR11" val="4210752"/>
  <p:tag name="FILLLINECOLOR12" val="15790320"/>
  <p:tag name="FILLLINECOLOR13" val="14277081"/>
  <p:tag name="FILLLINECOLOR14" val="13158600"/>
  <p:tag name="FILLLINECOLOR15" val="11776947"/>
  <p:tag name="FILLLINECOLOR16" val="9211020"/>
  <p:tag name="FILLLINECOLOR17" val="7434609"/>
  <p:tag name="FILLLINECOLOR18" val="5921370"/>
  <p:tag name="FILLLINECOLOR19" val="0"/>
  <p:tag name="FILLLINECOLOR20" val="16777215"/>
  <p:tag name="FILLLINECOLOR22" val="2638780"/>
  <p:tag name="FILLLINECOLOR23" val="46822"/>
  <p:tag name="FILLLINECOLOR24" val="5550723"/>
  <p:tag name="FONTCOLORNUMBER1" val="1"/>
  <p:tag name="FONTCOLORNUMBER2" val="7"/>
  <p:tag name="FONTCOLORNUMBER3" val="13"/>
  <p:tag name="FONTCOLORNUMBER4" val="18"/>
  <p:tag name="FONTCOLORNUMBER5" val="19"/>
  <p:tag name="FONTCOLORNUMBER6" val="20"/>
  <p:tag name="FONTCOLOR1" val="16777215"/>
  <p:tag name="FONTCOLOR2" val="12682599"/>
  <p:tag name="FONTCOLOR3" val="14277081"/>
  <p:tag name="FONTCOLOR4" val="5921370"/>
  <p:tag name="FONTCOLOR5" val="0"/>
  <p:tag name="FONTCOLOR6" val="16777215"/>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9</TotalTime>
  <Words>2261</Words>
  <Application>Microsoft Office PowerPoint</Application>
  <PresentationFormat>On-screen Show (4:3)</PresentationFormat>
  <Paragraphs>204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Wingdings</vt:lpstr>
      <vt:lpstr>Arial</vt:lpstr>
      <vt:lpstr>Verdana</vt:lpstr>
      <vt:lpstr>Segoe UI</vt:lpstr>
      <vt:lpstr>Calibri</vt:lpstr>
      <vt:lpstr>NG_MOC_Core_ModuleNew2</vt:lpstr>
      <vt:lpstr>Module 6</vt:lpstr>
      <vt:lpstr>Module Overview</vt:lpstr>
      <vt:lpstr>Lesson 1: Unit Testing MVC Components</vt:lpstr>
      <vt:lpstr>Why Perform Unit Tests?</vt:lpstr>
      <vt:lpstr>Principles of Test Driven Development</vt:lpstr>
      <vt:lpstr>Writing Loosely Coupled MVC Components</vt:lpstr>
      <vt:lpstr>Writing Unit Tests for MVC Components</vt:lpstr>
      <vt:lpstr>Using a Test Double in a Unit Test</vt:lpstr>
      <vt:lpstr>Specifying the Correct Context</vt:lpstr>
      <vt:lpstr>Using Constructors to Specify Repositories</vt:lpstr>
      <vt:lpstr>Demonstration: How to run unit tests</vt:lpstr>
      <vt:lpstr>Using Mocking Frameworks</vt:lpstr>
      <vt:lpstr>Lesson 2: Implementing an Exception Handling Strategy</vt:lpstr>
      <vt:lpstr>Raising and Catching Exceptions</vt:lpstr>
      <vt:lpstr>Configuring Exception Handling</vt:lpstr>
      <vt:lpstr>Logging Exceptions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Manasa</dc:creator>
  <cp:lastModifiedBy>Jonatas Oliveira Neto</cp:lastModifiedBy>
  <cp:revision>11</cp:revision>
  <dcterms:created xsi:type="dcterms:W3CDTF">2017-12-05T09:28:13Z</dcterms:created>
  <dcterms:modified xsi:type="dcterms:W3CDTF">2023-04-18T17:56:04Z</dcterms:modified>
</cp:coreProperties>
</file>