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manualLayout>
          <c:xMode val="edge"/>
          <c:yMode val="edge"/>
          <c:x val="0.26891828"/>
          <c:y val="0.1733141"/>
        </c:manualLayout>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7.0</c:v>
                </c:pt>
                <c:pt idx="2">
                  <c:v>15.0</c:v>
                </c:pt>
                <c:pt idx="3">
                  <c:v>10.0</c:v>
                </c:pt>
                <c:pt idx="4">
                  <c:v>9.0</c:v>
                </c:pt>
                <c:pt idx="5">
                  <c:v>14.0</c:v>
                </c:pt>
                <c:pt idx="6">
                  <c:v>14.0</c:v>
                </c:pt>
                <c:pt idx="7">
                  <c:v>19.0</c:v>
                </c:pt>
                <c:pt idx="8">
                  <c:v>10.0</c:v>
                </c:pt>
                <c:pt idx="9">
                  <c:v>11.0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17.0</c:v>
                </c:pt>
                <c:pt idx="1">
                  <c:v>20.0</c:v>
                </c:pt>
                <c:pt idx="2">
                  <c:v>21.0</c:v>
                </c:pt>
                <c:pt idx="3">
                  <c:v>16.0</c:v>
                </c:pt>
                <c:pt idx="4">
                  <c:v>18.0</c:v>
                </c:pt>
                <c:pt idx="5">
                  <c:v>16.0</c:v>
                </c:pt>
                <c:pt idx="6">
                  <c:v>19.0</c:v>
                </c:pt>
                <c:pt idx="7">
                  <c:v>25.0</c:v>
                </c:pt>
                <c:pt idx="8">
                  <c:v>24.0</c:v>
                </c:pt>
                <c:pt idx="9">
                  <c:v>18.0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53.0</c:v>
                </c:pt>
                <c:pt idx="1">
                  <c:v>45.0</c:v>
                </c:pt>
                <c:pt idx="2">
                  <c:v>52.0</c:v>
                </c:pt>
                <c:pt idx="3">
                  <c:v>52.0</c:v>
                </c:pt>
                <c:pt idx="4">
                  <c:v>45.0</c:v>
                </c:pt>
                <c:pt idx="5">
                  <c:v>43.0</c:v>
                </c:pt>
                <c:pt idx="6">
                  <c:v>48.0</c:v>
                </c:pt>
                <c:pt idx="7">
                  <c:v>49.0</c:v>
                </c:pt>
                <c:pt idx="8">
                  <c:v>38.0</c:v>
                </c:pt>
                <c:pt idx="9">
                  <c:v>52.0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10.0</c:v>
                </c:pt>
                <c:pt idx="1">
                  <c:v>9.0</c:v>
                </c:pt>
                <c:pt idx="2">
                  <c:v>8.0</c:v>
                </c:pt>
                <c:pt idx="3">
                  <c:v>4.0</c:v>
                </c:pt>
                <c:pt idx="4">
                  <c:v>7.0</c:v>
                </c:pt>
                <c:pt idx="5">
                  <c:v>7.0</c:v>
                </c:pt>
                <c:pt idx="6">
                  <c:v>5.0</c:v>
                </c:pt>
                <c:pt idx="7">
                  <c:v>11.0</c:v>
                </c:pt>
                <c:pt idx="8">
                  <c:v>9.0</c:v>
                </c:pt>
                <c:pt idx="9">
                  <c:v>7.0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8027968"/>
          <c:y val="0.34816274"/>
          <c:w val="0.18266524"/>
          <c:h val="0.5495178"/>
        </c:manualLayou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916528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826423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871527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559840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50577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203574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818662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827770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67823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082858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79138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095715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444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4691879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136384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583677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5382928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8107412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99267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408094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823308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375573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66201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915886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141709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234668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5436008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NAME:</a:t>
            </a:r>
            <a:r>
              <a:rPr lang="en-US" altLang="zh-CN" sz="2400" b="0" i="0" u="none" strike="noStrike" kern="1200" cap="none" spc="0" baseline="0">
                <a:solidFill>
                  <a:srgbClr val="000000"/>
                </a:solidFill>
                <a:latin typeface="Calibri" pitchFamily="0" charset="0"/>
                <a:ea typeface="Calibri" pitchFamily="0" charset="0"/>
                <a:cs typeface="Calibri" pitchFamily="0" charset="0"/>
              </a:rPr>
              <a:t>Induja.s</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1222007</a:t>
            </a:r>
            <a:r>
              <a:rPr lang="en-US" altLang="zh-CN" sz="2400" b="0" i="0" u="none" strike="noStrike" kern="1200" cap="none" spc="0" baseline="0">
                <a:solidFill>
                  <a:srgbClr val="000000"/>
                </a:solidFill>
                <a:latin typeface="Calibri" pitchFamily="0" charset="0"/>
                <a:ea typeface="Calibri" pitchFamily="0" charset="0"/>
                <a:cs typeface="Calibri" pitchFamily="0" charset="0"/>
              </a:rPr>
              <a:t>30</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/1331222007</a:t>
            </a:r>
            <a:r>
              <a:rPr lang="en-US" altLang="zh-CN" sz="2400" b="0" i="0" u="none" strike="noStrike" kern="1200" cap="none" spc="0" baseline="0">
                <a:solidFill>
                  <a:srgbClr val="000000"/>
                </a:solidFill>
                <a:latin typeface="Calibri" pitchFamily="0" charset="0"/>
                <a:ea typeface="Calibri" pitchFamily="0" charset="0"/>
                <a:cs typeface="Calibri" pitchFamily="0" charset="0"/>
              </a:rPr>
              <a:t>30</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B.COM CORPORATE SECRETARYSHIP</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:ASAN MEMORIAL COLLEGE OF ARTS AND SCIENCE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2990998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矩形"/>
          <p:cNvSpPr>
            <a:spLocks/>
          </p:cNvSpPr>
          <p:nvPr/>
        </p:nvSpPr>
        <p:spPr>
          <a:xfrm rot="0">
            <a:off x="464233" y="1294228"/>
            <a:ext cx="8679766"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600" b="0" i="0" u="none" strike="noStrike" kern="1200" cap="none" spc="0" baseline="0">
                <a:solidFill>
                  <a:srgbClr val="0D0D0D"/>
                </a:solidFill>
                <a:latin typeface="Times New Roman" pitchFamily="0" charset="0"/>
                <a:ea typeface="宋体" pitchFamily="0" charset="0"/>
                <a:cs typeface="Times New Roman" pitchFamily="0" charset="0"/>
              </a:rPr>
              <a:t>.</a:t>
            </a: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Data collection – </a:t>
            </a: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Kaggle</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Technique used – conditional formatting</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Filter</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Pivot table</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Slicer</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Graph</a:t>
            </a:r>
            <a:endParaRPr lang="zh-CN" altLang="en-US" sz="2400" b="0" i="0" u="none" strike="noStrike" kern="1200" cap="none" spc="0" baseline="0">
              <a:solidFill>
                <a:srgbClr val="0D0D0D"/>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21847302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3" name="图表"/>
          <p:cNvGraphicFramePr/>
          <p:nvPr/>
        </p:nvGraphicFramePr>
        <p:xfrm>
          <a:off x="1388806" y="975421"/>
          <a:ext cx="7981950" cy="5410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0228949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65" name="矩形"/>
          <p:cNvSpPr>
            <a:spLocks/>
          </p:cNvSpPr>
          <p:nvPr/>
        </p:nvSpPr>
        <p:spPr>
          <a:xfrm rot="0">
            <a:off x="829994" y="1322363"/>
            <a:ext cx="8314006"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 graph shows that most employees across business units fall into the "Medium" performance category. "Low" performance varies by unit, with some having a high proportion of underperformers. "High" performance is less common, while "Very High" performance is rare across all units. This indicates that most employees are performing at an average level, with few excelling. There is significant room for improvement, especially in units with higher low-performing employees. Focusing on development could enhance overall performance.</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3303166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7186475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200844946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492369" y="1688123"/>
            <a:ext cx="7554350"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Employee data analysis is done to identify employee performance, recognize hard work, and offer appropriate incentives or rewards. It helps organizations optimize workforce management, improve retention, boost productivity, and enhance employee satisfaction.</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 By analyzing this data, companies can make better decisions that drive business success and create a more motivated workforce</a:t>
            </a:r>
            <a:r>
              <a:rPr lang="en-US" altLang="zh-CN" sz="2000" b="0" i="0" u="none" strike="noStrike" kern="1200" cap="none" spc="0" baseline="0">
                <a:solidFill>
                  <a:schemeClr val="tx1"/>
                </a:solidFill>
                <a:latin typeface="Times New Roman" pitchFamily="0" charset="0"/>
                <a:ea typeface="宋体" pitchFamily="0" charset="0"/>
                <a:cs typeface="Times New Roman" pitchFamily="0" charset="0"/>
              </a:rPr>
              <a:t>.</a:t>
            </a:r>
            <a:endParaRPr lang="zh-CN" altLang="en-US" sz="20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9333771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745588" y="2124222"/>
            <a:ext cx="7920109"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       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67994296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956603" y="1871003"/>
            <a:ext cx="8187397"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HR Departments</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Managers and Team Leaders</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Executives and Senior Leadership</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Compensation and Benefits Team</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Employees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8338008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582615"/>
            <a:ext cx="6096000" cy="1929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Conditional formatting – Missing values</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Filter – To remove</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Formula – Performance</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Pivot Table – Summary</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Graph – Data visualization</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rgbClr val="0D0D0D"/>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59939284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858128" y="1533378"/>
            <a:ext cx="8285871"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Employee – </a:t>
            </a: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Kaggle</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Total features – 26</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Used features – 9</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Employee ID – number</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First and last name – text</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Performance level – formula</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Gender – text</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Employee rating number – text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010223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0" name="矩形"/>
          <p:cNvSpPr>
            <a:spLocks/>
          </p:cNvSpPr>
          <p:nvPr/>
        </p:nvSpPr>
        <p:spPr>
          <a:xfrm rot="0">
            <a:off x="1547445" y="2349305"/>
            <a:ext cx="7596554" cy="8820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 </a:t>
            </a: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Performance level = IFS(Z8&gt;=“VERY           HIGH”,Z8&gt;=4,”HIGH”,Z8&gt;=3,”MED”,TRUE,”LOW”)</a:t>
            </a:r>
            <a:endParaRPr lang="zh-CN" altLang="en-US" sz="2800" b="0" i="0" u="none" strike="noStrike" kern="1200" cap="none" spc="0" baseline="0">
              <a:solidFill>
                <a:srgbClr val="0D0D0D"/>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14145453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cp:lastModifiedBy>root</cp:lastModifiedBy>
  <cp:revision>4</cp:revision>
  <dcterms:modified xsi:type="dcterms:W3CDTF">2024-09-14T13:39:17Z</dcterms:modified>
</cp:coreProperties>
</file>