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reet\OneDrive\Desktop\IBM%20project%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[IBM project 2.xlsx]Pivot table!PivotTable2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6891826583054451"/>
          <c:y val="0.17331410003154521"/>
        </c:manualLayout>
      </c:layout>
      <c:spPr>
        <a:noFill/>
        <a:ln>
          <a:noFill/>
        </a:ln>
        <a:effectLst/>
      </c:spPr>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strRef>
              <c:f>'Pivot table'!$B$3:$B$4</c:f>
              <c:strCache>
                <c:ptCount val="1"/>
                <c:pt idx="0">
                  <c:v>HIGH</c:v>
                </c:pt>
              </c:strCache>
            </c:strRef>
          </c:tx>
          <c:spPr>
            <a:solidFill>
              <a:schemeClr val="accent1"/>
            </a:solidFill>
            <a:ln>
              <a:noFill/>
            </a:ln>
            <a:effectLst/>
          </c:spPr>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8</c:v>
                </c:pt>
                <c:pt idx="1">
                  <c:v>7</c:v>
                </c:pt>
                <c:pt idx="2">
                  <c:v>15</c:v>
                </c:pt>
                <c:pt idx="3">
                  <c:v>10</c:v>
                </c:pt>
                <c:pt idx="4">
                  <c:v>9</c:v>
                </c:pt>
                <c:pt idx="5">
                  <c:v>14</c:v>
                </c:pt>
                <c:pt idx="6">
                  <c:v>14</c:v>
                </c:pt>
                <c:pt idx="7">
                  <c:v>19</c:v>
                </c:pt>
                <c:pt idx="8">
                  <c:v>10</c:v>
                </c:pt>
                <c:pt idx="9">
                  <c:v>11</c:v>
                </c:pt>
              </c:numCache>
            </c:numRef>
          </c:val>
          <c:extLst xmlns:c16r2="http://schemas.microsoft.com/office/drawing/2015/06/chart">
            <c:ext xmlns:c16="http://schemas.microsoft.com/office/drawing/2014/chart" uri="{C3380CC4-5D6E-409C-BE32-E72D297353CC}">
              <c16:uniqueId val="{00000000-7F26-4827-8A76-E517AAD34B4B}"/>
            </c:ext>
          </c:extLst>
        </c:ser>
        <c:ser>
          <c:idx val="1"/>
          <c:order val="1"/>
          <c:tx>
            <c:strRef>
              <c:f>'Pivot table'!$C$3:$C$4</c:f>
              <c:strCache>
                <c:ptCount val="1"/>
                <c:pt idx="0">
                  <c:v>LOW</c:v>
                </c:pt>
              </c:strCache>
            </c:strRef>
          </c:tx>
          <c:spPr>
            <a:solidFill>
              <a:schemeClr val="accent2"/>
            </a:solidFill>
            <a:ln>
              <a:noFill/>
            </a:ln>
            <a:effectLst/>
          </c:spPr>
          <c:trendline>
            <c:spPr>
              <a:ln w="19050" cap="rnd">
                <a:solidFill>
                  <a:schemeClr val="accent2"/>
                </a:solidFill>
                <a:prstDash val="sysDot"/>
              </a:ln>
              <a:effectLst/>
            </c:spPr>
            <c:trendlineType val="exp"/>
          </c:trendline>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17</c:v>
                </c:pt>
                <c:pt idx="1">
                  <c:v>20</c:v>
                </c:pt>
                <c:pt idx="2">
                  <c:v>21</c:v>
                </c:pt>
                <c:pt idx="3">
                  <c:v>16</c:v>
                </c:pt>
                <c:pt idx="4">
                  <c:v>18</c:v>
                </c:pt>
                <c:pt idx="5">
                  <c:v>16</c:v>
                </c:pt>
                <c:pt idx="6">
                  <c:v>19</c:v>
                </c:pt>
                <c:pt idx="7">
                  <c:v>25</c:v>
                </c:pt>
                <c:pt idx="8">
                  <c:v>24</c:v>
                </c:pt>
                <c:pt idx="9">
                  <c:v>18</c:v>
                </c:pt>
              </c:numCache>
            </c:numRef>
          </c:val>
          <c:extLst xmlns:c16r2="http://schemas.microsoft.com/office/drawing/2015/06/chart">
            <c:ext xmlns:c16="http://schemas.microsoft.com/office/drawing/2014/chart" uri="{C3380CC4-5D6E-409C-BE32-E72D297353CC}">
              <c16:uniqueId val="{00000002-7F26-4827-8A76-E517AAD34B4B}"/>
            </c:ext>
          </c:extLst>
        </c:ser>
        <c:ser>
          <c:idx val="2"/>
          <c:order val="2"/>
          <c:tx>
            <c:strRef>
              <c:f>'Pivot table'!$D$3:$D$4</c:f>
              <c:strCache>
                <c:ptCount val="1"/>
                <c:pt idx="0">
                  <c:v>MEDIUM</c:v>
                </c:pt>
              </c:strCache>
            </c:strRef>
          </c:tx>
          <c:spPr>
            <a:solidFill>
              <a:schemeClr val="accent3"/>
            </a:solidFill>
            <a:ln>
              <a:noFill/>
            </a:ln>
            <a:effectLst/>
          </c:spPr>
          <c:trendline>
            <c:spPr>
              <a:ln w="19050" cap="rnd">
                <a:solidFill>
                  <a:schemeClr val="accent3"/>
                </a:solidFill>
                <a:prstDash val="sysDot"/>
              </a:ln>
              <a:effectLst/>
            </c:spPr>
            <c:trendlineType val="linear"/>
          </c:trendline>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53</c:v>
                </c:pt>
                <c:pt idx="1">
                  <c:v>45</c:v>
                </c:pt>
                <c:pt idx="2">
                  <c:v>52</c:v>
                </c:pt>
                <c:pt idx="3">
                  <c:v>52</c:v>
                </c:pt>
                <c:pt idx="4">
                  <c:v>45</c:v>
                </c:pt>
                <c:pt idx="5">
                  <c:v>43</c:v>
                </c:pt>
                <c:pt idx="6">
                  <c:v>48</c:v>
                </c:pt>
                <c:pt idx="7">
                  <c:v>49</c:v>
                </c:pt>
                <c:pt idx="8">
                  <c:v>38</c:v>
                </c:pt>
                <c:pt idx="9">
                  <c:v>52</c:v>
                </c:pt>
              </c:numCache>
            </c:numRef>
          </c:val>
          <c:extLst xmlns:c16r2="http://schemas.microsoft.com/office/drawing/2015/06/chart">
            <c:ext xmlns:c16="http://schemas.microsoft.com/office/drawing/2014/chart" uri="{C3380CC4-5D6E-409C-BE32-E72D297353CC}">
              <c16:uniqueId val="{00000004-7F26-4827-8A76-E517AAD34B4B}"/>
            </c:ext>
          </c:extLst>
        </c:ser>
        <c:ser>
          <c:idx val="3"/>
          <c:order val="3"/>
          <c:tx>
            <c:strRef>
              <c:f>'Pivot table'!$E$3:$E$4</c:f>
              <c:strCache>
                <c:ptCount val="1"/>
                <c:pt idx="0">
                  <c:v>VERY HIGH</c:v>
                </c:pt>
              </c:strCache>
            </c:strRef>
          </c:tx>
          <c:spPr>
            <a:solidFill>
              <a:schemeClr val="accent4"/>
            </a:solidFill>
            <a:ln>
              <a:noFill/>
            </a:ln>
            <a:effectLst/>
          </c:spPr>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10</c:v>
                </c:pt>
                <c:pt idx="1">
                  <c:v>9</c:v>
                </c:pt>
                <c:pt idx="2">
                  <c:v>8</c:v>
                </c:pt>
                <c:pt idx="3">
                  <c:v>4</c:v>
                </c:pt>
                <c:pt idx="4">
                  <c:v>7</c:v>
                </c:pt>
                <c:pt idx="5">
                  <c:v>7</c:v>
                </c:pt>
                <c:pt idx="6">
                  <c:v>5</c:v>
                </c:pt>
                <c:pt idx="7">
                  <c:v>11</c:v>
                </c:pt>
                <c:pt idx="8">
                  <c:v>9</c:v>
                </c:pt>
                <c:pt idx="9">
                  <c:v>7</c:v>
                </c:pt>
              </c:numCache>
            </c:numRef>
          </c:val>
          <c:extLst xmlns:c16r2="http://schemas.microsoft.com/office/drawing/2015/06/chart">
            <c:ext xmlns:c16="http://schemas.microsoft.com/office/drawing/2014/chart" uri="{C3380CC4-5D6E-409C-BE32-E72D297353CC}">
              <c16:uniqueId val="{00000005-7F26-4827-8A76-E517AAD34B4B}"/>
            </c:ext>
          </c:extLst>
        </c:ser>
        <c:gapWidth val="219"/>
        <c:overlap val="-27"/>
        <c:axId val="105067648"/>
        <c:axId val="105069184"/>
      </c:barChart>
      <c:catAx>
        <c:axId val="105067648"/>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069184"/>
        <c:crosses val="autoZero"/>
        <c:auto val="1"/>
        <c:lblAlgn val="ctr"/>
        <c:lblOffset val="100"/>
      </c:catAx>
      <c:valAx>
        <c:axId val="105069184"/>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067648"/>
        <c:crosses val="autoZero"/>
        <c:crossBetween val="between"/>
      </c:valAx>
      <c:spPr>
        <a:noFill/>
        <a:ln>
          <a:noFill/>
        </a:ln>
        <a:effectLst/>
      </c:spPr>
    </c:plotArea>
    <c:legend>
      <c:legendPos val="r"/>
      <c:layout>
        <c:manualLayout>
          <c:xMode val="edge"/>
          <c:yMode val="edge"/>
          <c:x val="0.80279676125390009"/>
          <c:y val="0.34816272965879302"/>
          <c:w val="0.18266524909622187"/>
          <c:h val="0.54951779283403457"/>
        </c:manualLayout>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r>
              <a:rPr lang="en-US" b="1" i="0">
                <a:solidFill>
                  <a:srgbClr val="0F0F0F"/>
                </a:solidFill>
                <a:latin typeface="Roboto"/>
                <a:ea typeface="Roboto"/>
                <a:cs typeface="Roboto"/>
                <a:sym typeface="Roboto"/>
              </a:rPr>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a:t>
            </a:fld>
            <a:endParaRPr/>
          </a:p>
        </p:txBody>
      </p:sp>
      <p:sp>
        <p:nvSpPr>
          <p:cNvPr id="36" name="Google Shape;36;p1"/>
          <p:cNvSpPr txBox="1"/>
          <p:nvPr/>
        </p:nvSpPr>
        <p:spPr>
          <a:xfrm>
            <a:off x="2554542" y="3314150"/>
            <a:ext cx="8610600" cy="19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a:t>
            </a:r>
            <a:r>
              <a:rPr lang="en-US" sz="2400" dirty="0" smtClean="0">
                <a:solidFill>
                  <a:schemeClr val="dk1"/>
                </a:solidFill>
                <a:latin typeface="Calibri"/>
                <a:ea typeface="Calibri"/>
                <a:cs typeface="Calibri"/>
                <a:sym typeface="Calibri"/>
              </a:rPr>
              <a:t>NAME:LAVANYA.G</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a:t>
            </a:r>
            <a:r>
              <a:rPr lang="en-US" sz="2400" dirty="0" smtClean="0">
                <a:solidFill>
                  <a:schemeClr val="dk1"/>
                </a:solidFill>
                <a:latin typeface="Calibri"/>
                <a:ea typeface="Calibri"/>
                <a:cs typeface="Calibri"/>
                <a:sym typeface="Calibri"/>
              </a:rPr>
              <a:t>: 122200734/133122200734</a:t>
            </a:r>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a:t>
            </a:r>
            <a:r>
              <a:rPr lang="en-US" sz="2400" dirty="0" smtClean="0">
                <a:solidFill>
                  <a:schemeClr val="dk1"/>
                </a:solidFill>
                <a:latin typeface="Calibri"/>
                <a:ea typeface="Calibri"/>
                <a:cs typeface="Calibri"/>
                <a:sym typeface="Calibri"/>
              </a:rPr>
              <a:t>: B.COM CORPORATE SECRETARYSHIP</a:t>
            </a:r>
            <a:endParaRPr/>
          </a:p>
          <a:p>
            <a:pPr marL="0" marR="0" lvl="0" indent="0" algn="l" rtl="0">
              <a:spcBef>
                <a:spcPts val="0"/>
              </a:spcBef>
              <a:spcAft>
                <a:spcPts val="0"/>
              </a:spcAft>
              <a:buNone/>
            </a:pPr>
            <a:r>
              <a:rPr lang="en-US" sz="2400" dirty="0" smtClean="0">
                <a:solidFill>
                  <a:schemeClr val="dk1"/>
                </a:solidFill>
                <a:latin typeface="Calibri"/>
                <a:ea typeface="Calibri"/>
                <a:cs typeface="Calibri"/>
                <a:sym typeface="Calibri"/>
              </a:rPr>
              <a:t>COLLEGE         :ASAN MEMORIAL COLLEGE OF ARTS AND SCIENCE</a:t>
            </a:r>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464234" y="1294228"/>
            <a:ext cx="8679766" cy="2308324"/>
          </a:xfrm>
          <a:prstGeom prst="rect">
            <a:avLst/>
          </a:prstGeom>
        </p:spPr>
        <p:txBody>
          <a:bodyPr wrap="square">
            <a:spAutoFit/>
          </a:bodyPr>
          <a:lstStyle/>
          <a:p>
            <a:pPr>
              <a:buFont typeface="Arial" panose="020B0604020202020204" pitchFamily="34" charset="0"/>
              <a:buChar char="•"/>
            </a:pPr>
            <a:r>
              <a:rPr lang="en-US" sz="1600" dirty="0" smtClean="0">
                <a:solidFill>
                  <a:srgbClr val="0D0D0D"/>
                </a:solidFill>
                <a:latin typeface="Times New Roman" panose="02020603050405020304" pitchFamily="18" charset="0"/>
                <a:cs typeface="Times New Roman" panose="02020603050405020304" pitchFamily="18" charset="0"/>
              </a:rPr>
              <a:t>.</a:t>
            </a:r>
            <a:r>
              <a:rPr lang="en-US" sz="2400" dirty="0" smtClean="0">
                <a:solidFill>
                  <a:srgbClr val="0D0D0D"/>
                </a:solidFill>
                <a:latin typeface="Times New Roman" panose="02020603050405020304" pitchFamily="18" charset="0"/>
                <a:cs typeface="Times New Roman" panose="02020603050405020304" pitchFamily="18" charset="0"/>
              </a:rPr>
              <a:t>Data collection – </a:t>
            </a:r>
            <a:r>
              <a:rPr lang="en-US" sz="2400" dirty="0" err="1" smtClean="0">
                <a:solidFill>
                  <a:srgbClr val="0D0D0D"/>
                </a:solidFill>
                <a:latin typeface="Times New Roman" panose="02020603050405020304" pitchFamily="18" charset="0"/>
                <a:cs typeface="Times New Roman" panose="02020603050405020304" pitchFamily="18" charset="0"/>
              </a:rPr>
              <a:t>Kaggle</a:t>
            </a:r>
            <a:endParaRPr lang="en-US" sz="2400" dirty="0" smtClean="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smtClean="0">
                <a:solidFill>
                  <a:srgbClr val="0D0D0D"/>
                </a:solidFill>
                <a:latin typeface="Times New Roman" panose="02020603050405020304" pitchFamily="18" charset="0"/>
                <a:cs typeface="Times New Roman" panose="02020603050405020304" pitchFamily="18" charset="0"/>
              </a:rPr>
              <a:t> Technique used – conditional formatting</a:t>
            </a:r>
          </a:p>
          <a:p>
            <a:pPr>
              <a:buFont typeface="Arial" panose="020B0604020202020204" pitchFamily="34" charset="0"/>
              <a:buChar char="•"/>
            </a:pPr>
            <a:r>
              <a:rPr lang="en-US" sz="2400" dirty="0" smtClean="0">
                <a:solidFill>
                  <a:srgbClr val="0D0D0D"/>
                </a:solidFill>
                <a:latin typeface="Times New Roman" panose="02020603050405020304" pitchFamily="18" charset="0"/>
                <a:cs typeface="Times New Roman" panose="02020603050405020304" pitchFamily="18" charset="0"/>
              </a:rPr>
              <a:t> Filter</a:t>
            </a:r>
          </a:p>
          <a:p>
            <a:pPr>
              <a:buFont typeface="Arial" panose="020B0604020202020204" pitchFamily="34" charset="0"/>
              <a:buChar char="•"/>
            </a:pPr>
            <a:r>
              <a:rPr lang="en-US" sz="2400" dirty="0" smtClean="0">
                <a:solidFill>
                  <a:srgbClr val="0D0D0D"/>
                </a:solidFill>
                <a:latin typeface="Times New Roman" panose="02020603050405020304" pitchFamily="18" charset="0"/>
                <a:cs typeface="Times New Roman" panose="02020603050405020304" pitchFamily="18" charset="0"/>
              </a:rPr>
              <a:t> Pivot table</a:t>
            </a:r>
          </a:p>
          <a:p>
            <a:pPr>
              <a:buFont typeface="Arial" panose="020B0604020202020204" pitchFamily="34" charset="0"/>
              <a:buChar char="•"/>
            </a:pPr>
            <a:r>
              <a:rPr lang="en-US" sz="2400" dirty="0" smtClean="0">
                <a:solidFill>
                  <a:srgbClr val="0D0D0D"/>
                </a:solidFill>
                <a:latin typeface="Times New Roman" panose="02020603050405020304" pitchFamily="18" charset="0"/>
                <a:cs typeface="Times New Roman" panose="02020603050405020304" pitchFamily="18" charset="0"/>
              </a:rPr>
              <a:t> Slicer</a:t>
            </a:r>
          </a:p>
          <a:p>
            <a:pPr>
              <a:buFont typeface="Arial" panose="020B0604020202020204" pitchFamily="34" charset="0"/>
              <a:buChar char="•"/>
            </a:pPr>
            <a:r>
              <a:rPr lang="en-US" sz="2400" dirty="0" smtClean="0">
                <a:solidFill>
                  <a:srgbClr val="0D0D0D"/>
                </a:solidFill>
                <a:latin typeface="Times New Roman" panose="02020603050405020304" pitchFamily="18" charset="0"/>
                <a:cs typeface="Times New Roman" panose="02020603050405020304" pitchFamily="18" charset="0"/>
              </a:rPr>
              <a:t> Graph</a:t>
            </a:r>
            <a:endParaRPr lang="en-US" sz="2400" dirty="0">
              <a:solidFill>
                <a:srgbClr val="0D0D0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xmlns="" id="{4260052E-85FF-DB1B-90C0-3E6BC3B3510D}"/>
              </a:ext>
            </a:extLst>
          </p:cNvPr>
          <p:cNvGraphicFramePr>
            <a:graphicFrameLocks/>
          </p:cNvGraphicFramePr>
          <p:nvPr>
            <p:extLst>
              <p:ext uri="{D42A27DB-BD31-4B8C-83A1-F6EECF244321}">
                <p14:modId xmlns:p14="http://schemas.microsoft.com/office/powerpoint/2010/main" xmlns="" val="927547592"/>
              </p:ext>
            </p:extLst>
          </p:nvPr>
        </p:nvGraphicFramePr>
        <p:xfrm>
          <a:off x="1388806" y="975421"/>
          <a:ext cx="7981950" cy="5410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829994" y="1322363"/>
            <a:ext cx="8314006" cy="3416320"/>
          </a:xfrm>
          <a:prstGeom prst="rect">
            <a:avLst/>
          </a:prstGeom>
        </p:spPr>
        <p:txBody>
          <a:bodyPr wrap="square">
            <a:spAutoFit/>
          </a:bodyPr>
          <a:lstStyle/>
          <a:p>
            <a:r>
              <a:rPr lang="en-IN" sz="2400" dirty="0" smtClean="0"/>
              <a:t>The graph shows that most employees across business units fall into the "Medium" performance category. "Low" performance varies by unit, with some having a high proportion of underperformers. "High" performance is less common, while "Very High" performance is rare across all units. This indicates that most employees are performing at an average level, with few excelling. There is significant room for improvement, especially in units with higher low-performing employees. Focusing on development could enhance overall performance.</a:t>
            </a:r>
            <a:endParaRPr lang="en-IN" sz="2400"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492369" y="1688123"/>
            <a:ext cx="7554351" cy="3416320"/>
          </a:xfrm>
          <a:prstGeom prst="rect">
            <a:avLst/>
          </a:prstGeom>
        </p:spPr>
        <p:txBody>
          <a:bodyPr wrap="square">
            <a:spAutoFit/>
          </a:bodyPr>
          <a:lstStyle/>
          <a:p>
            <a:pPr>
              <a:buFont typeface="Arial" pitchFamily="34" charset="0"/>
              <a:buChar char="•"/>
            </a:pPr>
            <a:r>
              <a:rPr lang="en-US" sz="2400" dirty="0" smtClean="0">
                <a:latin typeface="Times New Roman" panose="02020603050405020304" pitchFamily="18" charset="0"/>
                <a:cs typeface="Times New Roman" panose="02020603050405020304" pitchFamily="18" charset="0"/>
              </a:rPr>
              <a:t>Employee data analysis is done to identify employee performance, recognize hard work, and offer appropriate incentives or rewards. It helps organizations optimize workforce management, improve retention, boost productivity, and enhance employee satisfaction.</a:t>
            </a:r>
          </a:p>
          <a:p>
            <a:pPr>
              <a:buFont typeface="Arial" pitchFamily="34" charset="0"/>
              <a:buChar char="•"/>
            </a:pPr>
            <a:endParaRPr lang="en-US" sz="2400"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sz="2400" dirty="0" smtClean="0">
                <a:latin typeface="Times New Roman" panose="02020603050405020304" pitchFamily="18" charset="0"/>
                <a:cs typeface="Times New Roman" panose="02020603050405020304" pitchFamily="18" charset="0"/>
              </a:rPr>
              <a:t> By analyzing this data, companies can make better decisions that drive business success and create a more motivated workforce</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745588" y="2124222"/>
            <a:ext cx="7920110" cy="2677656"/>
          </a:xfrm>
          <a:prstGeom prst="rect">
            <a:avLst/>
          </a:prstGeom>
        </p:spPr>
        <p:txBody>
          <a:bodyPr wrap="square">
            <a:spAutoFit/>
          </a:bodyPr>
          <a:lstStyle/>
          <a:p>
            <a:pPr>
              <a:buFont typeface="Arial" pitchFamily="34" charset="0"/>
              <a:buChar char="•"/>
            </a:pPr>
            <a:r>
              <a:rPr lang="en-US" sz="2400" dirty="0" smtClean="0">
                <a:latin typeface="Times New Roman" panose="02020603050405020304" pitchFamily="18" charset="0"/>
                <a:cs typeface="Times New Roman" panose="02020603050405020304" pitchFamily="18" charset="0"/>
              </a:rPr>
              <a:t>       Employee data analysis is done to identify employee performance, recognize hard work, and offer appropriate incentives or rewards. It helps organizations optimize workforce management, improve retention, boost productivity, and enhance employee satisfaction. By analyzing this data, companies can make better decisions that drive business success and create a more motivated workforce.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Rectangle 9"/>
          <p:cNvSpPr/>
          <p:nvPr/>
        </p:nvSpPr>
        <p:spPr>
          <a:xfrm>
            <a:off x="956603" y="1871003"/>
            <a:ext cx="8187397" cy="1938992"/>
          </a:xfrm>
          <a:prstGeom prst="rect">
            <a:avLst/>
          </a:prstGeom>
        </p:spPr>
        <p:txBody>
          <a:bodyPr wrap="square">
            <a:spAutoFit/>
          </a:bodyPr>
          <a:lstStyle/>
          <a:p>
            <a:pPr>
              <a:buFont typeface="Arial" panose="020B0604020202020204" pitchFamily="34" charset="0"/>
              <a:buChar char="•"/>
            </a:pPr>
            <a:r>
              <a:rPr lang="en-US" sz="2400" dirty="0" smtClean="0">
                <a:solidFill>
                  <a:srgbClr val="0D0D0D"/>
                </a:solidFill>
                <a:latin typeface="Times New Roman" panose="02020603050405020304" pitchFamily="18" charset="0"/>
                <a:cs typeface="Times New Roman" panose="02020603050405020304" pitchFamily="18" charset="0"/>
              </a:rPr>
              <a:t> HR Departments</a:t>
            </a:r>
          </a:p>
          <a:p>
            <a:pPr>
              <a:buFont typeface="Arial" panose="020B0604020202020204" pitchFamily="34" charset="0"/>
              <a:buChar char="•"/>
            </a:pPr>
            <a:r>
              <a:rPr lang="en-US" sz="2400" dirty="0" smtClean="0">
                <a:solidFill>
                  <a:srgbClr val="0D0D0D"/>
                </a:solidFill>
                <a:latin typeface="Times New Roman" panose="02020603050405020304" pitchFamily="18" charset="0"/>
                <a:cs typeface="Times New Roman" panose="02020603050405020304" pitchFamily="18" charset="0"/>
              </a:rPr>
              <a:t>  Managers and Team Leaders</a:t>
            </a:r>
          </a:p>
          <a:p>
            <a:pPr>
              <a:buFont typeface="Arial" panose="020B0604020202020204" pitchFamily="34" charset="0"/>
              <a:buChar char="•"/>
            </a:pPr>
            <a:r>
              <a:rPr lang="en-US" sz="2400" dirty="0" smtClean="0">
                <a:solidFill>
                  <a:srgbClr val="0D0D0D"/>
                </a:solidFill>
                <a:latin typeface="Times New Roman" panose="02020603050405020304" pitchFamily="18" charset="0"/>
                <a:cs typeface="Times New Roman" panose="02020603050405020304" pitchFamily="18" charset="0"/>
              </a:rPr>
              <a:t>  Executives and Senior Leadership</a:t>
            </a:r>
          </a:p>
          <a:p>
            <a:pPr>
              <a:buFont typeface="Arial" panose="020B0604020202020204" pitchFamily="34" charset="0"/>
              <a:buChar char="•"/>
            </a:pPr>
            <a:r>
              <a:rPr lang="en-US" sz="2400" dirty="0" smtClean="0">
                <a:solidFill>
                  <a:srgbClr val="0D0D0D"/>
                </a:solidFill>
                <a:latin typeface="Times New Roman" panose="02020603050405020304" pitchFamily="18" charset="0"/>
                <a:cs typeface="Times New Roman" panose="02020603050405020304" pitchFamily="18" charset="0"/>
              </a:rPr>
              <a:t>  Compensation and Benefits Team</a:t>
            </a:r>
          </a:p>
          <a:p>
            <a:pPr>
              <a:buFont typeface="Arial" panose="020B0604020202020204" pitchFamily="34" charset="0"/>
              <a:buChar char="•"/>
            </a:pPr>
            <a:r>
              <a:rPr lang="en-US" sz="2400" dirty="0" smtClean="0">
                <a:solidFill>
                  <a:srgbClr val="0D0D0D"/>
                </a:solidFill>
                <a:latin typeface="Times New Roman" panose="02020603050405020304" pitchFamily="18" charset="0"/>
                <a:cs typeface="Times New Roman" panose="02020603050405020304" pitchFamily="18" charset="0"/>
              </a:rPr>
              <a:t>  Employees</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48000" y="2582615"/>
            <a:ext cx="6096000" cy="2062103"/>
          </a:xfrm>
          <a:prstGeom prst="rect">
            <a:avLst/>
          </a:prstGeom>
        </p:spPr>
        <p:txBody>
          <a:bodyPr>
            <a:spAutoFit/>
          </a:bodyPr>
          <a:lstStyle/>
          <a:p>
            <a:pPr>
              <a:buFont typeface="Arial" panose="020B0604020202020204" pitchFamily="34" charset="0"/>
              <a:buChar char="•"/>
            </a:pPr>
            <a:r>
              <a:rPr lang="en-US" sz="2000" dirty="0" smtClean="0">
                <a:solidFill>
                  <a:srgbClr val="0D0D0D"/>
                </a:solidFill>
                <a:latin typeface="Times New Roman" panose="02020603050405020304" pitchFamily="18" charset="0"/>
                <a:cs typeface="Times New Roman" panose="02020603050405020304" pitchFamily="18" charset="0"/>
              </a:rPr>
              <a:t> Conditional formatting – Missing values</a:t>
            </a:r>
          </a:p>
          <a:p>
            <a:pPr>
              <a:buFont typeface="Arial" panose="020B0604020202020204" pitchFamily="34" charset="0"/>
              <a:buChar char="•"/>
            </a:pPr>
            <a:r>
              <a:rPr lang="en-US" sz="2000" dirty="0" smtClean="0">
                <a:solidFill>
                  <a:srgbClr val="0D0D0D"/>
                </a:solidFill>
                <a:latin typeface="Times New Roman" panose="02020603050405020304" pitchFamily="18" charset="0"/>
                <a:cs typeface="Times New Roman" panose="02020603050405020304" pitchFamily="18" charset="0"/>
              </a:rPr>
              <a:t> Filter – To remove</a:t>
            </a:r>
          </a:p>
          <a:p>
            <a:pPr>
              <a:buFont typeface="Arial" panose="020B0604020202020204" pitchFamily="34" charset="0"/>
              <a:buChar char="•"/>
            </a:pPr>
            <a:r>
              <a:rPr lang="en-US" sz="2000" dirty="0" smtClean="0">
                <a:solidFill>
                  <a:srgbClr val="0D0D0D"/>
                </a:solidFill>
                <a:latin typeface="Times New Roman" panose="02020603050405020304" pitchFamily="18" charset="0"/>
                <a:cs typeface="Times New Roman" panose="02020603050405020304" pitchFamily="18" charset="0"/>
              </a:rPr>
              <a:t> Formula – Performance</a:t>
            </a:r>
          </a:p>
          <a:p>
            <a:pPr>
              <a:buFont typeface="Arial" panose="020B0604020202020204" pitchFamily="34" charset="0"/>
              <a:buChar char="•"/>
            </a:pPr>
            <a:r>
              <a:rPr lang="en-US" sz="2000" dirty="0" smtClean="0">
                <a:solidFill>
                  <a:srgbClr val="0D0D0D"/>
                </a:solidFill>
                <a:latin typeface="Times New Roman" panose="02020603050405020304" pitchFamily="18" charset="0"/>
                <a:cs typeface="Times New Roman" panose="02020603050405020304" pitchFamily="18" charset="0"/>
              </a:rPr>
              <a:t> Pivot Table – Summary</a:t>
            </a:r>
          </a:p>
          <a:p>
            <a:pPr>
              <a:buFont typeface="Arial" panose="020B0604020202020204" pitchFamily="34" charset="0"/>
              <a:buChar char="•"/>
            </a:pPr>
            <a:r>
              <a:rPr lang="en-US" sz="2000" dirty="0" smtClean="0">
                <a:solidFill>
                  <a:srgbClr val="0D0D0D"/>
                </a:solidFill>
                <a:latin typeface="Times New Roman" panose="02020603050405020304" pitchFamily="18" charset="0"/>
                <a:cs typeface="Times New Roman" panose="02020603050405020304" pitchFamily="18" charset="0"/>
              </a:rPr>
              <a:t> Graph – Data visualization</a:t>
            </a:r>
          </a:p>
          <a:p>
            <a:endParaRPr lang="en-US" sz="2400" dirty="0">
              <a:solidFill>
                <a:srgbClr val="0D0D0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858129" y="1533378"/>
            <a:ext cx="8285871" cy="2554545"/>
          </a:xfrm>
          <a:prstGeom prst="rect">
            <a:avLst/>
          </a:prstGeom>
        </p:spPr>
        <p:txBody>
          <a:bodyPr wrap="square">
            <a:spAutoFit/>
          </a:bodyPr>
          <a:lstStyle/>
          <a:p>
            <a:pPr>
              <a:buFont typeface="Arial" pitchFamily="34" charset="0"/>
              <a:buChar char="•"/>
            </a:pPr>
            <a:r>
              <a:rPr lang="en-US" sz="2000" dirty="0" smtClean="0">
                <a:solidFill>
                  <a:srgbClr val="0D0D0D"/>
                </a:solidFill>
                <a:latin typeface="Times New Roman" panose="02020603050405020304" pitchFamily="18" charset="0"/>
                <a:cs typeface="Times New Roman" panose="02020603050405020304" pitchFamily="18" charset="0"/>
              </a:rPr>
              <a:t>Employee – </a:t>
            </a:r>
            <a:r>
              <a:rPr lang="en-US" sz="2000" dirty="0" err="1" smtClean="0">
                <a:solidFill>
                  <a:srgbClr val="0D0D0D"/>
                </a:solidFill>
                <a:latin typeface="Times New Roman" panose="02020603050405020304" pitchFamily="18" charset="0"/>
                <a:cs typeface="Times New Roman" panose="02020603050405020304" pitchFamily="18" charset="0"/>
              </a:rPr>
              <a:t>Kaggle</a:t>
            </a:r>
            <a:endParaRPr lang="en-US" sz="2000" dirty="0" smtClean="0">
              <a:solidFill>
                <a:srgbClr val="0D0D0D"/>
              </a:solidFill>
              <a:latin typeface="Times New Roman" panose="02020603050405020304" pitchFamily="18" charset="0"/>
              <a:cs typeface="Times New Roman" panose="02020603050405020304" pitchFamily="18" charset="0"/>
            </a:endParaRPr>
          </a:p>
          <a:p>
            <a:pPr>
              <a:buFont typeface="Arial" pitchFamily="34" charset="0"/>
              <a:buChar char="•"/>
            </a:pPr>
            <a:r>
              <a:rPr lang="en-US" sz="2000" dirty="0" smtClean="0">
                <a:solidFill>
                  <a:srgbClr val="0D0D0D"/>
                </a:solidFill>
                <a:latin typeface="Times New Roman" panose="02020603050405020304" pitchFamily="18" charset="0"/>
                <a:cs typeface="Times New Roman" panose="02020603050405020304" pitchFamily="18" charset="0"/>
              </a:rPr>
              <a:t>  Total features – 26</a:t>
            </a:r>
          </a:p>
          <a:p>
            <a:pPr>
              <a:buFont typeface="Arial" pitchFamily="34" charset="0"/>
              <a:buChar char="•"/>
            </a:pPr>
            <a:r>
              <a:rPr lang="en-US" sz="2000" dirty="0" smtClean="0">
                <a:solidFill>
                  <a:srgbClr val="0D0D0D"/>
                </a:solidFill>
                <a:latin typeface="Times New Roman" panose="02020603050405020304" pitchFamily="18" charset="0"/>
                <a:cs typeface="Times New Roman" panose="02020603050405020304" pitchFamily="18" charset="0"/>
              </a:rPr>
              <a:t>  Used features – 9</a:t>
            </a:r>
          </a:p>
          <a:p>
            <a:pPr>
              <a:buFont typeface="Arial" pitchFamily="34" charset="0"/>
              <a:buChar char="•"/>
            </a:pPr>
            <a:r>
              <a:rPr lang="en-US" sz="2000" dirty="0" smtClean="0">
                <a:solidFill>
                  <a:srgbClr val="0D0D0D"/>
                </a:solidFill>
                <a:latin typeface="Times New Roman" panose="02020603050405020304" pitchFamily="18" charset="0"/>
                <a:cs typeface="Times New Roman" panose="02020603050405020304" pitchFamily="18" charset="0"/>
              </a:rPr>
              <a:t>  Employee ID – number</a:t>
            </a:r>
          </a:p>
          <a:p>
            <a:pPr>
              <a:buFont typeface="Arial" pitchFamily="34" charset="0"/>
              <a:buChar char="•"/>
            </a:pPr>
            <a:r>
              <a:rPr lang="en-US" sz="2000" dirty="0" smtClean="0">
                <a:solidFill>
                  <a:srgbClr val="0D0D0D"/>
                </a:solidFill>
                <a:latin typeface="Times New Roman" panose="02020603050405020304" pitchFamily="18" charset="0"/>
                <a:cs typeface="Times New Roman" panose="02020603050405020304" pitchFamily="18" charset="0"/>
              </a:rPr>
              <a:t>  First and last name – text</a:t>
            </a:r>
          </a:p>
          <a:p>
            <a:pPr>
              <a:buFont typeface="Arial" pitchFamily="34" charset="0"/>
              <a:buChar char="•"/>
            </a:pPr>
            <a:r>
              <a:rPr lang="en-US" sz="2000" dirty="0" smtClean="0">
                <a:solidFill>
                  <a:srgbClr val="0D0D0D"/>
                </a:solidFill>
                <a:latin typeface="Times New Roman" panose="02020603050405020304" pitchFamily="18" charset="0"/>
                <a:cs typeface="Times New Roman" panose="02020603050405020304" pitchFamily="18" charset="0"/>
              </a:rPr>
              <a:t>  Performance level – formula</a:t>
            </a:r>
          </a:p>
          <a:p>
            <a:pPr>
              <a:buFont typeface="Arial" pitchFamily="34" charset="0"/>
              <a:buChar char="•"/>
            </a:pPr>
            <a:r>
              <a:rPr lang="en-US" sz="2000" dirty="0" smtClean="0">
                <a:solidFill>
                  <a:srgbClr val="0D0D0D"/>
                </a:solidFill>
                <a:latin typeface="Times New Roman" panose="02020603050405020304" pitchFamily="18" charset="0"/>
                <a:cs typeface="Times New Roman" panose="02020603050405020304" pitchFamily="18" charset="0"/>
              </a:rPr>
              <a:t>  Gender – text</a:t>
            </a:r>
          </a:p>
          <a:p>
            <a:pPr>
              <a:buFont typeface="Arial" pitchFamily="34" charset="0"/>
              <a:buChar char="•"/>
            </a:pPr>
            <a:r>
              <a:rPr lang="en-US" sz="2000" dirty="0" smtClean="0">
                <a:solidFill>
                  <a:srgbClr val="0D0D0D"/>
                </a:solidFill>
                <a:latin typeface="Times New Roman" panose="02020603050405020304" pitchFamily="18" charset="0"/>
                <a:cs typeface="Times New Roman" panose="02020603050405020304" pitchFamily="18" charset="0"/>
              </a:rPr>
              <a:t>  Employee rating number – text</a:t>
            </a:r>
            <a:endParaRPr lang="en-US" sz="2000"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547446" y="2349305"/>
            <a:ext cx="7596554" cy="892552"/>
          </a:xfrm>
          <a:prstGeom prst="rect">
            <a:avLst/>
          </a:prstGeom>
        </p:spPr>
        <p:txBody>
          <a:bodyPr wrap="square">
            <a:spAutoFit/>
          </a:bodyPr>
          <a:lstStyle/>
          <a:p>
            <a:pPr>
              <a:buFont typeface="Arial" panose="020B0604020202020204" pitchFamily="34" charset="0"/>
              <a:buChar char="•"/>
            </a:pPr>
            <a:r>
              <a:rPr lang="en-US" sz="2800" dirty="0" smtClean="0">
                <a:solidFill>
                  <a:srgbClr val="0D0D0D"/>
                </a:solidFill>
                <a:latin typeface="Times New Roman" panose="02020603050405020304" pitchFamily="18" charset="0"/>
                <a:cs typeface="Times New Roman" panose="02020603050405020304" pitchFamily="18" charset="0"/>
              </a:rPr>
              <a:t> </a:t>
            </a:r>
            <a:r>
              <a:rPr lang="en-US" sz="2400" dirty="0" smtClean="0">
                <a:solidFill>
                  <a:srgbClr val="0D0D0D"/>
                </a:solidFill>
                <a:latin typeface="Times New Roman" panose="02020603050405020304" pitchFamily="18" charset="0"/>
                <a:cs typeface="Times New Roman" panose="02020603050405020304" pitchFamily="18" charset="0"/>
              </a:rPr>
              <a:t>Performance level = IFS(Z8&gt;=“VERY           HIGH”,Z8&gt;=4,”HIGH”,Z8&gt;=3,”MED”,TRUE,”LOW”)</a:t>
            </a:r>
            <a:endParaRPr lang="en-US" sz="2800" dirty="0">
              <a:solidFill>
                <a:srgbClr val="0D0D0D"/>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439</Words>
  <PresentationFormat>Custom</PresentationFormat>
  <Paragraphs>72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ELCOT</cp:lastModifiedBy>
  <cp:revision>4</cp:revision>
  <dcterms:modified xsi:type="dcterms:W3CDTF">2024-09-02T10:36:22Z</dcterms:modified>
</cp:coreProperties>
</file>