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0" r:id="rId3"/>
    <p:sldId id="271" r:id="rId4"/>
    <p:sldId id="272" r:id="rId5"/>
    <p:sldId id="267" r:id="rId6"/>
    <p:sldId id="264" r:id="rId7"/>
    <p:sldId id="285" r:id="rId8"/>
    <p:sldId id="288" r:id="rId9"/>
    <p:sldId id="297" r:id="rId10"/>
    <p:sldId id="296" r:id="rId11"/>
    <p:sldId id="283" r:id="rId12"/>
    <p:sldId id="289" r:id="rId13"/>
    <p:sldId id="290" r:id="rId14"/>
    <p:sldId id="299" r:id="rId15"/>
    <p:sldId id="298" r:id="rId16"/>
    <p:sldId id="291" r:id="rId17"/>
    <p:sldId id="292" r:id="rId18"/>
    <p:sldId id="293" r:id="rId19"/>
    <p:sldId id="301" r:id="rId20"/>
    <p:sldId id="300" r:id="rId21"/>
    <p:sldId id="286" r:id="rId22"/>
    <p:sldId id="29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A8ABD-9038-4B94-9746-CA5192AE9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8F856D-2625-4A2C-9920-1F15DBD52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99054-3064-4D17-8B09-B440BD45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CD1B-FC05-4F0E-B1AB-1CE12F24AFF2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EDF3C-6C43-4811-8755-AF60A59DD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A39C9-53E4-4559-84BF-AF061F14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92E3-EB7F-42A7-BAD0-004389D68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49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F84AE-420A-41EB-83B0-609287848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3951B6-B28B-4C92-9DD7-5CEA4FC1A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CC5187-6AB4-4225-B5FA-15C2846A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CD1B-FC05-4F0E-B1AB-1CE12F24AFF2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57EA6-86B8-4139-A816-804856F6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3320A0-50EC-43B2-B54C-703C9FA4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92E3-EB7F-42A7-BAD0-004389D68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87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C75B94-DAEB-4882-AC2D-F281A075A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A659D2-B7DD-464E-AD90-B71C5FEAB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626147-BC5A-49B3-AE70-59667324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CD1B-FC05-4F0E-B1AB-1CE12F24AFF2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8DC757-232A-496C-A386-1E28BF38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4D9A33-D7A2-4D87-8C34-5DED2D32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92E3-EB7F-42A7-BAD0-004389D68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525E8-2671-412C-BE5D-E7145C50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F2F9-7734-4FB7-96FA-A3213B8A3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AACBFA-54BF-444D-B9A6-0E588906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CD1B-FC05-4F0E-B1AB-1CE12F24AFF2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B565D-55B6-4CC7-B2C0-4F2B376F4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09ABB-AA79-445A-A123-5D2B55232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92E3-EB7F-42A7-BAD0-004389D68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54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44284-D094-4B74-8A64-CD91A874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FAF8AE-6590-4DE1-8904-3E40F3D72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CC329C-2527-4575-ACAB-145851F8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CD1B-FC05-4F0E-B1AB-1CE12F24AFF2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A1EF7-21DE-4CEC-B63C-F2EF390A6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1D9880-478A-4E44-B4C8-7BF5AFA6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92E3-EB7F-42A7-BAD0-004389D68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9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1801C-427C-4153-A4A0-29768270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42FEC7-3C5F-4669-B2D5-780162BF8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8E4411-8AD2-4258-8ADE-23786A75D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EE804B-C27D-4258-8AC4-7D6C8037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CD1B-FC05-4F0E-B1AB-1CE12F24AFF2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092BB9-0C7B-4408-951F-FBF2A52A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1C93F5-3234-47D6-8A7A-190E3C08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92E3-EB7F-42A7-BAD0-004389D68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40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59DD1-9CB2-48F8-99F9-7B39DC6CF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85DD80-95C9-4CC0-B31C-2AA0F5F9F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FD7697-944E-4F15-BE14-C674EDB6E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295971-62DE-4FB5-B323-AC4373C47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23BCDA-16EA-4B3B-95B5-40E52F2B0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DD3660-30E1-458E-AC89-2E760266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CD1B-FC05-4F0E-B1AB-1CE12F24AFF2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98D240-C568-405D-AF89-AC4D0853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046D0F-62F4-41F6-B457-0BB819EA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92E3-EB7F-42A7-BAD0-004389D68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67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8BD2E-9AD8-4643-8499-0EA9322A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AF032D-55F8-4C0C-B615-4BB009C7B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CD1B-FC05-4F0E-B1AB-1CE12F24AFF2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BEF3B1-2FCF-4812-B770-FC632317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F89DD7-CC52-4014-AFFD-AC0C13C6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92E3-EB7F-42A7-BAD0-004389D68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34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0A2648-1176-4ACB-A5A2-878DFDA9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CD1B-FC05-4F0E-B1AB-1CE12F24AFF2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9C4BE3-0601-4A3A-A162-67351AD8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D02DB-29DD-4408-92AA-210C9E19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92E3-EB7F-42A7-BAD0-004389D68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31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92993-C76C-4024-A59C-4E8060A3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509786-2BB5-45FA-8A87-02D28A6E6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913428-AEA7-4ED0-B96E-BC8D238B4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DEDC97-B9B3-4A6B-AB85-AAC08E03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CD1B-FC05-4F0E-B1AB-1CE12F24AFF2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FF16C-8074-4A59-9E05-FF30D24A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3070AA-8149-4932-9FBE-95010B73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92E3-EB7F-42A7-BAD0-004389D68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32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1D33B-172E-47C1-8814-9F0B274CD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BE03EA-FC46-4E89-AD42-FFFB279A4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605030-2D6E-4658-AB96-80311AB93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257C7C-07C0-4B9B-8712-893C294B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CD1B-FC05-4F0E-B1AB-1CE12F24AFF2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C53D90-AB38-4578-992A-9EF062BF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F8FF6B-7D0A-4A6D-93FC-81D9E28E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92E3-EB7F-42A7-BAD0-004389D68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8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A2A910-2328-4270-BAC5-A3C2FB5F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18B53C-A363-4AEC-B905-7F856143A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ECA858-D9D8-419E-AA4A-0EEE191F8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DCD1B-FC05-4F0E-B1AB-1CE12F24AFF2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52D54-3902-4D01-8B56-14A50C081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4B3D4-9CD4-4B4C-9BCE-CF566D87E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A92E3-EB7F-42A7-BAD0-004389D68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40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57EB11-84A7-4241-B8B9-72B9212AC4EC}"/>
              </a:ext>
            </a:extLst>
          </p:cNvPr>
          <p:cNvSpPr txBox="1"/>
          <p:nvPr/>
        </p:nvSpPr>
        <p:spPr>
          <a:xfrm>
            <a:off x="182880" y="186407"/>
            <a:ext cx="76524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/>
              <a:t>In silico bulk(Pseudo-bulk) using muscat </a:t>
            </a:r>
            <a:endParaRPr lang="ko-KR" altLang="en-US"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60138E-E85C-4BBB-8EAB-64CD40370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" y="731965"/>
            <a:ext cx="5884249" cy="2068891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645A75DA-191F-47E9-B239-E42C0DE9F45D}"/>
              </a:ext>
            </a:extLst>
          </p:cNvPr>
          <p:cNvGrpSpPr/>
          <p:nvPr/>
        </p:nvGrpSpPr>
        <p:grpSpPr>
          <a:xfrm>
            <a:off x="182880" y="3185174"/>
            <a:ext cx="4051886" cy="2327644"/>
            <a:chOff x="182880" y="2817380"/>
            <a:chExt cx="4051886" cy="232764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3ED6317-D938-468A-AA61-77F6FAA23A18}"/>
                </a:ext>
              </a:extLst>
            </p:cNvPr>
            <p:cNvGrpSpPr/>
            <p:nvPr/>
          </p:nvGrpSpPr>
          <p:grpSpPr>
            <a:xfrm>
              <a:off x="182880" y="2817380"/>
              <a:ext cx="2781973" cy="2327644"/>
              <a:chOff x="197598" y="3059668"/>
              <a:chExt cx="2545602" cy="2129875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28B651C-9FF1-4254-8BDE-DE03FFB0A3AD}"/>
                  </a:ext>
                </a:extLst>
              </p:cNvPr>
              <p:cNvSpPr/>
              <p:nvPr/>
            </p:nvSpPr>
            <p:spPr>
              <a:xfrm>
                <a:off x="566928" y="3429000"/>
                <a:ext cx="2176272" cy="1760543"/>
              </a:xfrm>
              <a:prstGeom prst="rect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Counts</a:t>
                </a:r>
                <a:endParaRPr lang="ko-KR" altLang="en-US" sz="24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793368-5CDB-4980-837E-AE835FB312C1}"/>
                  </a:ext>
                </a:extLst>
              </p:cNvPr>
              <p:cNvSpPr txBox="1"/>
              <p:nvPr/>
            </p:nvSpPr>
            <p:spPr>
              <a:xfrm>
                <a:off x="936260" y="3059668"/>
                <a:ext cx="162710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/>
                  <a:t>Cell BC IDs</a:t>
                </a:r>
                <a:endParaRPr lang="ko-KR" altLang="en-US" dirty="0"/>
              </a:p>
              <a:p>
                <a:r>
                  <a:rPr lang="en-US" altLang="ko-KR" sz="1800" dirty="0"/>
                  <a:t> </a:t>
                </a:r>
                <a:endParaRPr lang="ko-KR" alt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9431DF-548A-4557-8AE7-7E5312E33C73}"/>
                  </a:ext>
                </a:extLst>
              </p:cNvPr>
              <p:cNvSpPr txBox="1"/>
              <p:nvPr/>
            </p:nvSpPr>
            <p:spPr>
              <a:xfrm rot="16200000">
                <a:off x="-40630" y="4124604"/>
                <a:ext cx="8457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/>
                  <a:t>Gene</a:t>
                </a:r>
                <a:endParaRPr lang="ko-KR" altLang="en-US" dirty="0"/>
              </a:p>
            </p:txBody>
          </p:sp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42E44EF2-7B15-4A5E-818B-27A2DB36DBBC}"/>
                </a:ext>
              </a:extLst>
            </p:cNvPr>
            <p:cNvCxnSpPr>
              <a:cxnSpLocks/>
            </p:cNvCxnSpPr>
            <p:nvPr/>
          </p:nvCxnSpPr>
          <p:spPr>
            <a:xfrm>
              <a:off x="810768" y="3429000"/>
              <a:ext cx="246888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875A5401-0976-4CCB-ABED-24D9E81913CF}"/>
                </a:ext>
              </a:extLst>
            </p:cNvPr>
            <p:cNvCxnSpPr>
              <a:cxnSpLocks/>
            </p:cNvCxnSpPr>
            <p:nvPr/>
          </p:nvCxnSpPr>
          <p:spPr>
            <a:xfrm>
              <a:off x="812965" y="4952244"/>
              <a:ext cx="246888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463700-0408-450F-B20F-D224352644CA}"/>
                </a:ext>
              </a:extLst>
            </p:cNvPr>
            <p:cNvSpPr txBox="1"/>
            <p:nvPr/>
          </p:nvSpPr>
          <p:spPr>
            <a:xfrm>
              <a:off x="3265753" y="3098723"/>
              <a:ext cx="969013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Mean</a:t>
              </a:r>
              <a:endParaRPr lang="en-US" altLang="ko-KR" dirty="0"/>
            </a:p>
            <a:p>
              <a:r>
                <a:rPr lang="en-US" altLang="ko-KR" sz="1400" dirty="0"/>
                <a:t>Sum</a:t>
              </a:r>
            </a:p>
            <a:p>
              <a:r>
                <a:rPr lang="en-US" altLang="ko-KR" sz="1400" dirty="0"/>
                <a:t>Median</a:t>
              </a:r>
            </a:p>
            <a:p>
              <a:r>
                <a:rPr lang="en-US" altLang="ko-KR" sz="1400" dirty="0"/>
                <a:t>Non-zero</a:t>
              </a:r>
              <a:endParaRPr lang="ko-KR" altLang="en-US" sz="1400" dirty="0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20577FE-3C1E-4CD0-9DA5-32E6BD793295}"/>
                </a:ext>
              </a:extLst>
            </p:cNvPr>
            <p:cNvCxnSpPr>
              <a:cxnSpLocks/>
            </p:cNvCxnSpPr>
            <p:nvPr/>
          </p:nvCxnSpPr>
          <p:spPr>
            <a:xfrm>
              <a:off x="810768" y="4645174"/>
              <a:ext cx="246888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DE7BB2C-F9B8-4F98-AC6D-82AF9C4F74BE}"/>
              </a:ext>
            </a:extLst>
          </p:cNvPr>
          <p:cNvGrpSpPr/>
          <p:nvPr/>
        </p:nvGrpSpPr>
        <p:grpSpPr>
          <a:xfrm>
            <a:off x="4148134" y="3185174"/>
            <a:ext cx="3077951" cy="2362355"/>
            <a:chOff x="3932450" y="2557030"/>
            <a:chExt cx="3077951" cy="236235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28340F2-C6A3-4C4F-8EA6-E31DA9F80635}"/>
                </a:ext>
              </a:extLst>
            </p:cNvPr>
            <p:cNvGrpSpPr/>
            <p:nvPr/>
          </p:nvGrpSpPr>
          <p:grpSpPr>
            <a:xfrm>
              <a:off x="3932450" y="2557030"/>
              <a:ext cx="1288980" cy="2362355"/>
              <a:chOff x="197598" y="3027906"/>
              <a:chExt cx="1179462" cy="2161637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73DEA3C-8AF4-4C63-B562-D7D19CE042DC}"/>
                  </a:ext>
                </a:extLst>
              </p:cNvPr>
              <p:cNvSpPr/>
              <p:nvPr/>
            </p:nvSpPr>
            <p:spPr>
              <a:xfrm>
                <a:off x="566929" y="3429000"/>
                <a:ext cx="465366" cy="1760543"/>
              </a:xfrm>
              <a:prstGeom prst="rect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FD5A45-CAE2-47CB-910F-D61DD9F474FC}"/>
                  </a:ext>
                </a:extLst>
              </p:cNvPr>
              <p:cNvSpPr txBox="1"/>
              <p:nvPr/>
            </p:nvSpPr>
            <p:spPr>
              <a:xfrm>
                <a:off x="222161" y="3027906"/>
                <a:ext cx="1154899" cy="591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Sample id</a:t>
                </a:r>
                <a:endParaRPr lang="ko-KR" altLang="en-US" dirty="0"/>
              </a:p>
              <a:p>
                <a:r>
                  <a:rPr lang="en-US" altLang="ko-KR" sz="1800" dirty="0"/>
                  <a:t> </a:t>
                </a:r>
                <a:endParaRPr lang="ko-KR" alt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F52C562-1D51-43B0-A23B-8CC1A8CED0E0}"/>
                  </a:ext>
                </a:extLst>
              </p:cNvPr>
              <p:cNvSpPr txBox="1"/>
              <p:nvPr/>
            </p:nvSpPr>
            <p:spPr>
              <a:xfrm rot="16200000">
                <a:off x="-40630" y="4124604"/>
                <a:ext cx="8457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/>
                  <a:t>Gene</a:t>
                </a:r>
                <a:endParaRPr lang="ko-KR" alt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78B14A-00EA-4201-B45D-3B96C2899409}"/>
                </a:ext>
              </a:extLst>
            </p:cNvPr>
            <p:cNvSpPr txBox="1"/>
            <p:nvPr/>
          </p:nvSpPr>
          <p:spPr>
            <a:xfrm>
              <a:off x="4844653" y="3429000"/>
              <a:ext cx="2165748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X 18( 3 tissue, </a:t>
              </a:r>
            </a:p>
            <a:p>
              <a:r>
                <a:rPr lang="en-US" altLang="ko-KR" dirty="0"/>
                <a:t>        2conditions, </a:t>
              </a:r>
            </a:p>
            <a:p>
              <a:r>
                <a:rPr lang="en-US" altLang="ko-KR" dirty="0"/>
                <a:t>        3replicates)</a:t>
              </a:r>
              <a:endParaRPr lang="ko-KR" altLang="en-US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A0B42F2-EDD4-4F7C-8BCB-A12112A5CF92}"/>
              </a:ext>
            </a:extLst>
          </p:cNvPr>
          <p:cNvGrpSpPr/>
          <p:nvPr/>
        </p:nvGrpSpPr>
        <p:grpSpPr>
          <a:xfrm>
            <a:off x="7835317" y="2796159"/>
            <a:ext cx="2713474" cy="2293350"/>
            <a:chOff x="6611379" y="2557030"/>
            <a:chExt cx="2713474" cy="2293350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A355CCA-9C0A-47C9-9789-B619FD9F88A2}"/>
                </a:ext>
              </a:extLst>
            </p:cNvPr>
            <p:cNvGrpSpPr/>
            <p:nvPr/>
          </p:nvGrpSpPr>
          <p:grpSpPr>
            <a:xfrm>
              <a:off x="7016215" y="2557030"/>
              <a:ext cx="2308638" cy="2293350"/>
              <a:chOff x="7272247" y="2626035"/>
              <a:chExt cx="2308638" cy="2293350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6E4D77FC-BC37-464C-A7F8-639C3EE5B46E}"/>
                  </a:ext>
                </a:extLst>
              </p:cNvPr>
              <p:cNvGrpSpPr/>
              <p:nvPr/>
            </p:nvGrpSpPr>
            <p:grpSpPr>
              <a:xfrm>
                <a:off x="7272247" y="2995367"/>
                <a:ext cx="2308638" cy="1924018"/>
                <a:chOff x="7264252" y="2995366"/>
                <a:chExt cx="2308638" cy="1924018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D9F0780C-702C-4C84-9D21-6FB32719AFC1}"/>
                    </a:ext>
                  </a:extLst>
                </p:cNvPr>
                <p:cNvSpPr/>
                <p:nvPr/>
              </p:nvSpPr>
              <p:spPr>
                <a:xfrm>
                  <a:off x="7264252" y="2995366"/>
                  <a:ext cx="769546" cy="1924018"/>
                </a:xfrm>
                <a:prstGeom prst="rect">
                  <a:avLst/>
                </a:prstGeom>
                <a:solidFill>
                  <a:srgbClr val="9DC3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b="1" dirty="0"/>
                    <a:t>3/3</a:t>
                  </a:r>
                  <a:endParaRPr lang="ko-KR" altLang="en-US" sz="2400" b="1" dirty="0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2BA7B82A-5638-4AE3-ACC8-E1B0AA48C5BB}"/>
                    </a:ext>
                  </a:extLst>
                </p:cNvPr>
                <p:cNvSpPr/>
                <p:nvPr/>
              </p:nvSpPr>
              <p:spPr>
                <a:xfrm>
                  <a:off x="8033798" y="2995366"/>
                  <a:ext cx="769546" cy="1924018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b="1" dirty="0"/>
                    <a:t>3/3</a:t>
                  </a:r>
                  <a:endParaRPr lang="ko-KR" altLang="en-US" sz="2400" b="1" dirty="0"/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6B674F17-A312-4688-B599-C363D52C6D4A}"/>
                    </a:ext>
                  </a:extLst>
                </p:cNvPr>
                <p:cNvSpPr/>
                <p:nvPr/>
              </p:nvSpPr>
              <p:spPr>
                <a:xfrm>
                  <a:off x="8803344" y="2995366"/>
                  <a:ext cx="769546" cy="1924018"/>
                </a:xfrm>
                <a:prstGeom prst="rect">
                  <a:avLst/>
                </a:prstGeom>
                <a:solidFill>
                  <a:srgbClr val="A9D18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b="1" dirty="0"/>
                    <a:t>3/3</a:t>
                  </a:r>
                  <a:endParaRPr lang="ko-KR" altLang="en-US" sz="2400" b="1" dirty="0"/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F74818-3F3B-482D-8B3F-B8BEE814774D}"/>
                  </a:ext>
                </a:extLst>
              </p:cNvPr>
              <p:cNvSpPr txBox="1"/>
              <p:nvPr/>
            </p:nvSpPr>
            <p:spPr>
              <a:xfrm>
                <a:off x="7376713" y="2626035"/>
                <a:ext cx="5606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Epi</a:t>
                </a:r>
                <a:endParaRPr lang="ko-KR" altLang="en-US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CB0A491-9CF4-4550-82C6-DEFDA97B35D8}"/>
                  </a:ext>
                </a:extLst>
              </p:cNvPr>
              <p:cNvSpPr txBox="1"/>
              <p:nvPr/>
            </p:nvSpPr>
            <p:spPr>
              <a:xfrm>
                <a:off x="8146259" y="2626035"/>
                <a:ext cx="5606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 err="1"/>
                  <a:t>Sp</a:t>
                </a:r>
                <a:endParaRPr lang="ko-KR" alt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9AD4B4C-AE19-4839-9EE4-EE7ED5195593}"/>
                  </a:ext>
                </a:extLst>
              </p:cNvPr>
              <p:cNvSpPr txBox="1"/>
              <p:nvPr/>
            </p:nvSpPr>
            <p:spPr>
              <a:xfrm>
                <a:off x="8917699" y="2626035"/>
                <a:ext cx="5606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Sq</a:t>
                </a:r>
                <a:endParaRPr lang="ko-KR" altLang="en-US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7DA4FFF-A03A-4FD0-ADC2-8FEECF395865}"/>
                </a:ext>
              </a:extLst>
            </p:cNvPr>
            <p:cNvSpPr txBox="1"/>
            <p:nvPr/>
          </p:nvSpPr>
          <p:spPr>
            <a:xfrm rot="16200000">
              <a:off x="6351031" y="3603098"/>
              <a:ext cx="924322" cy="4036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dirty="0"/>
                <a:t>Gene</a:t>
              </a:r>
              <a:endParaRPr lang="ko-KR" altLang="en-US" dirty="0"/>
            </a:p>
          </p:txBody>
        </p:sp>
      </p:grp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D82E31E2-86E1-44B4-BBBF-1E9D7DEE221C}"/>
              </a:ext>
            </a:extLst>
          </p:cNvPr>
          <p:cNvSpPr/>
          <p:nvPr/>
        </p:nvSpPr>
        <p:spPr>
          <a:xfrm rot="16200000">
            <a:off x="3471785" y="4479133"/>
            <a:ext cx="484212" cy="503896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3E479FA8-E621-4E05-A2B1-FFF4AB3DFE16}"/>
              </a:ext>
            </a:extLst>
          </p:cNvPr>
          <p:cNvSpPr/>
          <p:nvPr/>
        </p:nvSpPr>
        <p:spPr>
          <a:xfrm rot="16200000">
            <a:off x="7216433" y="4504513"/>
            <a:ext cx="484212" cy="503896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E7D12FCF-7409-4EDE-9222-4AAE5ED0EA0C}"/>
              </a:ext>
            </a:extLst>
          </p:cNvPr>
          <p:cNvSpPr/>
          <p:nvPr/>
        </p:nvSpPr>
        <p:spPr>
          <a:xfrm>
            <a:off x="8944700" y="5584528"/>
            <a:ext cx="484212" cy="503896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880F7E8-4BCD-4456-B095-4917D75E19C0}"/>
              </a:ext>
            </a:extLst>
          </p:cNvPr>
          <p:cNvSpPr txBox="1"/>
          <p:nvPr/>
        </p:nvSpPr>
        <p:spPr>
          <a:xfrm>
            <a:off x="8904505" y="6113800"/>
            <a:ext cx="639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PCA</a:t>
            </a:r>
            <a:endParaRPr lang="ko-KR" altLang="en-US" b="1" dirty="0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1AB3EA7C-1223-4CD8-A892-7B2FFB1EF38A}"/>
              </a:ext>
            </a:extLst>
          </p:cNvPr>
          <p:cNvSpPr/>
          <p:nvPr/>
        </p:nvSpPr>
        <p:spPr>
          <a:xfrm rot="19509634">
            <a:off x="10399281" y="5538017"/>
            <a:ext cx="484212" cy="503896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BC8B5F-4BD7-4983-A07D-07887960983F}"/>
              </a:ext>
            </a:extLst>
          </p:cNvPr>
          <p:cNvSpPr txBox="1"/>
          <p:nvPr/>
        </p:nvSpPr>
        <p:spPr>
          <a:xfrm>
            <a:off x="10298744" y="6113800"/>
            <a:ext cx="1423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Deg search</a:t>
            </a:r>
            <a:endParaRPr lang="ko-KR" altLang="en-US" b="1" dirty="0"/>
          </a:p>
        </p:txBody>
      </p:sp>
      <p:sp>
        <p:nvSpPr>
          <p:cNvPr id="2" name="왼쪽 대괄호 1">
            <a:extLst>
              <a:ext uri="{FF2B5EF4-FFF2-40B4-BE49-F238E27FC236}">
                <a16:creationId xmlns:a16="http://schemas.microsoft.com/office/drawing/2014/main" id="{B7120A45-2A5C-4815-A1BF-8A036F060A17}"/>
              </a:ext>
            </a:extLst>
          </p:cNvPr>
          <p:cNvSpPr/>
          <p:nvPr/>
        </p:nvSpPr>
        <p:spPr>
          <a:xfrm rot="16200000">
            <a:off x="9288126" y="3712584"/>
            <a:ext cx="212693" cy="2670190"/>
          </a:xfrm>
          <a:prstGeom prst="leftBracket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0DB21B-F1A8-4315-A120-68EE87043B75}"/>
              </a:ext>
            </a:extLst>
          </p:cNvPr>
          <p:cNvSpPr txBox="1"/>
          <p:nvPr/>
        </p:nvSpPr>
        <p:spPr>
          <a:xfrm>
            <a:off x="7835317" y="5141670"/>
            <a:ext cx="3196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Generated pseudo-bulk data</a:t>
            </a:r>
            <a:endParaRPr lang="ko-KR" altLang="en-US" dirty="0"/>
          </a:p>
        </p:txBody>
      </p:sp>
      <p:sp>
        <p:nvSpPr>
          <p:cNvPr id="44" name="화살표: 아래쪽 43">
            <a:extLst>
              <a:ext uri="{FF2B5EF4-FFF2-40B4-BE49-F238E27FC236}">
                <a16:creationId xmlns:a16="http://schemas.microsoft.com/office/drawing/2014/main" id="{BBD8271C-1C4F-468C-A066-D9197FDF0D1D}"/>
              </a:ext>
            </a:extLst>
          </p:cNvPr>
          <p:cNvSpPr/>
          <p:nvPr/>
        </p:nvSpPr>
        <p:spPr>
          <a:xfrm rot="16200000">
            <a:off x="10665940" y="4163490"/>
            <a:ext cx="484212" cy="503896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3B5888-92A8-491A-A0FF-11267A21B930}"/>
              </a:ext>
            </a:extLst>
          </p:cNvPr>
          <p:cNvSpPr txBox="1"/>
          <p:nvPr/>
        </p:nvSpPr>
        <p:spPr>
          <a:xfrm>
            <a:off x="11118038" y="4225241"/>
            <a:ext cx="1207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GO-term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25699E0-4E44-4141-943C-C455F2A16CBD}"/>
              </a:ext>
            </a:extLst>
          </p:cNvPr>
          <p:cNvCxnSpPr/>
          <p:nvPr/>
        </p:nvCxnSpPr>
        <p:spPr>
          <a:xfrm>
            <a:off x="3279648" y="3623511"/>
            <a:ext cx="6128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C14A860-38B9-4B21-8297-20B877909406}"/>
              </a:ext>
            </a:extLst>
          </p:cNvPr>
          <p:cNvCxnSpPr/>
          <p:nvPr/>
        </p:nvCxnSpPr>
        <p:spPr>
          <a:xfrm>
            <a:off x="3352995" y="4065000"/>
            <a:ext cx="6128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96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8694D33-8552-4959-839D-5A40437F0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942"/>
            <a:ext cx="12192000" cy="6478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1A37F6-CAA3-4D53-9AA6-880BC09F73C4}"/>
              </a:ext>
            </a:extLst>
          </p:cNvPr>
          <p:cNvSpPr txBox="1"/>
          <p:nvPr/>
        </p:nvSpPr>
        <p:spPr>
          <a:xfrm>
            <a:off x="5673056" y="5796684"/>
            <a:ext cx="2915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0571E5-ED21-4C55-846B-EF6A9AE741A7}"/>
              </a:ext>
            </a:extLst>
          </p:cNvPr>
          <p:cNvSpPr txBox="1"/>
          <p:nvPr/>
        </p:nvSpPr>
        <p:spPr>
          <a:xfrm>
            <a:off x="4697835" y="5796684"/>
            <a:ext cx="4110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-1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8881F4-ACB2-41AB-9245-D6782479B737}"/>
              </a:ext>
            </a:extLst>
          </p:cNvPr>
          <p:cNvSpPr txBox="1"/>
          <p:nvPr/>
        </p:nvSpPr>
        <p:spPr>
          <a:xfrm>
            <a:off x="76900" y="4229341"/>
            <a:ext cx="5690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0.05</a:t>
            </a:r>
            <a:endParaRPr lang="ko-KR" alt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1B0B9C-C2A6-4259-AC05-E6F61E08AC02}"/>
              </a:ext>
            </a:extLst>
          </p:cNvPr>
          <p:cNvSpPr txBox="1"/>
          <p:nvPr/>
        </p:nvSpPr>
        <p:spPr>
          <a:xfrm>
            <a:off x="2392262" y="689187"/>
            <a:ext cx="5690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498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C3415E-90D6-464B-A606-966EDC249FD5}"/>
              </a:ext>
            </a:extLst>
          </p:cNvPr>
          <p:cNvSpPr txBox="1"/>
          <p:nvPr/>
        </p:nvSpPr>
        <p:spPr>
          <a:xfrm>
            <a:off x="8088387" y="689187"/>
            <a:ext cx="5690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CD0000"/>
                </a:solidFill>
              </a:rPr>
              <a:t>774</a:t>
            </a:r>
            <a:endParaRPr lang="ko-KR" altLang="en-US" sz="1400" b="1" dirty="0">
              <a:solidFill>
                <a:srgbClr val="CD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071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D8D470-A6A6-4333-9052-70087607C377}"/>
              </a:ext>
            </a:extLst>
          </p:cNvPr>
          <p:cNvSpPr txBox="1"/>
          <p:nvPr/>
        </p:nvSpPr>
        <p:spPr>
          <a:xfrm>
            <a:off x="120535" y="126344"/>
            <a:ext cx="11810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Pseudo-bulk(sum) for Epi, colored by condition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F2D94C-F680-4120-AA82-801624330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460" y="704460"/>
            <a:ext cx="6153539" cy="61535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F026F4-7FC8-4642-B5D8-F9204D424A20}"/>
              </a:ext>
            </a:extLst>
          </p:cNvPr>
          <p:cNvSpPr txBox="1"/>
          <p:nvPr/>
        </p:nvSpPr>
        <p:spPr>
          <a:xfrm>
            <a:off x="8789201" y="704460"/>
            <a:ext cx="24261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Sorted by </a:t>
            </a:r>
            <a:r>
              <a:rPr lang="en-US" altLang="ko-KR" sz="1100" dirty="0" err="1"/>
              <a:t>p_adj.loc</a:t>
            </a:r>
            <a:r>
              <a:rPr lang="en-US" altLang="ko-KR" sz="1100" dirty="0"/>
              <a:t> ( FDR</a:t>
            </a:r>
            <a:r>
              <a:rPr lang="ko-KR" altLang="en-US" sz="1100" dirty="0"/>
              <a:t> </a:t>
            </a:r>
            <a:r>
              <a:rPr lang="en-US" altLang="ko-KR" sz="1100" dirty="0"/>
              <a:t>&lt;</a:t>
            </a:r>
            <a:r>
              <a:rPr lang="ko-KR" altLang="en-US" sz="1100" dirty="0"/>
              <a:t> </a:t>
            </a:r>
            <a:r>
              <a:rPr lang="en-US" altLang="ko-KR" sz="1100" dirty="0"/>
              <a:t>0.05 ) </a:t>
            </a:r>
          </a:p>
          <a:p>
            <a:r>
              <a:rPr lang="en-US" altLang="ko-KR" sz="1100" dirty="0"/>
              <a:t>top30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67890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F7DB39D-ED2F-4F1F-9FC4-5A0A2E7B3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783167"/>
            <a:ext cx="5291666" cy="52916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1EC8B3-8B68-49C3-A41D-DED1DAD6B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783166"/>
            <a:ext cx="5291667" cy="52916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84145A-567D-4481-AEF8-75F53B45B4B6}"/>
              </a:ext>
            </a:extLst>
          </p:cNvPr>
          <p:cNvSpPr txBox="1"/>
          <p:nvPr/>
        </p:nvSpPr>
        <p:spPr>
          <a:xfrm>
            <a:off x="120535" y="126344"/>
            <a:ext cx="11810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Pseudo-bulk(sum) for Epi, colored by condition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67EFC0-158E-445B-8258-03201E77C5A5}"/>
              </a:ext>
            </a:extLst>
          </p:cNvPr>
          <p:cNvSpPr txBox="1"/>
          <p:nvPr/>
        </p:nvSpPr>
        <p:spPr>
          <a:xfrm>
            <a:off x="9645270" y="157122"/>
            <a:ext cx="24261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Sorted by </a:t>
            </a:r>
            <a:r>
              <a:rPr lang="en-US" altLang="ko-KR" sz="1100" dirty="0" err="1"/>
              <a:t>logFC</a:t>
            </a:r>
            <a:r>
              <a:rPr lang="en-US" altLang="ko-KR" sz="1100" dirty="0"/>
              <a:t> ( FDR</a:t>
            </a:r>
            <a:r>
              <a:rPr lang="ko-KR" altLang="en-US" sz="1100" dirty="0"/>
              <a:t> </a:t>
            </a:r>
            <a:r>
              <a:rPr lang="en-US" altLang="ko-KR" sz="1100" dirty="0"/>
              <a:t>&lt;</a:t>
            </a:r>
            <a:r>
              <a:rPr lang="ko-KR" altLang="en-US" sz="1100" dirty="0"/>
              <a:t> </a:t>
            </a:r>
            <a:r>
              <a:rPr lang="en-US" altLang="ko-KR" sz="1100" dirty="0"/>
              <a:t>0.05 ) </a:t>
            </a:r>
          </a:p>
          <a:p>
            <a:r>
              <a:rPr lang="en-US" altLang="ko-KR" sz="1100" dirty="0"/>
              <a:t>top30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42233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F6CD030-FA40-4E75-BCA4-CD4F37187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942"/>
            <a:ext cx="12192000" cy="647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31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6E79088-E7E0-4A52-A5F6-796EB5559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942"/>
            <a:ext cx="12192000" cy="64781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A7053B-F903-4749-9C03-A878B381DD09}"/>
              </a:ext>
            </a:extLst>
          </p:cNvPr>
          <p:cNvSpPr txBox="1"/>
          <p:nvPr/>
        </p:nvSpPr>
        <p:spPr>
          <a:xfrm>
            <a:off x="5673056" y="5796684"/>
            <a:ext cx="2915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D303B-1DA2-438C-8662-4BA389BA9056}"/>
              </a:ext>
            </a:extLst>
          </p:cNvPr>
          <p:cNvSpPr txBox="1"/>
          <p:nvPr/>
        </p:nvSpPr>
        <p:spPr>
          <a:xfrm>
            <a:off x="4697835" y="5796684"/>
            <a:ext cx="4110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-1</a:t>
            </a:r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2016CF-D9FA-4E3B-870F-B6B6D4FFBE34}"/>
              </a:ext>
            </a:extLst>
          </p:cNvPr>
          <p:cNvSpPr txBox="1"/>
          <p:nvPr/>
        </p:nvSpPr>
        <p:spPr>
          <a:xfrm>
            <a:off x="68511" y="4665569"/>
            <a:ext cx="5690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0.05</a:t>
            </a:r>
            <a:endParaRPr lang="ko-KR" alt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BD5FF-EDC0-4FA0-8C91-C475599D3563}"/>
              </a:ext>
            </a:extLst>
          </p:cNvPr>
          <p:cNvSpPr txBox="1"/>
          <p:nvPr/>
        </p:nvSpPr>
        <p:spPr>
          <a:xfrm>
            <a:off x="2392262" y="689187"/>
            <a:ext cx="5690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451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62B03-E762-48B9-BE9B-F8D5B5FA58B4}"/>
              </a:ext>
            </a:extLst>
          </p:cNvPr>
          <p:cNvSpPr txBox="1"/>
          <p:nvPr/>
        </p:nvSpPr>
        <p:spPr>
          <a:xfrm>
            <a:off x="8088387" y="689187"/>
            <a:ext cx="5690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CD0000"/>
                </a:solidFill>
              </a:rPr>
              <a:t>220</a:t>
            </a:r>
            <a:endParaRPr lang="ko-KR" altLang="en-US" sz="1400" b="1" dirty="0">
              <a:solidFill>
                <a:srgbClr val="CD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978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7B2164A-4D5B-4E02-8943-778CC535B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942"/>
            <a:ext cx="12192000" cy="64781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DDE0C9-0380-4CDD-A5F8-C530E6E3B40F}"/>
              </a:ext>
            </a:extLst>
          </p:cNvPr>
          <p:cNvSpPr txBox="1"/>
          <p:nvPr/>
        </p:nvSpPr>
        <p:spPr>
          <a:xfrm>
            <a:off x="5673056" y="5796684"/>
            <a:ext cx="2915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E488A0-C6D7-4DBD-9801-F6B7CFECFEBE}"/>
              </a:ext>
            </a:extLst>
          </p:cNvPr>
          <p:cNvSpPr txBox="1"/>
          <p:nvPr/>
        </p:nvSpPr>
        <p:spPr>
          <a:xfrm>
            <a:off x="4697835" y="5796684"/>
            <a:ext cx="4110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-1</a:t>
            </a:r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6EB54-E74F-4ACB-A191-B87C16B20EB7}"/>
              </a:ext>
            </a:extLst>
          </p:cNvPr>
          <p:cNvSpPr txBox="1"/>
          <p:nvPr/>
        </p:nvSpPr>
        <p:spPr>
          <a:xfrm>
            <a:off x="33556" y="4229341"/>
            <a:ext cx="5690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0.05</a:t>
            </a:r>
            <a:endParaRPr lang="ko-KR" alt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1F594-2E17-49BA-AB3D-3DD3D18BC905}"/>
              </a:ext>
            </a:extLst>
          </p:cNvPr>
          <p:cNvSpPr txBox="1"/>
          <p:nvPr/>
        </p:nvSpPr>
        <p:spPr>
          <a:xfrm>
            <a:off x="2392262" y="689187"/>
            <a:ext cx="5690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172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CFB3C-B67A-48EF-8968-EAA2C4CFF8C3}"/>
              </a:ext>
            </a:extLst>
          </p:cNvPr>
          <p:cNvSpPr txBox="1"/>
          <p:nvPr/>
        </p:nvSpPr>
        <p:spPr>
          <a:xfrm>
            <a:off x="8088387" y="689187"/>
            <a:ext cx="5690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CD0000"/>
                </a:solidFill>
              </a:rPr>
              <a:t>20</a:t>
            </a:r>
            <a:endParaRPr lang="ko-KR" altLang="en-US" sz="1400" b="1" dirty="0">
              <a:solidFill>
                <a:srgbClr val="CD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628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D8D470-A6A6-4333-9052-70087607C377}"/>
              </a:ext>
            </a:extLst>
          </p:cNvPr>
          <p:cNvSpPr txBox="1"/>
          <p:nvPr/>
        </p:nvSpPr>
        <p:spPr>
          <a:xfrm>
            <a:off x="120535" y="126344"/>
            <a:ext cx="11810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Pseudo-bulk(sum) for SQ, colored by condition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F026F4-7FC8-4642-B5D8-F9204D424A20}"/>
              </a:ext>
            </a:extLst>
          </p:cNvPr>
          <p:cNvSpPr txBox="1"/>
          <p:nvPr/>
        </p:nvSpPr>
        <p:spPr>
          <a:xfrm>
            <a:off x="8789201" y="704460"/>
            <a:ext cx="24261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Sorted by </a:t>
            </a:r>
            <a:r>
              <a:rPr lang="en-US" altLang="ko-KR" sz="1100" dirty="0" err="1"/>
              <a:t>p_adj.loc</a:t>
            </a:r>
            <a:r>
              <a:rPr lang="en-US" altLang="ko-KR" sz="1100" dirty="0"/>
              <a:t> ( FDR</a:t>
            </a:r>
            <a:r>
              <a:rPr lang="ko-KR" altLang="en-US" sz="1100" dirty="0"/>
              <a:t> </a:t>
            </a:r>
            <a:r>
              <a:rPr lang="en-US" altLang="ko-KR" sz="1100" dirty="0"/>
              <a:t>&lt;</a:t>
            </a:r>
            <a:r>
              <a:rPr lang="ko-KR" altLang="en-US" sz="1100" dirty="0"/>
              <a:t> </a:t>
            </a:r>
            <a:r>
              <a:rPr lang="en-US" altLang="ko-KR" sz="1100" dirty="0"/>
              <a:t>0.05 ) </a:t>
            </a:r>
          </a:p>
          <a:p>
            <a:r>
              <a:rPr lang="en-US" altLang="ko-KR" sz="1100" dirty="0"/>
              <a:t>top30</a:t>
            </a:r>
            <a:endParaRPr lang="ko-KR" altLang="en-US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2040E1-C572-45E3-9B77-A2A49297C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10" y="536510"/>
            <a:ext cx="6321490" cy="632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41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68A298D-E8AA-4026-A055-36C31556C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3167"/>
            <a:ext cx="5291666" cy="52916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A3092F-E22A-4D9B-984E-9C1BA31A5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783166"/>
            <a:ext cx="5291667" cy="52916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E2F3BA-B194-42BB-9E6F-A2A788A9FA7F}"/>
              </a:ext>
            </a:extLst>
          </p:cNvPr>
          <p:cNvSpPr txBox="1"/>
          <p:nvPr/>
        </p:nvSpPr>
        <p:spPr>
          <a:xfrm>
            <a:off x="120535" y="126344"/>
            <a:ext cx="11810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Pseudo-bulk(sum) for SQ, colored by condition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1FAA13-2A7C-42DD-A02E-8754FEC6E09A}"/>
              </a:ext>
            </a:extLst>
          </p:cNvPr>
          <p:cNvSpPr txBox="1"/>
          <p:nvPr/>
        </p:nvSpPr>
        <p:spPr>
          <a:xfrm>
            <a:off x="9645270" y="157122"/>
            <a:ext cx="24261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Sorted by </a:t>
            </a:r>
            <a:r>
              <a:rPr lang="en-US" altLang="ko-KR" sz="1100" dirty="0" err="1"/>
              <a:t>logFC</a:t>
            </a:r>
            <a:r>
              <a:rPr lang="en-US" altLang="ko-KR" sz="1100" dirty="0"/>
              <a:t> ( FDR</a:t>
            </a:r>
            <a:r>
              <a:rPr lang="ko-KR" altLang="en-US" sz="1100" dirty="0"/>
              <a:t> </a:t>
            </a:r>
            <a:r>
              <a:rPr lang="en-US" altLang="ko-KR" sz="1100" dirty="0"/>
              <a:t>&lt;</a:t>
            </a:r>
            <a:r>
              <a:rPr lang="ko-KR" altLang="en-US" sz="1100" dirty="0"/>
              <a:t> </a:t>
            </a:r>
            <a:r>
              <a:rPr lang="en-US" altLang="ko-KR" sz="1100" dirty="0"/>
              <a:t>0.05 ) </a:t>
            </a:r>
          </a:p>
          <a:p>
            <a:r>
              <a:rPr lang="en-US" altLang="ko-KR" sz="1100" dirty="0"/>
              <a:t>top30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90557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EF187EC-A957-4EDA-9673-312739A07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942"/>
            <a:ext cx="12192000" cy="647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15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D69ED71-1BA9-4A86-92DB-CF1755694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942"/>
            <a:ext cx="12192000" cy="64781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5484D4-A99A-4AE7-802B-D41EE7D6DB16}"/>
              </a:ext>
            </a:extLst>
          </p:cNvPr>
          <p:cNvSpPr txBox="1"/>
          <p:nvPr/>
        </p:nvSpPr>
        <p:spPr>
          <a:xfrm>
            <a:off x="5673056" y="5796684"/>
            <a:ext cx="2915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C62E8-3C02-4539-8351-A2F6B90B5B78}"/>
              </a:ext>
            </a:extLst>
          </p:cNvPr>
          <p:cNvSpPr txBox="1"/>
          <p:nvPr/>
        </p:nvSpPr>
        <p:spPr>
          <a:xfrm>
            <a:off x="4697835" y="5796684"/>
            <a:ext cx="4110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-1</a:t>
            </a:r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2B483-38AC-4A95-8347-80A1DEA2C68A}"/>
              </a:ext>
            </a:extLst>
          </p:cNvPr>
          <p:cNvSpPr txBox="1"/>
          <p:nvPr/>
        </p:nvSpPr>
        <p:spPr>
          <a:xfrm>
            <a:off x="67112" y="4665569"/>
            <a:ext cx="5690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0.05</a:t>
            </a:r>
            <a:endParaRPr lang="ko-KR" alt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85F058-A8A7-4DC9-ADD4-9905A89E1943}"/>
              </a:ext>
            </a:extLst>
          </p:cNvPr>
          <p:cNvSpPr txBox="1"/>
          <p:nvPr/>
        </p:nvSpPr>
        <p:spPr>
          <a:xfrm>
            <a:off x="2392262" y="689187"/>
            <a:ext cx="5690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38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7EC9AF-36E0-4171-9BBF-11C6BB70049E}"/>
              </a:ext>
            </a:extLst>
          </p:cNvPr>
          <p:cNvSpPr txBox="1"/>
          <p:nvPr/>
        </p:nvSpPr>
        <p:spPr>
          <a:xfrm>
            <a:off x="8088387" y="689187"/>
            <a:ext cx="5690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CD0000"/>
                </a:solidFill>
              </a:rPr>
              <a:t>20</a:t>
            </a:r>
            <a:endParaRPr lang="ko-KR" altLang="en-US" sz="1400" b="1" dirty="0">
              <a:solidFill>
                <a:srgbClr val="CD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82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6D193A6-9B45-4F95-A7CD-47C701F2C9C5}"/>
              </a:ext>
            </a:extLst>
          </p:cNvPr>
          <p:cNvSpPr txBox="1"/>
          <p:nvPr/>
        </p:nvSpPr>
        <p:spPr>
          <a:xfrm>
            <a:off x="114314" y="75896"/>
            <a:ext cx="6655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Pseudo-bulk for 6 </a:t>
            </a:r>
            <a:r>
              <a:rPr lang="en-US" altLang="ko-KR" sz="2400" b="1" dirty="0"/>
              <a:t>Epi</a:t>
            </a:r>
            <a:r>
              <a:rPr lang="en-US" altLang="ko-KR" sz="2400" dirty="0"/>
              <a:t> using </a:t>
            </a:r>
            <a:r>
              <a:rPr lang="en-US" altLang="ko-KR" sz="2400" b="1" dirty="0"/>
              <a:t>sum</a:t>
            </a:r>
            <a:r>
              <a:rPr lang="en-US" altLang="ko-KR" sz="2400" dirty="0"/>
              <a:t> aggregated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98D054-0D59-4D15-ABCC-92CC9EA5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76" y="829462"/>
            <a:ext cx="9754445" cy="518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17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DDC91E-76E2-4365-90B2-EB873A124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942"/>
            <a:ext cx="12192000" cy="64781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97D7EE-E6D0-4264-9F0C-CBFA22863DD7}"/>
              </a:ext>
            </a:extLst>
          </p:cNvPr>
          <p:cNvSpPr txBox="1"/>
          <p:nvPr/>
        </p:nvSpPr>
        <p:spPr>
          <a:xfrm>
            <a:off x="5673056" y="5796684"/>
            <a:ext cx="2915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06623-303A-4AE3-B10E-6D724CCEEDBE}"/>
              </a:ext>
            </a:extLst>
          </p:cNvPr>
          <p:cNvSpPr txBox="1"/>
          <p:nvPr/>
        </p:nvSpPr>
        <p:spPr>
          <a:xfrm>
            <a:off x="4697835" y="5796684"/>
            <a:ext cx="4110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-1</a:t>
            </a:r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0B872-2140-47D3-B9BF-1B6FE34003CC}"/>
              </a:ext>
            </a:extLst>
          </p:cNvPr>
          <p:cNvSpPr txBox="1"/>
          <p:nvPr/>
        </p:nvSpPr>
        <p:spPr>
          <a:xfrm>
            <a:off x="0" y="4229341"/>
            <a:ext cx="5690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0.05</a:t>
            </a:r>
            <a:endParaRPr lang="ko-KR" alt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B62633-7C3F-46A5-B62E-530D7728B98F}"/>
              </a:ext>
            </a:extLst>
          </p:cNvPr>
          <p:cNvSpPr txBox="1"/>
          <p:nvPr/>
        </p:nvSpPr>
        <p:spPr>
          <a:xfrm>
            <a:off x="2392262" y="689187"/>
            <a:ext cx="5690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2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4233DB-293D-4896-84DC-C9743CE249BC}"/>
              </a:ext>
            </a:extLst>
          </p:cNvPr>
          <p:cNvSpPr txBox="1"/>
          <p:nvPr/>
        </p:nvSpPr>
        <p:spPr>
          <a:xfrm>
            <a:off x="8088387" y="689187"/>
            <a:ext cx="5690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CD0000"/>
                </a:solidFill>
              </a:rPr>
              <a:t>2</a:t>
            </a:r>
            <a:endParaRPr lang="ko-KR" altLang="en-US" sz="1400" b="1" dirty="0">
              <a:solidFill>
                <a:srgbClr val="CD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563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A67207-F6B3-4CB0-943C-E628F5B469F0}"/>
              </a:ext>
            </a:extLst>
          </p:cNvPr>
          <p:cNvSpPr txBox="1"/>
          <p:nvPr/>
        </p:nvSpPr>
        <p:spPr>
          <a:xfrm>
            <a:off x="120535" y="126344"/>
            <a:ext cx="101120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Pseudo-bulk(sum) for SP, colored by condition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077562-2C0E-49CA-BA1A-6922F9FDC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561" y="596778"/>
            <a:ext cx="6134878" cy="6134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8FA57F-B9C4-4F59-8714-E8460AFB83D2}"/>
              </a:ext>
            </a:extLst>
          </p:cNvPr>
          <p:cNvSpPr txBox="1"/>
          <p:nvPr/>
        </p:nvSpPr>
        <p:spPr>
          <a:xfrm>
            <a:off x="8789201" y="704460"/>
            <a:ext cx="24261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Sorted by </a:t>
            </a:r>
            <a:r>
              <a:rPr lang="en-US" altLang="ko-KR" sz="1100" dirty="0" err="1"/>
              <a:t>p_adj.loc</a:t>
            </a:r>
            <a:r>
              <a:rPr lang="en-US" altLang="ko-KR" sz="1100" dirty="0"/>
              <a:t> ( FDR</a:t>
            </a:r>
            <a:r>
              <a:rPr lang="ko-KR" altLang="en-US" sz="1100" dirty="0"/>
              <a:t> </a:t>
            </a:r>
            <a:r>
              <a:rPr lang="en-US" altLang="ko-KR" sz="1100" dirty="0"/>
              <a:t>&lt;</a:t>
            </a:r>
            <a:r>
              <a:rPr lang="ko-KR" altLang="en-US" sz="1100" dirty="0"/>
              <a:t> </a:t>
            </a:r>
            <a:r>
              <a:rPr lang="en-US" altLang="ko-KR" sz="1100" dirty="0"/>
              <a:t>0.05 ) </a:t>
            </a:r>
          </a:p>
          <a:p>
            <a:r>
              <a:rPr lang="en-US" altLang="ko-KR" sz="1100" dirty="0"/>
              <a:t>top30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44499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727261-FABC-4AEA-8B3D-0DF0F0E37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3167"/>
            <a:ext cx="5291666" cy="52916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3B1FB91-47AF-4F1A-BE49-526939671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783166"/>
            <a:ext cx="5291667" cy="52916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EE5390-A66F-4425-8D94-8B1A521B843B}"/>
              </a:ext>
            </a:extLst>
          </p:cNvPr>
          <p:cNvSpPr txBox="1"/>
          <p:nvPr/>
        </p:nvSpPr>
        <p:spPr>
          <a:xfrm>
            <a:off x="120535" y="126344"/>
            <a:ext cx="11810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Pseudo-bulk(sum) for SP, colored by condition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76E0BB-1F8C-4D1D-BE7D-38F3CC5A7861}"/>
              </a:ext>
            </a:extLst>
          </p:cNvPr>
          <p:cNvSpPr txBox="1"/>
          <p:nvPr/>
        </p:nvSpPr>
        <p:spPr>
          <a:xfrm>
            <a:off x="9645270" y="157122"/>
            <a:ext cx="24261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Sorted by </a:t>
            </a:r>
            <a:r>
              <a:rPr lang="en-US" altLang="ko-KR" sz="1100" dirty="0" err="1"/>
              <a:t>logFC</a:t>
            </a:r>
            <a:r>
              <a:rPr lang="en-US" altLang="ko-KR" sz="1100" dirty="0"/>
              <a:t> ( FDR</a:t>
            </a:r>
            <a:r>
              <a:rPr lang="ko-KR" altLang="en-US" sz="1100" dirty="0"/>
              <a:t> </a:t>
            </a:r>
            <a:r>
              <a:rPr lang="en-US" altLang="ko-KR" sz="1100" dirty="0"/>
              <a:t>&lt;</a:t>
            </a:r>
            <a:r>
              <a:rPr lang="ko-KR" altLang="en-US" sz="1100" dirty="0"/>
              <a:t> </a:t>
            </a:r>
            <a:r>
              <a:rPr lang="en-US" altLang="ko-KR" sz="1100" dirty="0"/>
              <a:t>0.05 ) </a:t>
            </a:r>
          </a:p>
          <a:p>
            <a:r>
              <a:rPr lang="en-US" altLang="ko-KR" sz="1100" dirty="0"/>
              <a:t>top30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3348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0DCFAE-EE3D-4F6B-931C-8FD66DBE7D05}"/>
              </a:ext>
            </a:extLst>
          </p:cNvPr>
          <p:cNvSpPr txBox="1"/>
          <p:nvPr/>
        </p:nvSpPr>
        <p:spPr>
          <a:xfrm>
            <a:off x="114314" y="75896"/>
            <a:ext cx="6655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Pseudo-bulk for 6 </a:t>
            </a:r>
            <a:r>
              <a:rPr lang="en-US" altLang="ko-KR" sz="2400" b="1" dirty="0"/>
              <a:t>SP</a:t>
            </a:r>
            <a:r>
              <a:rPr lang="en-US" altLang="ko-KR" sz="2400" dirty="0"/>
              <a:t> using </a:t>
            </a:r>
            <a:r>
              <a:rPr lang="en-US" altLang="ko-KR" sz="2400" b="1" dirty="0"/>
              <a:t>sum</a:t>
            </a:r>
            <a:r>
              <a:rPr lang="en-US" altLang="ko-KR" sz="2400" dirty="0"/>
              <a:t> aggregated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092E06-4779-492D-84EC-710A12243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76" y="845596"/>
            <a:ext cx="9754445" cy="518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82026D-2C60-4A41-9280-D11A4C3E6DF2}"/>
              </a:ext>
            </a:extLst>
          </p:cNvPr>
          <p:cNvSpPr txBox="1"/>
          <p:nvPr/>
        </p:nvSpPr>
        <p:spPr>
          <a:xfrm>
            <a:off x="114314" y="75896"/>
            <a:ext cx="6655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Pseudo-bulk for 6 </a:t>
            </a:r>
            <a:r>
              <a:rPr lang="en-US" altLang="ko-KR" sz="2400" b="1" dirty="0"/>
              <a:t>SQ</a:t>
            </a:r>
            <a:r>
              <a:rPr lang="en-US" altLang="ko-KR" sz="2400" dirty="0"/>
              <a:t> using </a:t>
            </a:r>
            <a:r>
              <a:rPr lang="en-US" altLang="ko-KR" sz="2400" b="1" dirty="0"/>
              <a:t>sum</a:t>
            </a:r>
            <a:r>
              <a:rPr lang="en-US" altLang="ko-KR" sz="2400" dirty="0"/>
              <a:t> aggregated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BC7040-1C04-453C-AC33-AA35F49E4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77" y="845596"/>
            <a:ext cx="9754445" cy="51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0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718E48-776E-4860-B121-073A797CBA21}"/>
              </a:ext>
            </a:extLst>
          </p:cNvPr>
          <p:cNvSpPr txBox="1"/>
          <p:nvPr/>
        </p:nvSpPr>
        <p:spPr>
          <a:xfrm>
            <a:off x="114314" y="319177"/>
            <a:ext cx="11210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Pseudo-bulk PCA for 18samples for detecting sample-batch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8C3BE99-6EAF-4B46-94E3-80847E950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219" y="2038524"/>
            <a:ext cx="6263780" cy="33178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C69523D-74E5-4FF8-B095-D53C2EAD7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8524"/>
            <a:ext cx="6212308" cy="3290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7A4FAA-5366-4D94-9995-021B09CFB05B}"/>
              </a:ext>
            </a:extLst>
          </p:cNvPr>
          <p:cNvSpPr txBox="1"/>
          <p:nvPr/>
        </p:nvSpPr>
        <p:spPr>
          <a:xfrm>
            <a:off x="2217969" y="5356370"/>
            <a:ext cx="1776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Num-detected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0C828-6673-4877-9980-C0267841A097}"/>
              </a:ext>
            </a:extLst>
          </p:cNvPr>
          <p:cNvSpPr txBox="1"/>
          <p:nvPr/>
        </p:nvSpPr>
        <p:spPr>
          <a:xfrm>
            <a:off x="8725359" y="5356370"/>
            <a:ext cx="669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Sum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5866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076A58C-DD00-44D5-98A9-65E2578CD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406" y="2200640"/>
            <a:ext cx="6005237" cy="31808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CC70A1-D142-48FD-854F-8043D2678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" y="2200641"/>
            <a:ext cx="6005237" cy="3180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6BC6FA-9E0B-499D-B72B-D0E96361CAD7}"/>
              </a:ext>
            </a:extLst>
          </p:cNvPr>
          <p:cNvSpPr txBox="1"/>
          <p:nvPr/>
        </p:nvSpPr>
        <p:spPr>
          <a:xfrm>
            <a:off x="2217969" y="5356370"/>
            <a:ext cx="1776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Num-detected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312170-0DD5-48E5-87FF-B417B91385B9}"/>
              </a:ext>
            </a:extLst>
          </p:cNvPr>
          <p:cNvSpPr txBox="1"/>
          <p:nvPr/>
        </p:nvSpPr>
        <p:spPr>
          <a:xfrm>
            <a:off x="8725359" y="5356370"/>
            <a:ext cx="669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Sum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B74E5E-562D-4B15-8A3F-C6457CBFA780}"/>
              </a:ext>
            </a:extLst>
          </p:cNvPr>
          <p:cNvSpPr txBox="1"/>
          <p:nvPr/>
        </p:nvSpPr>
        <p:spPr>
          <a:xfrm>
            <a:off x="114314" y="319177"/>
            <a:ext cx="104603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Pseudo-bulk PCA for 18samples, colored by condition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3524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4D428-01FC-418F-A161-8EC00284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월</a:t>
            </a:r>
            <a:r>
              <a:rPr lang="en-US" altLang="ko-KR" dirty="0"/>
              <a:t>1</a:t>
            </a:r>
            <a:r>
              <a:rPr lang="ko-KR" altLang="en-US" dirty="0"/>
              <a:t>일 이후 추가내용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E30087-CB06-49A4-A63F-1EA7427F4E39}"/>
              </a:ext>
            </a:extLst>
          </p:cNvPr>
          <p:cNvSpPr txBox="1"/>
          <p:nvPr/>
        </p:nvSpPr>
        <p:spPr>
          <a:xfrm>
            <a:off x="360784" y="1592424"/>
            <a:ext cx="11638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Muscat </a:t>
            </a:r>
            <a:r>
              <a:rPr lang="ko-KR" altLang="en-US" dirty="0"/>
              <a:t>수정해서 </a:t>
            </a:r>
            <a:r>
              <a:rPr lang="en-US" altLang="ko-KR" dirty="0" err="1"/>
              <a:t>edgeR</a:t>
            </a:r>
            <a:r>
              <a:rPr lang="en-US" altLang="ko-KR" dirty="0"/>
              <a:t> </a:t>
            </a:r>
            <a:r>
              <a:rPr lang="ko-KR" altLang="en-US" dirty="0"/>
              <a:t>제대로 돌림</a:t>
            </a:r>
            <a:r>
              <a:rPr lang="en-US" altLang="ko-KR" dirty="0"/>
              <a:t>. &lt;- interactive plot</a:t>
            </a:r>
            <a:r>
              <a:rPr lang="ko-KR" altLang="en-US" dirty="0"/>
              <a:t>만듦</a:t>
            </a:r>
            <a:r>
              <a:rPr lang="en-US" altLang="ko-KR" dirty="0"/>
              <a:t>(</a:t>
            </a:r>
            <a:r>
              <a:rPr lang="ko-KR" altLang="en-US" dirty="0" err="1"/>
              <a:t>검색가능하게</a:t>
            </a:r>
            <a:r>
              <a:rPr lang="ko-KR" altLang="en-US" dirty="0"/>
              <a:t> 바꾸기</a:t>
            </a:r>
            <a:r>
              <a:rPr lang="en-US" altLang="ko-KR" dirty="0"/>
              <a:t>)</a:t>
            </a:r>
          </a:p>
          <a:p>
            <a:r>
              <a:rPr lang="en-US" altLang="ko-KR" strike="sngStrike" dirty="0"/>
              <a:t>Deg</a:t>
            </a:r>
            <a:r>
              <a:rPr lang="ko-KR" altLang="en-US" strike="sngStrike" dirty="0"/>
              <a:t>파일 정리해서 </a:t>
            </a:r>
            <a:r>
              <a:rPr lang="en-US" altLang="ko-KR" strike="sngStrike" dirty="0"/>
              <a:t>ppt</a:t>
            </a:r>
            <a:r>
              <a:rPr lang="ko-KR" altLang="en-US" strike="sngStrike" dirty="0"/>
              <a:t>에 올려놓겠습니다</a:t>
            </a:r>
            <a:endParaRPr lang="en-US" altLang="ko-KR" strike="sngStrike" dirty="0"/>
          </a:p>
          <a:p>
            <a:r>
              <a:rPr lang="en-US" altLang="ko-KR" strike="sngStrike" dirty="0"/>
              <a:t>Volcano </a:t>
            </a:r>
            <a:r>
              <a:rPr lang="ko-KR" altLang="en-US" strike="sngStrike" dirty="0"/>
              <a:t>보기 좋게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4B0A08-7D04-4425-9797-B763B3B06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53" y="5569545"/>
            <a:ext cx="4793427" cy="1027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38CC24-8497-4A46-B215-A10FEFA0E352}"/>
              </a:ext>
            </a:extLst>
          </p:cNvPr>
          <p:cNvSpPr txBox="1"/>
          <p:nvPr/>
        </p:nvSpPr>
        <p:spPr>
          <a:xfrm>
            <a:off x="0" y="5080910"/>
            <a:ext cx="11864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Trem2</a:t>
            </a:r>
            <a:r>
              <a:rPr lang="ko-KR" altLang="en-US" b="1" dirty="0"/>
              <a:t>는 아마 </a:t>
            </a:r>
            <a:r>
              <a:rPr lang="en-US" altLang="ko-KR" b="1" dirty="0" err="1"/>
              <a:t>nk</a:t>
            </a:r>
            <a:r>
              <a:rPr lang="en-US" altLang="ko-KR" b="1" dirty="0"/>
              <a:t> cell </a:t>
            </a:r>
            <a:r>
              <a:rPr lang="ko-KR" altLang="en-US" b="1" dirty="0" err="1"/>
              <a:t>아닌듯</a:t>
            </a:r>
            <a:r>
              <a:rPr lang="en-US" altLang="ko-KR" b="1" dirty="0"/>
              <a:t>? &lt;- </a:t>
            </a:r>
            <a:r>
              <a:rPr lang="en-US" altLang="ko-KR" b="1" dirty="0" err="1"/>
              <a:t>Lpl</a:t>
            </a:r>
            <a:r>
              <a:rPr lang="ko-KR" altLang="en-US" b="1" dirty="0"/>
              <a:t> </a:t>
            </a:r>
            <a:r>
              <a:rPr lang="en-US" altLang="ko-KR" b="1" dirty="0"/>
              <a:t>0</a:t>
            </a:r>
            <a:r>
              <a:rPr lang="ko-KR" altLang="en-US" b="1" dirty="0"/>
              <a:t>이 아닌 </a:t>
            </a:r>
            <a:r>
              <a:rPr lang="ko-KR" altLang="en-US" b="1" dirty="0" err="1"/>
              <a:t>세포랑</a:t>
            </a:r>
            <a:r>
              <a:rPr lang="en-US" altLang="ko-KR" b="1" dirty="0"/>
              <a:t>, 0</a:t>
            </a:r>
            <a:r>
              <a:rPr lang="ko-KR" altLang="en-US" b="1" dirty="0"/>
              <a:t>인</a:t>
            </a:r>
            <a:r>
              <a:rPr lang="en-US" altLang="ko-KR" b="1" dirty="0"/>
              <a:t> </a:t>
            </a:r>
            <a:r>
              <a:rPr lang="ko-KR" altLang="en-US" b="1" dirty="0"/>
              <a:t>세포 개수 맞춰서 랜덤으로 비교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5256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4677D1-9392-4109-A43D-BAFEAFA1D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942"/>
            <a:ext cx="12192000" cy="647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35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459BE78-D78F-47D5-9DE3-5619B299A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942"/>
            <a:ext cx="12192000" cy="6478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A7A80F-CE63-46A9-A382-F6807DADFD0F}"/>
              </a:ext>
            </a:extLst>
          </p:cNvPr>
          <p:cNvSpPr txBox="1"/>
          <p:nvPr/>
        </p:nvSpPr>
        <p:spPr>
          <a:xfrm>
            <a:off x="5673056" y="5796684"/>
            <a:ext cx="2915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05194-1710-47BE-99CA-0D957232BBDB}"/>
              </a:ext>
            </a:extLst>
          </p:cNvPr>
          <p:cNvSpPr txBox="1"/>
          <p:nvPr/>
        </p:nvSpPr>
        <p:spPr>
          <a:xfrm>
            <a:off x="4697835" y="5796684"/>
            <a:ext cx="4110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-1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5D047-1069-497A-8B36-95A582A175FE}"/>
              </a:ext>
            </a:extLst>
          </p:cNvPr>
          <p:cNvSpPr txBox="1"/>
          <p:nvPr/>
        </p:nvSpPr>
        <p:spPr>
          <a:xfrm>
            <a:off x="68511" y="4665569"/>
            <a:ext cx="5690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0.05</a:t>
            </a:r>
            <a:endParaRPr lang="ko-KR" alt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AEDF97-343C-4196-B1D1-DB2A9E3796ED}"/>
              </a:ext>
            </a:extLst>
          </p:cNvPr>
          <p:cNvSpPr txBox="1"/>
          <p:nvPr/>
        </p:nvSpPr>
        <p:spPr>
          <a:xfrm>
            <a:off x="2392262" y="689187"/>
            <a:ext cx="5690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608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D05B7A-D777-4378-BD2C-CDD1ACE6B8BD}"/>
              </a:ext>
            </a:extLst>
          </p:cNvPr>
          <p:cNvSpPr txBox="1"/>
          <p:nvPr/>
        </p:nvSpPr>
        <p:spPr>
          <a:xfrm>
            <a:off x="8088387" y="689187"/>
            <a:ext cx="5690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CD0000"/>
                </a:solidFill>
              </a:rPr>
              <a:t>861</a:t>
            </a:r>
            <a:endParaRPr lang="ko-KR" altLang="en-US" sz="1400" b="1" dirty="0">
              <a:solidFill>
                <a:srgbClr val="CD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027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와이드스크린</PresentationFormat>
  <Paragraphs>88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4월1일 이후 추가내용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은 민호</dc:creator>
  <cp:lastModifiedBy>은 민호</cp:lastModifiedBy>
  <cp:revision>1</cp:revision>
  <dcterms:created xsi:type="dcterms:W3CDTF">2021-04-26T06:22:00Z</dcterms:created>
  <dcterms:modified xsi:type="dcterms:W3CDTF">2021-04-26T06:22:13Z</dcterms:modified>
</cp:coreProperties>
</file>