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8" r:id="rId5"/>
    <p:sldMasterId id="2147483695" r:id="rId6"/>
  </p:sldMasterIdLst>
  <p:sldIdLst>
    <p:sldId id="256" r:id="rId7"/>
    <p:sldId id="257" r:id="rId8"/>
    <p:sldId id="275" r:id="rId9"/>
    <p:sldId id="278" r:id="rId10"/>
    <p:sldId id="276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61" r:id="rId29"/>
    <p:sldId id="300" r:id="rId30"/>
    <p:sldId id="301" r:id="rId31"/>
    <p:sldId id="302" r:id="rId32"/>
    <p:sldId id="303" r:id="rId33"/>
    <p:sldId id="266" r:id="rId34"/>
    <p:sldId id="295" r:id="rId35"/>
    <p:sldId id="296" r:id="rId36"/>
    <p:sldId id="297" r:id="rId37"/>
    <p:sldId id="262" r:id="rId38"/>
    <p:sldId id="298" r:id="rId39"/>
    <p:sldId id="299" r:id="rId40"/>
    <p:sldId id="274" r:id="rId41"/>
    <p:sldId id="273" r:id="rId42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customXml" Target="../customXml/item4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9C46D3-EF00-42B9-850E-71D2233468AF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03FE262-E01C-42B5-94FC-06389330441F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1"/>
            <a:t>Что такое облако?</a:t>
          </a:r>
          <a:endParaRPr lang="en-US"/>
        </a:p>
      </dgm:t>
    </dgm:pt>
    <dgm:pt modelId="{548E1F14-4347-47A4-908E-4F1BD0C49BF8}" type="parTrans" cxnId="{36EDCB0F-0F32-49A0-9F6C-1F93551E656A}">
      <dgm:prSet/>
      <dgm:spPr/>
      <dgm:t>
        <a:bodyPr/>
        <a:lstStyle/>
        <a:p>
          <a:endParaRPr lang="en-US"/>
        </a:p>
      </dgm:t>
    </dgm:pt>
    <dgm:pt modelId="{39996C5B-4264-4DA7-BA8D-B559DE695F8B}" type="sibTrans" cxnId="{36EDCB0F-0F32-49A0-9F6C-1F93551E656A}">
      <dgm:prSet/>
      <dgm:spPr/>
      <dgm:t>
        <a:bodyPr/>
        <a:lstStyle/>
        <a:p>
          <a:endParaRPr lang="en-US"/>
        </a:p>
      </dgm:t>
    </dgm:pt>
    <dgm:pt modelId="{EA0BB5D7-87B9-47DD-88F2-305BA9A4C714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1"/>
            <a:t>Почему </a:t>
          </a:r>
          <a:r>
            <a:rPr lang="en-US" b="1"/>
            <a:t>AWS?</a:t>
          </a:r>
          <a:endParaRPr lang="en-US"/>
        </a:p>
      </dgm:t>
    </dgm:pt>
    <dgm:pt modelId="{52C19708-2D7A-4572-884D-A3124D6E4600}" type="parTrans" cxnId="{EB1D2E77-0F1D-42C8-8D75-2EFBAA83F2BB}">
      <dgm:prSet/>
      <dgm:spPr/>
      <dgm:t>
        <a:bodyPr/>
        <a:lstStyle/>
        <a:p>
          <a:endParaRPr lang="en-US"/>
        </a:p>
      </dgm:t>
    </dgm:pt>
    <dgm:pt modelId="{58467D6C-076C-49A5-BF79-D9E4592B9E4B}" type="sibTrans" cxnId="{EB1D2E77-0F1D-42C8-8D75-2EFBAA83F2BB}">
      <dgm:prSet/>
      <dgm:spPr/>
      <dgm:t>
        <a:bodyPr/>
        <a:lstStyle/>
        <a:p>
          <a:endParaRPr lang="en-US"/>
        </a:p>
      </dgm:t>
    </dgm:pt>
    <dgm:pt modelId="{71BFB73C-F11B-4B77-BD50-794F721D01C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1"/>
            <a:t>Начало работы с </a:t>
          </a:r>
          <a:r>
            <a:rPr lang="en-US" b="1"/>
            <a:t>AWS</a:t>
          </a:r>
          <a:endParaRPr lang="en-US"/>
        </a:p>
      </dgm:t>
    </dgm:pt>
    <dgm:pt modelId="{79461097-064A-4476-90BD-AB71C6AFA086}" type="parTrans" cxnId="{AE93E564-C685-4F18-82A6-E3B33F144E1E}">
      <dgm:prSet/>
      <dgm:spPr/>
      <dgm:t>
        <a:bodyPr/>
        <a:lstStyle/>
        <a:p>
          <a:endParaRPr lang="en-US"/>
        </a:p>
      </dgm:t>
    </dgm:pt>
    <dgm:pt modelId="{79B1F804-A5D3-4F08-B6A1-314D8887A198}" type="sibTrans" cxnId="{AE93E564-C685-4F18-82A6-E3B33F144E1E}">
      <dgm:prSet/>
      <dgm:spPr/>
      <dgm:t>
        <a:bodyPr/>
        <a:lstStyle/>
        <a:p>
          <a:endParaRPr lang="en-US"/>
        </a:p>
      </dgm:t>
    </dgm:pt>
    <dgm:pt modelId="{BDF1B444-6328-4759-A46B-8594BBEB85D0}" type="pres">
      <dgm:prSet presAssocID="{D09C46D3-EF00-42B9-850E-71D2233468AF}" presName="root" presStyleCnt="0">
        <dgm:presLayoutVars>
          <dgm:dir/>
          <dgm:resizeHandles val="exact"/>
        </dgm:presLayoutVars>
      </dgm:prSet>
      <dgm:spPr/>
    </dgm:pt>
    <dgm:pt modelId="{9A45EAB8-A8AB-4225-AB3A-152150609E9E}" type="pres">
      <dgm:prSet presAssocID="{F03FE262-E01C-42B5-94FC-06389330441F}" presName="compNode" presStyleCnt="0"/>
      <dgm:spPr/>
    </dgm:pt>
    <dgm:pt modelId="{ED9A9404-1A71-4D7D-A3D4-901309E29571}" type="pres">
      <dgm:prSet presAssocID="{F03FE262-E01C-42B5-94FC-0638933044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021E8AF4-DAA1-4D91-8739-0BF44DDD886E}" type="pres">
      <dgm:prSet presAssocID="{F03FE262-E01C-42B5-94FC-06389330441F}" presName="spaceRect" presStyleCnt="0"/>
      <dgm:spPr/>
    </dgm:pt>
    <dgm:pt modelId="{C4F81483-296A-4C1F-99F2-C4B3834FE380}" type="pres">
      <dgm:prSet presAssocID="{F03FE262-E01C-42B5-94FC-06389330441F}" presName="textRect" presStyleLbl="revTx" presStyleIdx="0" presStyleCnt="3">
        <dgm:presLayoutVars>
          <dgm:chMax val="1"/>
          <dgm:chPref val="1"/>
        </dgm:presLayoutVars>
      </dgm:prSet>
      <dgm:spPr/>
    </dgm:pt>
    <dgm:pt modelId="{446BAA44-EEB0-4F89-820B-6056C17F29CD}" type="pres">
      <dgm:prSet presAssocID="{39996C5B-4264-4DA7-BA8D-B559DE695F8B}" presName="sibTrans" presStyleCnt="0"/>
      <dgm:spPr/>
    </dgm:pt>
    <dgm:pt modelId="{23B5B7C4-DB25-4E17-8ABF-0BF707C42955}" type="pres">
      <dgm:prSet presAssocID="{EA0BB5D7-87B9-47DD-88F2-305BA9A4C714}" presName="compNode" presStyleCnt="0"/>
      <dgm:spPr/>
    </dgm:pt>
    <dgm:pt modelId="{935B7A37-68FB-425C-8397-EE068ACDD0EE}" type="pres">
      <dgm:prSet presAssocID="{EA0BB5D7-87B9-47DD-88F2-305BA9A4C7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6AF3335-F146-480D-8975-2C3BC80C234C}" type="pres">
      <dgm:prSet presAssocID="{EA0BB5D7-87B9-47DD-88F2-305BA9A4C714}" presName="spaceRect" presStyleCnt="0"/>
      <dgm:spPr/>
    </dgm:pt>
    <dgm:pt modelId="{B3FF06CB-78C1-4AD2-8159-C1286ABADB88}" type="pres">
      <dgm:prSet presAssocID="{EA0BB5D7-87B9-47DD-88F2-305BA9A4C714}" presName="textRect" presStyleLbl="revTx" presStyleIdx="1" presStyleCnt="3">
        <dgm:presLayoutVars>
          <dgm:chMax val="1"/>
          <dgm:chPref val="1"/>
        </dgm:presLayoutVars>
      </dgm:prSet>
      <dgm:spPr/>
    </dgm:pt>
    <dgm:pt modelId="{1D53D337-49A2-40A2-951C-213BA83EEC92}" type="pres">
      <dgm:prSet presAssocID="{58467D6C-076C-49A5-BF79-D9E4592B9E4B}" presName="sibTrans" presStyleCnt="0"/>
      <dgm:spPr/>
    </dgm:pt>
    <dgm:pt modelId="{3BE1342A-4CA1-4AEF-9A9B-5BB66AFE9E65}" type="pres">
      <dgm:prSet presAssocID="{71BFB73C-F11B-4B77-BD50-794F721D01C5}" presName="compNode" presStyleCnt="0"/>
      <dgm:spPr/>
    </dgm:pt>
    <dgm:pt modelId="{7CC25F50-BCE6-4DAC-A0A1-8188B5BE4D22}" type="pres">
      <dgm:prSet presAssocID="{71BFB73C-F11B-4B77-BD50-794F721D01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62E17E3-4D5C-4D8E-AAF6-96E987A88D9F}" type="pres">
      <dgm:prSet presAssocID="{71BFB73C-F11B-4B77-BD50-794F721D01C5}" presName="spaceRect" presStyleCnt="0"/>
      <dgm:spPr/>
    </dgm:pt>
    <dgm:pt modelId="{59621BE9-FFB4-420C-8FA0-48D43CDDA324}" type="pres">
      <dgm:prSet presAssocID="{71BFB73C-F11B-4B77-BD50-794F721D01C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6EDCB0F-0F32-49A0-9F6C-1F93551E656A}" srcId="{D09C46D3-EF00-42B9-850E-71D2233468AF}" destId="{F03FE262-E01C-42B5-94FC-06389330441F}" srcOrd="0" destOrd="0" parTransId="{548E1F14-4347-47A4-908E-4F1BD0C49BF8}" sibTransId="{39996C5B-4264-4DA7-BA8D-B559DE695F8B}"/>
    <dgm:cxn modelId="{0140C432-473F-4F0A-9722-F4C950A730BD}" type="presOf" srcId="{EA0BB5D7-87B9-47DD-88F2-305BA9A4C714}" destId="{B3FF06CB-78C1-4AD2-8159-C1286ABADB88}" srcOrd="0" destOrd="0" presId="urn:microsoft.com/office/officeart/2018/2/layout/IconLabelList"/>
    <dgm:cxn modelId="{0966625D-1E16-4569-89C9-DBDEBCDEB749}" type="presOf" srcId="{71BFB73C-F11B-4B77-BD50-794F721D01C5}" destId="{59621BE9-FFB4-420C-8FA0-48D43CDDA324}" srcOrd="0" destOrd="0" presId="urn:microsoft.com/office/officeart/2018/2/layout/IconLabelList"/>
    <dgm:cxn modelId="{AE93E564-C685-4F18-82A6-E3B33F144E1E}" srcId="{D09C46D3-EF00-42B9-850E-71D2233468AF}" destId="{71BFB73C-F11B-4B77-BD50-794F721D01C5}" srcOrd="2" destOrd="0" parTransId="{79461097-064A-4476-90BD-AB71C6AFA086}" sibTransId="{79B1F804-A5D3-4F08-B6A1-314D8887A198}"/>
    <dgm:cxn modelId="{A9F4706F-D676-4065-B43B-860422C8C2C2}" type="presOf" srcId="{D09C46D3-EF00-42B9-850E-71D2233468AF}" destId="{BDF1B444-6328-4759-A46B-8594BBEB85D0}" srcOrd="0" destOrd="0" presId="urn:microsoft.com/office/officeart/2018/2/layout/IconLabelList"/>
    <dgm:cxn modelId="{EB1D2E77-0F1D-42C8-8D75-2EFBAA83F2BB}" srcId="{D09C46D3-EF00-42B9-850E-71D2233468AF}" destId="{EA0BB5D7-87B9-47DD-88F2-305BA9A4C714}" srcOrd="1" destOrd="0" parTransId="{52C19708-2D7A-4572-884D-A3124D6E4600}" sibTransId="{58467D6C-076C-49A5-BF79-D9E4592B9E4B}"/>
    <dgm:cxn modelId="{A6A7C1B2-ABC0-4EFD-94B9-690A794EA170}" type="presOf" srcId="{F03FE262-E01C-42B5-94FC-06389330441F}" destId="{C4F81483-296A-4C1F-99F2-C4B3834FE380}" srcOrd="0" destOrd="0" presId="urn:microsoft.com/office/officeart/2018/2/layout/IconLabelList"/>
    <dgm:cxn modelId="{954C1254-68E1-4F1B-ABED-6D19DAA0816F}" type="presParOf" srcId="{BDF1B444-6328-4759-A46B-8594BBEB85D0}" destId="{9A45EAB8-A8AB-4225-AB3A-152150609E9E}" srcOrd="0" destOrd="0" presId="urn:microsoft.com/office/officeart/2018/2/layout/IconLabelList"/>
    <dgm:cxn modelId="{DCB20A22-F268-4ACB-8A7A-464F3B8D9F7F}" type="presParOf" srcId="{9A45EAB8-A8AB-4225-AB3A-152150609E9E}" destId="{ED9A9404-1A71-4D7D-A3D4-901309E29571}" srcOrd="0" destOrd="0" presId="urn:microsoft.com/office/officeart/2018/2/layout/IconLabelList"/>
    <dgm:cxn modelId="{16E46C07-5CB9-4781-9BE9-713B09AB1261}" type="presParOf" srcId="{9A45EAB8-A8AB-4225-AB3A-152150609E9E}" destId="{021E8AF4-DAA1-4D91-8739-0BF44DDD886E}" srcOrd="1" destOrd="0" presId="urn:microsoft.com/office/officeart/2018/2/layout/IconLabelList"/>
    <dgm:cxn modelId="{1B7A76DD-7470-4604-971A-DB750B234252}" type="presParOf" srcId="{9A45EAB8-A8AB-4225-AB3A-152150609E9E}" destId="{C4F81483-296A-4C1F-99F2-C4B3834FE380}" srcOrd="2" destOrd="0" presId="urn:microsoft.com/office/officeart/2018/2/layout/IconLabelList"/>
    <dgm:cxn modelId="{81DE60DA-8D4B-45E9-A0F7-085017E37DAB}" type="presParOf" srcId="{BDF1B444-6328-4759-A46B-8594BBEB85D0}" destId="{446BAA44-EEB0-4F89-820B-6056C17F29CD}" srcOrd="1" destOrd="0" presId="urn:microsoft.com/office/officeart/2018/2/layout/IconLabelList"/>
    <dgm:cxn modelId="{D897DB34-C98D-43F3-8362-38547B64F548}" type="presParOf" srcId="{BDF1B444-6328-4759-A46B-8594BBEB85D0}" destId="{23B5B7C4-DB25-4E17-8ABF-0BF707C42955}" srcOrd="2" destOrd="0" presId="urn:microsoft.com/office/officeart/2018/2/layout/IconLabelList"/>
    <dgm:cxn modelId="{434BF671-4A14-4C59-9B98-D12AFCA0D739}" type="presParOf" srcId="{23B5B7C4-DB25-4E17-8ABF-0BF707C42955}" destId="{935B7A37-68FB-425C-8397-EE068ACDD0EE}" srcOrd="0" destOrd="0" presId="urn:microsoft.com/office/officeart/2018/2/layout/IconLabelList"/>
    <dgm:cxn modelId="{C4ED7246-D446-43D2-85AD-BCC63BFB23AB}" type="presParOf" srcId="{23B5B7C4-DB25-4E17-8ABF-0BF707C42955}" destId="{86AF3335-F146-480D-8975-2C3BC80C234C}" srcOrd="1" destOrd="0" presId="urn:microsoft.com/office/officeart/2018/2/layout/IconLabelList"/>
    <dgm:cxn modelId="{078A411F-1BBC-4B82-A701-125FD0BA0E84}" type="presParOf" srcId="{23B5B7C4-DB25-4E17-8ABF-0BF707C42955}" destId="{B3FF06CB-78C1-4AD2-8159-C1286ABADB88}" srcOrd="2" destOrd="0" presId="urn:microsoft.com/office/officeart/2018/2/layout/IconLabelList"/>
    <dgm:cxn modelId="{8AC29979-ADF6-4C76-B414-29FB1BC91239}" type="presParOf" srcId="{BDF1B444-6328-4759-A46B-8594BBEB85D0}" destId="{1D53D337-49A2-40A2-951C-213BA83EEC92}" srcOrd="3" destOrd="0" presId="urn:microsoft.com/office/officeart/2018/2/layout/IconLabelList"/>
    <dgm:cxn modelId="{6EFB475C-1415-49F6-9A73-B062EA9BFF3B}" type="presParOf" srcId="{BDF1B444-6328-4759-A46B-8594BBEB85D0}" destId="{3BE1342A-4CA1-4AEF-9A9B-5BB66AFE9E65}" srcOrd="4" destOrd="0" presId="urn:microsoft.com/office/officeart/2018/2/layout/IconLabelList"/>
    <dgm:cxn modelId="{DFC3BB3E-9664-4793-92AA-4996ABC73C82}" type="presParOf" srcId="{3BE1342A-4CA1-4AEF-9A9B-5BB66AFE9E65}" destId="{7CC25F50-BCE6-4DAC-A0A1-8188B5BE4D22}" srcOrd="0" destOrd="0" presId="urn:microsoft.com/office/officeart/2018/2/layout/IconLabelList"/>
    <dgm:cxn modelId="{1DD577C8-1577-4338-9F69-8B5A51DFEA43}" type="presParOf" srcId="{3BE1342A-4CA1-4AEF-9A9B-5BB66AFE9E65}" destId="{162E17E3-4D5C-4D8E-AAF6-96E987A88D9F}" srcOrd="1" destOrd="0" presId="urn:microsoft.com/office/officeart/2018/2/layout/IconLabelList"/>
    <dgm:cxn modelId="{92E5FBD8-42F7-43F8-8C70-E2DF898FCA1E}" type="presParOf" srcId="{3BE1342A-4CA1-4AEF-9A9B-5BB66AFE9E65}" destId="{59621BE9-FFB4-420C-8FA0-48D43CDDA3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D1E368-E572-4F0A-B42C-843987FC05A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1A88B1-E0B8-45C9-8797-2E21E739A231}">
      <dgm:prSet/>
      <dgm:spPr/>
      <dgm:t>
        <a:bodyPr/>
        <a:lstStyle/>
        <a:p>
          <a:r>
            <a:rPr lang="ru-RU" dirty="0"/>
            <a:t>Облачные вычисления – это модель для обеспечения повсеместного, удобного сетевого доступа по требованию к общему пулу настраиваемых вычислительных ресурсов (например, сетей, серверов, хранилищ, приложений и услуг), которые могут быть быстро предоставлены и выпущены с минимальными усилиями по управлению или взаимодействием с поставщиком услуг. </a:t>
          </a:r>
          <a:endParaRPr lang="en-US" dirty="0"/>
        </a:p>
      </dgm:t>
    </dgm:pt>
    <dgm:pt modelId="{F08BD4F3-BDBE-49B0-914B-20213DC4A94D}" type="parTrans" cxnId="{293E8A8C-2289-4C7B-AF7F-01193C8CDE2A}">
      <dgm:prSet/>
      <dgm:spPr/>
      <dgm:t>
        <a:bodyPr/>
        <a:lstStyle/>
        <a:p>
          <a:endParaRPr lang="en-US"/>
        </a:p>
      </dgm:t>
    </dgm:pt>
    <dgm:pt modelId="{985AF6AB-28DE-4C38-833B-ECBE58CAF3A6}" type="sibTrans" cxnId="{293E8A8C-2289-4C7B-AF7F-01193C8CDE2A}">
      <dgm:prSet/>
      <dgm:spPr/>
      <dgm:t>
        <a:bodyPr/>
        <a:lstStyle/>
        <a:p>
          <a:endParaRPr lang="en-US"/>
        </a:p>
      </dgm:t>
    </dgm:pt>
    <dgm:pt modelId="{B69F4737-A919-4D12-8D7A-5B5D788A5731}">
      <dgm:prSet/>
      <dgm:spPr/>
      <dgm:t>
        <a:bodyPr/>
        <a:lstStyle/>
        <a:p>
          <a:r>
            <a:rPr lang="ru-RU"/>
            <a:t>Эта облачная модель состоит из пяти основных характеристик, трех моделей обслуживания и четырех моделей развертывания.</a:t>
          </a:r>
          <a:endParaRPr lang="en-US"/>
        </a:p>
      </dgm:t>
    </dgm:pt>
    <dgm:pt modelId="{EA0C9B27-C863-44A5-88FF-E1E1AA85AF55}" type="parTrans" cxnId="{DC6FD744-0BEB-43E9-9330-AEC32FE69664}">
      <dgm:prSet/>
      <dgm:spPr/>
      <dgm:t>
        <a:bodyPr/>
        <a:lstStyle/>
        <a:p>
          <a:endParaRPr lang="en-US"/>
        </a:p>
      </dgm:t>
    </dgm:pt>
    <dgm:pt modelId="{B6190C78-2DF0-4603-8D45-EC572BB876DF}" type="sibTrans" cxnId="{DC6FD744-0BEB-43E9-9330-AEC32FE69664}">
      <dgm:prSet/>
      <dgm:spPr/>
      <dgm:t>
        <a:bodyPr/>
        <a:lstStyle/>
        <a:p>
          <a:endParaRPr lang="en-US"/>
        </a:p>
      </dgm:t>
    </dgm:pt>
    <dgm:pt modelId="{60C11AD4-0290-4176-8DD7-5D25D48BA5DB}" type="pres">
      <dgm:prSet presAssocID="{F1D1E368-E572-4F0A-B42C-843987FC05A9}" presName="root" presStyleCnt="0">
        <dgm:presLayoutVars>
          <dgm:dir/>
          <dgm:resizeHandles val="exact"/>
        </dgm:presLayoutVars>
      </dgm:prSet>
      <dgm:spPr/>
    </dgm:pt>
    <dgm:pt modelId="{07E28140-44F4-400D-9790-877BEBF7510A}" type="pres">
      <dgm:prSet presAssocID="{131A88B1-E0B8-45C9-8797-2E21E739A231}" presName="compNode" presStyleCnt="0"/>
      <dgm:spPr/>
    </dgm:pt>
    <dgm:pt modelId="{FA8D5DAA-3DC7-44C0-A2BE-79C4DEB4A597}" type="pres">
      <dgm:prSet presAssocID="{131A88B1-E0B8-45C9-8797-2E21E739A231}" presName="bgRect" presStyleLbl="bgShp" presStyleIdx="0" presStyleCnt="2"/>
      <dgm:spPr/>
    </dgm:pt>
    <dgm:pt modelId="{940490EA-F83B-4958-8D19-93F3241A1E03}" type="pres">
      <dgm:prSet presAssocID="{131A88B1-E0B8-45C9-8797-2E21E739A23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B27A492-4DE3-427F-B1E3-90051EF9E9A4}" type="pres">
      <dgm:prSet presAssocID="{131A88B1-E0B8-45C9-8797-2E21E739A231}" presName="spaceRect" presStyleCnt="0"/>
      <dgm:spPr/>
    </dgm:pt>
    <dgm:pt modelId="{9AD0D366-52E9-4683-BB04-941608FBE397}" type="pres">
      <dgm:prSet presAssocID="{131A88B1-E0B8-45C9-8797-2E21E739A231}" presName="parTx" presStyleLbl="revTx" presStyleIdx="0" presStyleCnt="2">
        <dgm:presLayoutVars>
          <dgm:chMax val="0"/>
          <dgm:chPref val="0"/>
        </dgm:presLayoutVars>
      </dgm:prSet>
      <dgm:spPr/>
    </dgm:pt>
    <dgm:pt modelId="{957BB870-13F5-435A-A162-1B1543BDCE59}" type="pres">
      <dgm:prSet presAssocID="{985AF6AB-28DE-4C38-833B-ECBE58CAF3A6}" presName="sibTrans" presStyleCnt="0"/>
      <dgm:spPr/>
    </dgm:pt>
    <dgm:pt modelId="{627BF726-98B2-40AF-B689-06FB5C292656}" type="pres">
      <dgm:prSet presAssocID="{B69F4737-A919-4D12-8D7A-5B5D788A5731}" presName="compNode" presStyleCnt="0"/>
      <dgm:spPr/>
    </dgm:pt>
    <dgm:pt modelId="{28B69F10-9195-4549-8D12-FDBAF96F04D6}" type="pres">
      <dgm:prSet presAssocID="{B69F4737-A919-4D12-8D7A-5B5D788A5731}" presName="bgRect" presStyleLbl="bgShp" presStyleIdx="1" presStyleCnt="2"/>
      <dgm:spPr/>
    </dgm:pt>
    <dgm:pt modelId="{37A54790-FE75-4869-88B9-7B102E30BDA2}" type="pres">
      <dgm:prSet presAssocID="{B69F4737-A919-4D12-8D7A-5B5D788A573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07401BE-E720-4572-8638-579BA5C8C46F}" type="pres">
      <dgm:prSet presAssocID="{B69F4737-A919-4D12-8D7A-5B5D788A5731}" presName="spaceRect" presStyleCnt="0"/>
      <dgm:spPr/>
    </dgm:pt>
    <dgm:pt modelId="{BB79F099-4EB3-48E4-BF55-4D2F60A5298A}" type="pres">
      <dgm:prSet presAssocID="{B69F4737-A919-4D12-8D7A-5B5D788A573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6FDEE2B-9B1F-4EDA-B886-A698F0E11E01}" type="presOf" srcId="{B69F4737-A919-4D12-8D7A-5B5D788A5731}" destId="{BB79F099-4EB3-48E4-BF55-4D2F60A5298A}" srcOrd="0" destOrd="0" presId="urn:microsoft.com/office/officeart/2018/2/layout/IconVerticalSolidList"/>
    <dgm:cxn modelId="{DC6FD744-0BEB-43E9-9330-AEC32FE69664}" srcId="{F1D1E368-E572-4F0A-B42C-843987FC05A9}" destId="{B69F4737-A919-4D12-8D7A-5B5D788A5731}" srcOrd="1" destOrd="0" parTransId="{EA0C9B27-C863-44A5-88FF-E1E1AA85AF55}" sibTransId="{B6190C78-2DF0-4603-8D45-EC572BB876DF}"/>
    <dgm:cxn modelId="{293E8A8C-2289-4C7B-AF7F-01193C8CDE2A}" srcId="{F1D1E368-E572-4F0A-B42C-843987FC05A9}" destId="{131A88B1-E0B8-45C9-8797-2E21E739A231}" srcOrd="0" destOrd="0" parTransId="{F08BD4F3-BDBE-49B0-914B-20213DC4A94D}" sibTransId="{985AF6AB-28DE-4C38-833B-ECBE58CAF3A6}"/>
    <dgm:cxn modelId="{779D0993-80EC-44CE-B22A-5CD9031311C1}" type="presOf" srcId="{F1D1E368-E572-4F0A-B42C-843987FC05A9}" destId="{60C11AD4-0290-4176-8DD7-5D25D48BA5DB}" srcOrd="0" destOrd="0" presId="urn:microsoft.com/office/officeart/2018/2/layout/IconVerticalSolidList"/>
    <dgm:cxn modelId="{222D4ECD-28B1-4BD1-97E8-71FE7480A3C7}" type="presOf" srcId="{131A88B1-E0B8-45C9-8797-2E21E739A231}" destId="{9AD0D366-52E9-4683-BB04-941608FBE397}" srcOrd="0" destOrd="0" presId="urn:microsoft.com/office/officeart/2018/2/layout/IconVerticalSolidList"/>
    <dgm:cxn modelId="{41FF6E5C-5DE3-4177-815A-D1692AFD6F28}" type="presParOf" srcId="{60C11AD4-0290-4176-8DD7-5D25D48BA5DB}" destId="{07E28140-44F4-400D-9790-877BEBF7510A}" srcOrd="0" destOrd="0" presId="urn:microsoft.com/office/officeart/2018/2/layout/IconVerticalSolidList"/>
    <dgm:cxn modelId="{FA818CD8-A53F-4251-BC7B-63CF5DFEEFB0}" type="presParOf" srcId="{07E28140-44F4-400D-9790-877BEBF7510A}" destId="{FA8D5DAA-3DC7-44C0-A2BE-79C4DEB4A597}" srcOrd="0" destOrd="0" presId="urn:microsoft.com/office/officeart/2018/2/layout/IconVerticalSolidList"/>
    <dgm:cxn modelId="{00E4B657-CA4F-4E02-8B6D-C82792493CB5}" type="presParOf" srcId="{07E28140-44F4-400D-9790-877BEBF7510A}" destId="{940490EA-F83B-4958-8D19-93F3241A1E03}" srcOrd="1" destOrd="0" presId="urn:microsoft.com/office/officeart/2018/2/layout/IconVerticalSolidList"/>
    <dgm:cxn modelId="{A62F9D08-F75B-4560-A2DC-37C05AB96101}" type="presParOf" srcId="{07E28140-44F4-400D-9790-877BEBF7510A}" destId="{3B27A492-4DE3-427F-B1E3-90051EF9E9A4}" srcOrd="2" destOrd="0" presId="urn:microsoft.com/office/officeart/2018/2/layout/IconVerticalSolidList"/>
    <dgm:cxn modelId="{BCDE00B5-A552-412A-94CE-3E77B1E14D10}" type="presParOf" srcId="{07E28140-44F4-400D-9790-877BEBF7510A}" destId="{9AD0D366-52E9-4683-BB04-941608FBE397}" srcOrd="3" destOrd="0" presId="urn:microsoft.com/office/officeart/2018/2/layout/IconVerticalSolidList"/>
    <dgm:cxn modelId="{FD2035FF-E9BE-4919-A560-2248619F5A11}" type="presParOf" srcId="{60C11AD4-0290-4176-8DD7-5D25D48BA5DB}" destId="{957BB870-13F5-435A-A162-1B1543BDCE59}" srcOrd="1" destOrd="0" presId="urn:microsoft.com/office/officeart/2018/2/layout/IconVerticalSolidList"/>
    <dgm:cxn modelId="{C46D98D2-226B-40A1-B825-252D5C7734BE}" type="presParOf" srcId="{60C11AD4-0290-4176-8DD7-5D25D48BA5DB}" destId="{627BF726-98B2-40AF-B689-06FB5C292656}" srcOrd="2" destOrd="0" presId="urn:microsoft.com/office/officeart/2018/2/layout/IconVerticalSolidList"/>
    <dgm:cxn modelId="{AEA85808-9D02-4A26-9F1A-1F1C6FA36B1F}" type="presParOf" srcId="{627BF726-98B2-40AF-B689-06FB5C292656}" destId="{28B69F10-9195-4549-8D12-FDBAF96F04D6}" srcOrd="0" destOrd="0" presId="urn:microsoft.com/office/officeart/2018/2/layout/IconVerticalSolidList"/>
    <dgm:cxn modelId="{C725B211-B11E-487F-879C-C15BC890B303}" type="presParOf" srcId="{627BF726-98B2-40AF-B689-06FB5C292656}" destId="{37A54790-FE75-4869-88B9-7B102E30BDA2}" srcOrd="1" destOrd="0" presId="urn:microsoft.com/office/officeart/2018/2/layout/IconVerticalSolidList"/>
    <dgm:cxn modelId="{1E575BB0-A727-4E3A-9A9A-13145FE2C6E3}" type="presParOf" srcId="{627BF726-98B2-40AF-B689-06FB5C292656}" destId="{707401BE-E720-4572-8638-579BA5C8C46F}" srcOrd="2" destOrd="0" presId="urn:microsoft.com/office/officeart/2018/2/layout/IconVerticalSolidList"/>
    <dgm:cxn modelId="{C1657A94-AD75-43A1-B872-8E467754E07F}" type="presParOf" srcId="{627BF726-98B2-40AF-B689-06FB5C292656}" destId="{BB79F099-4EB3-48E4-BF55-4D2F60A529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314321-7D42-4E23-A11A-5030959B40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7449B5-5EED-4AC8-A387-732951A34A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AWS – </a:t>
          </a:r>
          <a:r>
            <a:rPr lang="ru-RU"/>
            <a:t>лидер на рынке облачных услуг (доля рынка больше, чем у </a:t>
          </a:r>
          <a:r>
            <a:rPr lang="en-US"/>
            <a:t>Azure </a:t>
          </a:r>
          <a:r>
            <a:rPr lang="ru-RU"/>
            <a:t>и </a:t>
          </a:r>
          <a:r>
            <a:rPr lang="en-US"/>
            <a:t>GCP </a:t>
          </a:r>
          <a:r>
            <a:rPr lang="ru-RU"/>
            <a:t>вместе взятых)</a:t>
          </a:r>
          <a:endParaRPr lang="en-US"/>
        </a:p>
      </dgm:t>
    </dgm:pt>
    <dgm:pt modelId="{F3B00BD9-E75D-4779-9A11-0F7D664BD425}" type="parTrans" cxnId="{B5B8F83C-11DB-4C7C-BCF3-3A361AF9799B}">
      <dgm:prSet/>
      <dgm:spPr/>
      <dgm:t>
        <a:bodyPr/>
        <a:lstStyle/>
        <a:p>
          <a:endParaRPr lang="en-US"/>
        </a:p>
      </dgm:t>
    </dgm:pt>
    <dgm:pt modelId="{0D88426A-77C2-47C8-B95E-CA254F7987B2}" type="sibTrans" cxnId="{B5B8F83C-11DB-4C7C-BCF3-3A361AF9799B}">
      <dgm:prSet/>
      <dgm:spPr/>
      <dgm:t>
        <a:bodyPr/>
        <a:lstStyle/>
        <a:p>
          <a:endParaRPr lang="en-US"/>
        </a:p>
      </dgm:t>
    </dgm:pt>
    <dgm:pt modelId="{9241C67C-3C92-47F4-AAD9-5928D5A281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AWS </a:t>
          </a:r>
          <a:r>
            <a:rPr lang="ru-RU"/>
            <a:t>очень быстро развивается. Сказать точно, сколько на текущий момент сервисов присутствует в AWS сложно. Если вы о чем то подумали, скорее всего Амазон уже внедрил у себя эту функцию. </a:t>
          </a:r>
          <a:endParaRPr lang="en-US"/>
        </a:p>
      </dgm:t>
    </dgm:pt>
    <dgm:pt modelId="{35DA9A6F-310D-43EF-892A-2711C9BA09D3}" type="parTrans" cxnId="{02E8501F-AB04-48B7-931B-C2ECFFA42BFD}">
      <dgm:prSet/>
      <dgm:spPr/>
      <dgm:t>
        <a:bodyPr/>
        <a:lstStyle/>
        <a:p>
          <a:endParaRPr lang="en-US"/>
        </a:p>
      </dgm:t>
    </dgm:pt>
    <dgm:pt modelId="{7C317389-9187-4A20-AEEF-E046739FCA57}" type="sibTrans" cxnId="{02E8501F-AB04-48B7-931B-C2ECFFA42BFD}">
      <dgm:prSet/>
      <dgm:spPr/>
      <dgm:t>
        <a:bodyPr/>
        <a:lstStyle/>
        <a:p>
          <a:endParaRPr lang="en-US"/>
        </a:p>
      </dgm:t>
    </dgm:pt>
    <dgm:pt modelId="{0DB3666A-5A74-4A6A-8EB1-D769F0310B77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В конце концов это модно </a:t>
          </a:r>
          <a:r>
            <a:rPr lang="en-US">
              <a:sym typeface="Wingdings" panose="05000000000000000000" pitchFamily="2" charset="2"/>
            </a:rPr>
            <a:t></a:t>
          </a:r>
          <a:endParaRPr lang="en-US"/>
        </a:p>
      </dgm:t>
    </dgm:pt>
    <dgm:pt modelId="{AEB5225C-E587-4C02-BC2C-C185AC4B2CCE}" type="parTrans" cxnId="{721DA1B6-85A6-4683-908A-7E7949535E45}">
      <dgm:prSet/>
      <dgm:spPr/>
      <dgm:t>
        <a:bodyPr/>
        <a:lstStyle/>
        <a:p>
          <a:endParaRPr lang="en-US"/>
        </a:p>
      </dgm:t>
    </dgm:pt>
    <dgm:pt modelId="{4E1F2B4B-F6E0-48BD-8510-C04654D6BA44}" type="sibTrans" cxnId="{721DA1B6-85A6-4683-908A-7E7949535E45}">
      <dgm:prSet/>
      <dgm:spPr/>
      <dgm:t>
        <a:bodyPr/>
        <a:lstStyle/>
        <a:p>
          <a:endParaRPr lang="en-US"/>
        </a:p>
      </dgm:t>
    </dgm:pt>
    <dgm:pt modelId="{49289BEB-FA71-40D1-BA2A-4069CB390E38}" type="pres">
      <dgm:prSet presAssocID="{D8314321-7D42-4E23-A11A-5030959B40F3}" presName="root" presStyleCnt="0">
        <dgm:presLayoutVars>
          <dgm:dir/>
          <dgm:resizeHandles val="exact"/>
        </dgm:presLayoutVars>
      </dgm:prSet>
      <dgm:spPr/>
    </dgm:pt>
    <dgm:pt modelId="{55F6BFDC-75D7-4CC5-AB17-992DFB9D0E9A}" type="pres">
      <dgm:prSet presAssocID="{687449B5-5EED-4AC8-A387-732951A34A88}" presName="compNode" presStyleCnt="0"/>
      <dgm:spPr/>
    </dgm:pt>
    <dgm:pt modelId="{0F5D0108-8475-47FA-9FAF-4FBDDECDFD8C}" type="pres">
      <dgm:prSet presAssocID="{687449B5-5EED-4AC8-A387-732951A34A88}" presName="bgRect" presStyleLbl="bgShp" presStyleIdx="0" presStyleCnt="3"/>
      <dgm:spPr/>
    </dgm:pt>
    <dgm:pt modelId="{0B4BAD1C-7BF3-4A43-BF99-E45B95738531}" type="pres">
      <dgm:prSet presAssocID="{687449B5-5EED-4AC8-A387-732951A34A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8999CF7-54A1-4E51-BD2A-D4ECCEB0AB5A}" type="pres">
      <dgm:prSet presAssocID="{687449B5-5EED-4AC8-A387-732951A34A88}" presName="spaceRect" presStyleCnt="0"/>
      <dgm:spPr/>
    </dgm:pt>
    <dgm:pt modelId="{3E395721-07F0-4CED-B17B-5CDA8BCE17E0}" type="pres">
      <dgm:prSet presAssocID="{687449B5-5EED-4AC8-A387-732951A34A88}" presName="parTx" presStyleLbl="revTx" presStyleIdx="0" presStyleCnt="3">
        <dgm:presLayoutVars>
          <dgm:chMax val="0"/>
          <dgm:chPref val="0"/>
        </dgm:presLayoutVars>
      </dgm:prSet>
      <dgm:spPr/>
    </dgm:pt>
    <dgm:pt modelId="{BC371171-B0E2-4C00-9424-4CDA00E3215C}" type="pres">
      <dgm:prSet presAssocID="{0D88426A-77C2-47C8-B95E-CA254F7987B2}" presName="sibTrans" presStyleCnt="0"/>
      <dgm:spPr/>
    </dgm:pt>
    <dgm:pt modelId="{ED25C908-7D9F-40B6-BC61-D58183920D9E}" type="pres">
      <dgm:prSet presAssocID="{9241C67C-3C92-47F4-AAD9-5928D5A2811D}" presName="compNode" presStyleCnt="0"/>
      <dgm:spPr/>
    </dgm:pt>
    <dgm:pt modelId="{86AC019D-A713-440A-8D56-6C98C527893F}" type="pres">
      <dgm:prSet presAssocID="{9241C67C-3C92-47F4-AAD9-5928D5A2811D}" presName="bgRect" presStyleLbl="bgShp" presStyleIdx="1" presStyleCnt="3"/>
      <dgm:spPr/>
    </dgm:pt>
    <dgm:pt modelId="{5D71F7FE-3063-4626-9308-0D9BB551BC7E}" type="pres">
      <dgm:prSet presAssocID="{9241C67C-3C92-47F4-AAD9-5928D5A281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9C3BBEA-1491-4B70-BA16-AB486055891F}" type="pres">
      <dgm:prSet presAssocID="{9241C67C-3C92-47F4-AAD9-5928D5A2811D}" presName="spaceRect" presStyleCnt="0"/>
      <dgm:spPr/>
    </dgm:pt>
    <dgm:pt modelId="{395EB8E0-291D-42E2-AF31-A6191DBAA9A8}" type="pres">
      <dgm:prSet presAssocID="{9241C67C-3C92-47F4-AAD9-5928D5A2811D}" presName="parTx" presStyleLbl="revTx" presStyleIdx="1" presStyleCnt="3">
        <dgm:presLayoutVars>
          <dgm:chMax val="0"/>
          <dgm:chPref val="0"/>
        </dgm:presLayoutVars>
      </dgm:prSet>
      <dgm:spPr/>
    </dgm:pt>
    <dgm:pt modelId="{8CC51EF2-3BFB-44F5-BCC3-1641EF5435C5}" type="pres">
      <dgm:prSet presAssocID="{7C317389-9187-4A20-AEEF-E046739FCA57}" presName="sibTrans" presStyleCnt="0"/>
      <dgm:spPr/>
    </dgm:pt>
    <dgm:pt modelId="{461874E1-0DAC-4F87-8FCD-307058A9DAEE}" type="pres">
      <dgm:prSet presAssocID="{0DB3666A-5A74-4A6A-8EB1-D769F0310B77}" presName="compNode" presStyleCnt="0"/>
      <dgm:spPr/>
    </dgm:pt>
    <dgm:pt modelId="{EBEE935A-5834-4C8F-99C1-E3EEC88BE307}" type="pres">
      <dgm:prSet presAssocID="{0DB3666A-5A74-4A6A-8EB1-D769F0310B77}" presName="bgRect" presStyleLbl="bgShp" presStyleIdx="2" presStyleCnt="3"/>
      <dgm:spPr/>
    </dgm:pt>
    <dgm:pt modelId="{FFF5F930-F2EF-4CEB-9208-1AE329CC35F6}" type="pres">
      <dgm:prSet presAssocID="{0DB3666A-5A74-4A6A-8EB1-D769F0310B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ess"/>
        </a:ext>
      </dgm:extLst>
    </dgm:pt>
    <dgm:pt modelId="{63C7729C-2788-4DA6-AAAF-B453691B785F}" type="pres">
      <dgm:prSet presAssocID="{0DB3666A-5A74-4A6A-8EB1-D769F0310B77}" presName="spaceRect" presStyleCnt="0"/>
      <dgm:spPr/>
    </dgm:pt>
    <dgm:pt modelId="{E2B4948A-375D-454F-BD2D-8F2031169FD6}" type="pres">
      <dgm:prSet presAssocID="{0DB3666A-5A74-4A6A-8EB1-D769F0310B7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AF5961C-3317-449B-829C-263A06D82484}" type="presOf" srcId="{D8314321-7D42-4E23-A11A-5030959B40F3}" destId="{49289BEB-FA71-40D1-BA2A-4069CB390E38}" srcOrd="0" destOrd="0" presId="urn:microsoft.com/office/officeart/2018/2/layout/IconVerticalSolidList"/>
    <dgm:cxn modelId="{02E8501F-AB04-48B7-931B-C2ECFFA42BFD}" srcId="{D8314321-7D42-4E23-A11A-5030959B40F3}" destId="{9241C67C-3C92-47F4-AAD9-5928D5A2811D}" srcOrd="1" destOrd="0" parTransId="{35DA9A6F-310D-43EF-892A-2711C9BA09D3}" sibTransId="{7C317389-9187-4A20-AEEF-E046739FCA57}"/>
    <dgm:cxn modelId="{B5B8F83C-11DB-4C7C-BCF3-3A361AF9799B}" srcId="{D8314321-7D42-4E23-A11A-5030959B40F3}" destId="{687449B5-5EED-4AC8-A387-732951A34A88}" srcOrd="0" destOrd="0" parTransId="{F3B00BD9-E75D-4779-9A11-0F7D664BD425}" sibTransId="{0D88426A-77C2-47C8-B95E-CA254F7987B2}"/>
    <dgm:cxn modelId="{B3724F8C-BCA8-4CF1-AC3B-F04F466AE174}" type="presOf" srcId="{687449B5-5EED-4AC8-A387-732951A34A88}" destId="{3E395721-07F0-4CED-B17B-5CDA8BCE17E0}" srcOrd="0" destOrd="0" presId="urn:microsoft.com/office/officeart/2018/2/layout/IconVerticalSolidList"/>
    <dgm:cxn modelId="{E0995AA9-21A3-4666-9185-A88795555030}" type="presOf" srcId="{0DB3666A-5A74-4A6A-8EB1-D769F0310B77}" destId="{E2B4948A-375D-454F-BD2D-8F2031169FD6}" srcOrd="0" destOrd="0" presId="urn:microsoft.com/office/officeart/2018/2/layout/IconVerticalSolidList"/>
    <dgm:cxn modelId="{721DA1B6-85A6-4683-908A-7E7949535E45}" srcId="{D8314321-7D42-4E23-A11A-5030959B40F3}" destId="{0DB3666A-5A74-4A6A-8EB1-D769F0310B77}" srcOrd="2" destOrd="0" parTransId="{AEB5225C-E587-4C02-BC2C-C185AC4B2CCE}" sibTransId="{4E1F2B4B-F6E0-48BD-8510-C04654D6BA44}"/>
    <dgm:cxn modelId="{59513BDA-3E59-4D6B-AFB4-C654D75F7E00}" type="presOf" srcId="{9241C67C-3C92-47F4-AAD9-5928D5A2811D}" destId="{395EB8E0-291D-42E2-AF31-A6191DBAA9A8}" srcOrd="0" destOrd="0" presId="urn:microsoft.com/office/officeart/2018/2/layout/IconVerticalSolidList"/>
    <dgm:cxn modelId="{B6F8D7A2-7C1B-49B7-A0AC-A0A434F3B6C6}" type="presParOf" srcId="{49289BEB-FA71-40D1-BA2A-4069CB390E38}" destId="{55F6BFDC-75D7-4CC5-AB17-992DFB9D0E9A}" srcOrd="0" destOrd="0" presId="urn:microsoft.com/office/officeart/2018/2/layout/IconVerticalSolidList"/>
    <dgm:cxn modelId="{A93F6637-40A2-4B4F-AE6E-4E08ECE02113}" type="presParOf" srcId="{55F6BFDC-75D7-4CC5-AB17-992DFB9D0E9A}" destId="{0F5D0108-8475-47FA-9FAF-4FBDDECDFD8C}" srcOrd="0" destOrd="0" presId="urn:microsoft.com/office/officeart/2018/2/layout/IconVerticalSolidList"/>
    <dgm:cxn modelId="{F2E6344B-7AFE-48AD-B3A6-217931985AF2}" type="presParOf" srcId="{55F6BFDC-75D7-4CC5-AB17-992DFB9D0E9A}" destId="{0B4BAD1C-7BF3-4A43-BF99-E45B95738531}" srcOrd="1" destOrd="0" presId="urn:microsoft.com/office/officeart/2018/2/layout/IconVerticalSolidList"/>
    <dgm:cxn modelId="{6172CAAA-C604-4883-92AA-5B3AA7A6C173}" type="presParOf" srcId="{55F6BFDC-75D7-4CC5-AB17-992DFB9D0E9A}" destId="{F8999CF7-54A1-4E51-BD2A-D4ECCEB0AB5A}" srcOrd="2" destOrd="0" presId="urn:microsoft.com/office/officeart/2018/2/layout/IconVerticalSolidList"/>
    <dgm:cxn modelId="{EAB1656C-132E-42CE-8AAD-4A88DB0D0CFC}" type="presParOf" srcId="{55F6BFDC-75D7-4CC5-AB17-992DFB9D0E9A}" destId="{3E395721-07F0-4CED-B17B-5CDA8BCE17E0}" srcOrd="3" destOrd="0" presId="urn:microsoft.com/office/officeart/2018/2/layout/IconVerticalSolidList"/>
    <dgm:cxn modelId="{6AFA15F3-5F06-4039-A8D4-9E4BFFDA5483}" type="presParOf" srcId="{49289BEB-FA71-40D1-BA2A-4069CB390E38}" destId="{BC371171-B0E2-4C00-9424-4CDA00E3215C}" srcOrd="1" destOrd="0" presId="urn:microsoft.com/office/officeart/2018/2/layout/IconVerticalSolidList"/>
    <dgm:cxn modelId="{0ECC0D9E-8012-4763-8A09-62999D175278}" type="presParOf" srcId="{49289BEB-FA71-40D1-BA2A-4069CB390E38}" destId="{ED25C908-7D9F-40B6-BC61-D58183920D9E}" srcOrd="2" destOrd="0" presId="urn:microsoft.com/office/officeart/2018/2/layout/IconVerticalSolidList"/>
    <dgm:cxn modelId="{FC90E57B-E41B-4757-8103-EE231A786FA6}" type="presParOf" srcId="{ED25C908-7D9F-40B6-BC61-D58183920D9E}" destId="{86AC019D-A713-440A-8D56-6C98C527893F}" srcOrd="0" destOrd="0" presId="urn:microsoft.com/office/officeart/2018/2/layout/IconVerticalSolidList"/>
    <dgm:cxn modelId="{28137ADA-99B3-4BEF-A30C-5F0B34AF83B1}" type="presParOf" srcId="{ED25C908-7D9F-40B6-BC61-D58183920D9E}" destId="{5D71F7FE-3063-4626-9308-0D9BB551BC7E}" srcOrd="1" destOrd="0" presId="urn:microsoft.com/office/officeart/2018/2/layout/IconVerticalSolidList"/>
    <dgm:cxn modelId="{C5A7F88D-1700-40EB-BD83-267EE77DEBCD}" type="presParOf" srcId="{ED25C908-7D9F-40B6-BC61-D58183920D9E}" destId="{39C3BBEA-1491-4B70-BA16-AB486055891F}" srcOrd="2" destOrd="0" presId="urn:microsoft.com/office/officeart/2018/2/layout/IconVerticalSolidList"/>
    <dgm:cxn modelId="{ACAE0A78-EF7F-4D09-B49B-F212F63C686C}" type="presParOf" srcId="{ED25C908-7D9F-40B6-BC61-D58183920D9E}" destId="{395EB8E0-291D-42E2-AF31-A6191DBAA9A8}" srcOrd="3" destOrd="0" presId="urn:microsoft.com/office/officeart/2018/2/layout/IconVerticalSolidList"/>
    <dgm:cxn modelId="{121D53B6-F98C-4C66-9FA0-64A0A7DA7FE6}" type="presParOf" srcId="{49289BEB-FA71-40D1-BA2A-4069CB390E38}" destId="{8CC51EF2-3BFB-44F5-BCC3-1641EF5435C5}" srcOrd="3" destOrd="0" presId="urn:microsoft.com/office/officeart/2018/2/layout/IconVerticalSolidList"/>
    <dgm:cxn modelId="{532A1A99-857B-4836-8FCA-CE5504D96DF9}" type="presParOf" srcId="{49289BEB-FA71-40D1-BA2A-4069CB390E38}" destId="{461874E1-0DAC-4F87-8FCD-307058A9DAEE}" srcOrd="4" destOrd="0" presId="urn:microsoft.com/office/officeart/2018/2/layout/IconVerticalSolidList"/>
    <dgm:cxn modelId="{D3F42DBF-567B-4DC6-85E1-3EAF3A9E97E4}" type="presParOf" srcId="{461874E1-0DAC-4F87-8FCD-307058A9DAEE}" destId="{EBEE935A-5834-4C8F-99C1-E3EEC88BE307}" srcOrd="0" destOrd="0" presId="urn:microsoft.com/office/officeart/2018/2/layout/IconVerticalSolidList"/>
    <dgm:cxn modelId="{80232BCB-C481-42C2-BAD6-99EDB50A68D1}" type="presParOf" srcId="{461874E1-0DAC-4F87-8FCD-307058A9DAEE}" destId="{FFF5F930-F2EF-4CEB-9208-1AE329CC35F6}" srcOrd="1" destOrd="0" presId="urn:microsoft.com/office/officeart/2018/2/layout/IconVerticalSolidList"/>
    <dgm:cxn modelId="{73C347A0-D9BB-464C-BA86-F9009546345A}" type="presParOf" srcId="{461874E1-0DAC-4F87-8FCD-307058A9DAEE}" destId="{63C7729C-2788-4DA6-AAAF-B453691B785F}" srcOrd="2" destOrd="0" presId="urn:microsoft.com/office/officeart/2018/2/layout/IconVerticalSolidList"/>
    <dgm:cxn modelId="{EE2AB37F-0417-4E34-BF2C-A99BEDFCFAA8}" type="presParOf" srcId="{461874E1-0DAC-4F87-8FCD-307058A9DAEE}" destId="{E2B4948A-375D-454F-BD2D-8F2031169F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FD452C-F9C5-4634-B86E-F0A3D23F782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72AAA491-27B1-4687-933A-E438DB74870D}">
      <dgm:prSet/>
      <dgm:spPr/>
      <dgm:t>
        <a:bodyPr/>
        <a:lstStyle/>
        <a:p>
          <a:pPr>
            <a:defRPr cap="all"/>
          </a:pPr>
          <a:r>
            <a:rPr lang="ru-RU"/>
            <a:t>Время</a:t>
          </a:r>
          <a:endParaRPr lang="en-US"/>
        </a:p>
      </dgm:t>
    </dgm:pt>
    <dgm:pt modelId="{49BFB178-89F7-4A43-A543-2E93A05F5153}" type="parTrans" cxnId="{A600F520-A48D-41FD-B98B-5AFE3007694A}">
      <dgm:prSet/>
      <dgm:spPr/>
      <dgm:t>
        <a:bodyPr/>
        <a:lstStyle/>
        <a:p>
          <a:endParaRPr lang="en-US"/>
        </a:p>
      </dgm:t>
    </dgm:pt>
    <dgm:pt modelId="{27166A68-C0A5-41FE-BE3D-CB88D3B110D6}" type="sibTrans" cxnId="{A600F520-A48D-41FD-B98B-5AFE3007694A}">
      <dgm:prSet/>
      <dgm:spPr/>
      <dgm:t>
        <a:bodyPr/>
        <a:lstStyle/>
        <a:p>
          <a:endParaRPr lang="en-US"/>
        </a:p>
      </dgm:t>
    </dgm:pt>
    <dgm:pt modelId="{3B6F593B-D8DF-414D-ACB0-4871815E2CE0}">
      <dgm:prSet/>
      <dgm:spPr/>
      <dgm:t>
        <a:bodyPr/>
        <a:lstStyle/>
        <a:p>
          <a:pPr>
            <a:defRPr cap="all"/>
          </a:pPr>
          <a:r>
            <a:rPr lang="ru-RU"/>
            <a:t>Желание</a:t>
          </a:r>
          <a:endParaRPr lang="en-US"/>
        </a:p>
      </dgm:t>
    </dgm:pt>
    <dgm:pt modelId="{92B06ECA-E099-4C41-9EE6-EC7C8297F498}" type="parTrans" cxnId="{6EA73E68-473A-4414-9B79-8C912E42CF88}">
      <dgm:prSet/>
      <dgm:spPr/>
      <dgm:t>
        <a:bodyPr/>
        <a:lstStyle/>
        <a:p>
          <a:endParaRPr lang="en-US"/>
        </a:p>
      </dgm:t>
    </dgm:pt>
    <dgm:pt modelId="{2215A3EA-6760-4856-8C0B-9025E61F94BA}" type="sibTrans" cxnId="{6EA73E68-473A-4414-9B79-8C912E42CF88}">
      <dgm:prSet/>
      <dgm:spPr/>
      <dgm:t>
        <a:bodyPr/>
        <a:lstStyle/>
        <a:p>
          <a:endParaRPr lang="en-US"/>
        </a:p>
      </dgm:t>
    </dgm:pt>
    <dgm:pt modelId="{EB50CD0D-876B-4ABE-9AFD-8FA6DE7042C3}">
      <dgm:prSet/>
      <dgm:spPr/>
      <dgm:t>
        <a:bodyPr/>
        <a:lstStyle/>
        <a:p>
          <a:pPr>
            <a:defRPr cap="all"/>
          </a:pPr>
          <a:r>
            <a:rPr lang="ru-RU" dirty="0"/>
            <a:t>Немного денег</a:t>
          </a:r>
        </a:p>
        <a:p>
          <a:pPr>
            <a:defRPr cap="all"/>
          </a:pPr>
          <a:r>
            <a:rPr lang="ru-RU" b="1" dirty="0">
              <a:solidFill>
                <a:srgbClr val="FF0000"/>
              </a:solidFill>
            </a:rPr>
            <a:t>В случае выхода за рамки </a:t>
          </a:r>
          <a:r>
            <a:rPr lang="en-US" b="1" dirty="0">
              <a:solidFill>
                <a:srgbClr val="FF0000"/>
              </a:solidFill>
            </a:rPr>
            <a:t>Free tier</a:t>
          </a:r>
          <a:r>
            <a:rPr lang="ru-RU" b="1" dirty="0">
              <a:solidFill>
                <a:srgbClr val="FF0000"/>
              </a:solidFill>
            </a:rPr>
            <a:t>, </a:t>
          </a:r>
          <a:r>
            <a:rPr lang="en-US" b="1" dirty="0">
              <a:solidFill>
                <a:srgbClr val="FF0000"/>
              </a:solidFill>
            </a:rPr>
            <a:t>AWS </a:t>
          </a:r>
          <a:r>
            <a:rPr lang="ru-RU" b="1" dirty="0">
              <a:solidFill>
                <a:srgbClr val="FF0000"/>
              </a:solidFill>
            </a:rPr>
            <a:t>спишет деньги за использованные ресурсы.</a:t>
          </a:r>
        </a:p>
        <a:p>
          <a:pPr>
            <a:defRPr cap="all"/>
          </a:pPr>
          <a:r>
            <a:rPr lang="ru-RU" b="1" dirty="0">
              <a:solidFill>
                <a:srgbClr val="FF0000"/>
              </a:solidFill>
            </a:rPr>
            <a:t>Контролируем расходы и всегда убираем за собой</a:t>
          </a:r>
          <a:endParaRPr lang="en-US" b="1" dirty="0">
            <a:solidFill>
              <a:srgbClr val="FF0000"/>
            </a:solidFill>
          </a:endParaRPr>
        </a:p>
      </dgm:t>
    </dgm:pt>
    <dgm:pt modelId="{CF071452-3452-4D59-BE92-5E6FCB7B5F5E}" type="parTrans" cxnId="{6F128321-E1C5-4A4E-A923-EAE55CFDC1E7}">
      <dgm:prSet/>
      <dgm:spPr/>
      <dgm:t>
        <a:bodyPr/>
        <a:lstStyle/>
        <a:p>
          <a:endParaRPr lang="en-US"/>
        </a:p>
      </dgm:t>
    </dgm:pt>
    <dgm:pt modelId="{AD1EA258-5D29-4F82-A99F-83B5DA9E01C9}" type="sibTrans" cxnId="{6F128321-E1C5-4A4E-A923-EAE55CFDC1E7}">
      <dgm:prSet/>
      <dgm:spPr/>
      <dgm:t>
        <a:bodyPr/>
        <a:lstStyle/>
        <a:p>
          <a:endParaRPr lang="en-US"/>
        </a:p>
      </dgm:t>
    </dgm:pt>
    <dgm:pt modelId="{5AC35FB2-C0B7-49A7-B068-53CEA0BF7D3B}">
      <dgm:prSet/>
      <dgm:spPr/>
      <dgm:t>
        <a:bodyPr/>
        <a:lstStyle/>
        <a:p>
          <a:pPr>
            <a:defRPr cap="all"/>
          </a:pPr>
          <a:r>
            <a:rPr lang="ru-RU"/>
            <a:t>Аккаунт в AWS (это ничего не стоит, но 1-2 доллара на карте должны быть, для проверки. Амазон их спишет, потом вернет)</a:t>
          </a:r>
          <a:endParaRPr lang="en-US"/>
        </a:p>
      </dgm:t>
    </dgm:pt>
    <dgm:pt modelId="{2F61701A-E8DB-449E-B00B-5716F9321FF7}" type="parTrans" cxnId="{4E46B458-2CD2-4C62-8407-47CA861A9978}">
      <dgm:prSet/>
      <dgm:spPr/>
      <dgm:t>
        <a:bodyPr/>
        <a:lstStyle/>
        <a:p>
          <a:endParaRPr lang="en-US"/>
        </a:p>
      </dgm:t>
    </dgm:pt>
    <dgm:pt modelId="{D724AAB6-8C47-4511-8567-42DB86380920}" type="sibTrans" cxnId="{4E46B458-2CD2-4C62-8407-47CA861A9978}">
      <dgm:prSet/>
      <dgm:spPr/>
      <dgm:t>
        <a:bodyPr/>
        <a:lstStyle/>
        <a:p>
          <a:endParaRPr lang="en-US"/>
        </a:p>
      </dgm:t>
    </dgm:pt>
    <dgm:pt modelId="{44B83D81-A932-44C6-8FEC-AB6C94546A8B}" type="pres">
      <dgm:prSet presAssocID="{26FD452C-F9C5-4634-B86E-F0A3D23F7829}" presName="root" presStyleCnt="0">
        <dgm:presLayoutVars>
          <dgm:dir/>
          <dgm:resizeHandles val="exact"/>
        </dgm:presLayoutVars>
      </dgm:prSet>
      <dgm:spPr/>
    </dgm:pt>
    <dgm:pt modelId="{4C2B08ED-A227-4B44-BAB9-FC51A8784ED5}" type="pres">
      <dgm:prSet presAssocID="{72AAA491-27B1-4687-933A-E438DB74870D}" presName="compNode" presStyleCnt="0"/>
      <dgm:spPr/>
    </dgm:pt>
    <dgm:pt modelId="{34F0159C-33A9-475C-90AF-11ECE001089E}" type="pres">
      <dgm:prSet presAssocID="{72AAA491-27B1-4687-933A-E438DB74870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C82CB4F-8F07-48CA-A886-9A959FD626CF}" type="pres">
      <dgm:prSet presAssocID="{72AAA491-27B1-4687-933A-E438DB7487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9E01E333-A8F7-4C91-B5A7-B4F3854BD5EA}" type="pres">
      <dgm:prSet presAssocID="{72AAA491-27B1-4687-933A-E438DB74870D}" presName="spaceRect" presStyleCnt="0"/>
      <dgm:spPr/>
    </dgm:pt>
    <dgm:pt modelId="{F1FB47FC-3ACF-478D-826C-C202ECAF3C10}" type="pres">
      <dgm:prSet presAssocID="{72AAA491-27B1-4687-933A-E438DB74870D}" presName="textRect" presStyleLbl="revTx" presStyleIdx="0" presStyleCnt="4">
        <dgm:presLayoutVars>
          <dgm:chMax val="1"/>
          <dgm:chPref val="1"/>
        </dgm:presLayoutVars>
      </dgm:prSet>
      <dgm:spPr/>
    </dgm:pt>
    <dgm:pt modelId="{B11C0F8D-F076-4B79-9599-7C650465AAB2}" type="pres">
      <dgm:prSet presAssocID="{27166A68-C0A5-41FE-BE3D-CB88D3B110D6}" presName="sibTrans" presStyleCnt="0"/>
      <dgm:spPr/>
    </dgm:pt>
    <dgm:pt modelId="{D9AF0422-4B31-4897-835A-1E5650F2F7BE}" type="pres">
      <dgm:prSet presAssocID="{3B6F593B-D8DF-414D-ACB0-4871815E2CE0}" presName="compNode" presStyleCnt="0"/>
      <dgm:spPr/>
    </dgm:pt>
    <dgm:pt modelId="{EE106E8F-8349-49B1-80A0-B2F4354A1FC6}" type="pres">
      <dgm:prSet presAssocID="{3B6F593B-D8DF-414D-ACB0-4871815E2CE0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34F018F-EAD1-4FAA-89E4-A463C8EEBE5A}" type="pres">
      <dgm:prSet presAssocID="{3B6F593B-D8DF-414D-ACB0-4871815E2CE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ea"/>
        </a:ext>
      </dgm:extLst>
    </dgm:pt>
    <dgm:pt modelId="{82BCA910-5B8B-47A0-BA03-CB494DDAB9FE}" type="pres">
      <dgm:prSet presAssocID="{3B6F593B-D8DF-414D-ACB0-4871815E2CE0}" presName="spaceRect" presStyleCnt="0"/>
      <dgm:spPr/>
    </dgm:pt>
    <dgm:pt modelId="{16D5CA09-8614-4689-8036-33A8B5EF1872}" type="pres">
      <dgm:prSet presAssocID="{3B6F593B-D8DF-414D-ACB0-4871815E2CE0}" presName="textRect" presStyleLbl="revTx" presStyleIdx="1" presStyleCnt="4">
        <dgm:presLayoutVars>
          <dgm:chMax val="1"/>
          <dgm:chPref val="1"/>
        </dgm:presLayoutVars>
      </dgm:prSet>
      <dgm:spPr/>
    </dgm:pt>
    <dgm:pt modelId="{AE532EFA-419E-4670-8CA0-5A78D5C26012}" type="pres">
      <dgm:prSet presAssocID="{2215A3EA-6760-4856-8C0B-9025E61F94BA}" presName="sibTrans" presStyleCnt="0"/>
      <dgm:spPr/>
    </dgm:pt>
    <dgm:pt modelId="{C9520342-5358-44CD-9706-357AC2979658}" type="pres">
      <dgm:prSet presAssocID="{EB50CD0D-876B-4ABE-9AFD-8FA6DE7042C3}" presName="compNode" presStyleCnt="0"/>
      <dgm:spPr/>
    </dgm:pt>
    <dgm:pt modelId="{A2F73454-63F3-46FE-AF05-E5B14AF0EEAF}" type="pres">
      <dgm:prSet presAssocID="{EB50CD0D-876B-4ABE-9AFD-8FA6DE7042C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FF901A4-0CE9-46CC-BD22-8D32D08C45FA}" type="pres">
      <dgm:prSet presAssocID="{EB50CD0D-876B-4ABE-9AFD-8FA6DE7042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2E9BE9C-045E-4956-8788-8BA7944C2DFA}" type="pres">
      <dgm:prSet presAssocID="{EB50CD0D-876B-4ABE-9AFD-8FA6DE7042C3}" presName="spaceRect" presStyleCnt="0"/>
      <dgm:spPr/>
    </dgm:pt>
    <dgm:pt modelId="{7A76CE7F-A593-41C4-AC85-B4742FE5B310}" type="pres">
      <dgm:prSet presAssocID="{EB50CD0D-876B-4ABE-9AFD-8FA6DE7042C3}" presName="textRect" presStyleLbl="revTx" presStyleIdx="2" presStyleCnt="4">
        <dgm:presLayoutVars>
          <dgm:chMax val="1"/>
          <dgm:chPref val="1"/>
        </dgm:presLayoutVars>
      </dgm:prSet>
      <dgm:spPr/>
    </dgm:pt>
    <dgm:pt modelId="{962E6D4E-DBC8-425B-AB9E-59A5DC11FA9C}" type="pres">
      <dgm:prSet presAssocID="{AD1EA258-5D29-4F82-A99F-83B5DA9E01C9}" presName="sibTrans" presStyleCnt="0"/>
      <dgm:spPr/>
    </dgm:pt>
    <dgm:pt modelId="{9780DEBE-5151-40FD-9AFE-2C7042C428F4}" type="pres">
      <dgm:prSet presAssocID="{5AC35FB2-C0B7-49A7-B068-53CEA0BF7D3B}" presName="compNode" presStyleCnt="0"/>
      <dgm:spPr/>
    </dgm:pt>
    <dgm:pt modelId="{1E2E71A6-8E49-4489-BF3D-AF20F30ECAB7}" type="pres">
      <dgm:prSet presAssocID="{5AC35FB2-C0B7-49A7-B068-53CEA0BF7D3B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D46D278-9608-4AD5-9A9D-4BEB901EE1B5}" type="pres">
      <dgm:prSet presAssocID="{5AC35FB2-C0B7-49A7-B068-53CEA0BF7D3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830A6D6-D544-41DE-B935-5401AC7B6F0D}" type="pres">
      <dgm:prSet presAssocID="{5AC35FB2-C0B7-49A7-B068-53CEA0BF7D3B}" presName="spaceRect" presStyleCnt="0"/>
      <dgm:spPr/>
    </dgm:pt>
    <dgm:pt modelId="{E972247A-AF8E-4AD4-A2DB-CAFDF1D0AC18}" type="pres">
      <dgm:prSet presAssocID="{5AC35FB2-C0B7-49A7-B068-53CEA0BF7D3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0624317-6090-46A5-9D27-0D9DD7B5855B}" type="presOf" srcId="{5AC35FB2-C0B7-49A7-B068-53CEA0BF7D3B}" destId="{E972247A-AF8E-4AD4-A2DB-CAFDF1D0AC18}" srcOrd="0" destOrd="0" presId="urn:microsoft.com/office/officeart/2018/5/layout/IconLeafLabelList"/>
    <dgm:cxn modelId="{A600F520-A48D-41FD-B98B-5AFE3007694A}" srcId="{26FD452C-F9C5-4634-B86E-F0A3D23F7829}" destId="{72AAA491-27B1-4687-933A-E438DB74870D}" srcOrd="0" destOrd="0" parTransId="{49BFB178-89F7-4A43-A543-2E93A05F5153}" sibTransId="{27166A68-C0A5-41FE-BE3D-CB88D3B110D6}"/>
    <dgm:cxn modelId="{6F128321-E1C5-4A4E-A923-EAE55CFDC1E7}" srcId="{26FD452C-F9C5-4634-B86E-F0A3D23F7829}" destId="{EB50CD0D-876B-4ABE-9AFD-8FA6DE7042C3}" srcOrd="2" destOrd="0" parTransId="{CF071452-3452-4D59-BE92-5E6FCB7B5F5E}" sibTransId="{AD1EA258-5D29-4F82-A99F-83B5DA9E01C9}"/>
    <dgm:cxn modelId="{6EA73E68-473A-4414-9B79-8C912E42CF88}" srcId="{26FD452C-F9C5-4634-B86E-F0A3D23F7829}" destId="{3B6F593B-D8DF-414D-ACB0-4871815E2CE0}" srcOrd="1" destOrd="0" parTransId="{92B06ECA-E099-4C41-9EE6-EC7C8297F498}" sibTransId="{2215A3EA-6760-4856-8C0B-9025E61F94BA}"/>
    <dgm:cxn modelId="{6B1B4669-A124-415B-AD60-87874E12818A}" type="presOf" srcId="{EB50CD0D-876B-4ABE-9AFD-8FA6DE7042C3}" destId="{7A76CE7F-A593-41C4-AC85-B4742FE5B310}" srcOrd="0" destOrd="0" presId="urn:microsoft.com/office/officeart/2018/5/layout/IconLeafLabelList"/>
    <dgm:cxn modelId="{4E46B458-2CD2-4C62-8407-47CA861A9978}" srcId="{26FD452C-F9C5-4634-B86E-F0A3D23F7829}" destId="{5AC35FB2-C0B7-49A7-B068-53CEA0BF7D3B}" srcOrd="3" destOrd="0" parTransId="{2F61701A-E8DB-449E-B00B-5716F9321FF7}" sibTransId="{D724AAB6-8C47-4511-8567-42DB86380920}"/>
    <dgm:cxn modelId="{92104ABA-96D1-4E17-AB31-4C78FDA94448}" type="presOf" srcId="{72AAA491-27B1-4687-933A-E438DB74870D}" destId="{F1FB47FC-3ACF-478D-826C-C202ECAF3C10}" srcOrd="0" destOrd="0" presId="urn:microsoft.com/office/officeart/2018/5/layout/IconLeafLabelList"/>
    <dgm:cxn modelId="{84FED0CA-1CD6-4E75-BD74-DED4CA7E8E1E}" type="presOf" srcId="{3B6F593B-D8DF-414D-ACB0-4871815E2CE0}" destId="{16D5CA09-8614-4689-8036-33A8B5EF1872}" srcOrd="0" destOrd="0" presId="urn:microsoft.com/office/officeart/2018/5/layout/IconLeafLabelList"/>
    <dgm:cxn modelId="{649A42D0-D973-4DC2-90AF-B9736F85E9E9}" type="presOf" srcId="{26FD452C-F9C5-4634-B86E-F0A3D23F7829}" destId="{44B83D81-A932-44C6-8FEC-AB6C94546A8B}" srcOrd="0" destOrd="0" presId="urn:microsoft.com/office/officeart/2018/5/layout/IconLeafLabelList"/>
    <dgm:cxn modelId="{00111D04-BADE-421D-85B8-B300F263EB40}" type="presParOf" srcId="{44B83D81-A932-44C6-8FEC-AB6C94546A8B}" destId="{4C2B08ED-A227-4B44-BAB9-FC51A8784ED5}" srcOrd="0" destOrd="0" presId="urn:microsoft.com/office/officeart/2018/5/layout/IconLeafLabelList"/>
    <dgm:cxn modelId="{3991EB84-2872-4C77-A155-9655264D6111}" type="presParOf" srcId="{4C2B08ED-A227-4B44-BAB9-FC51A8784ED5}" destId="{34F0159C-33A9-475C-90AF-11ECE001089E}" srcOrd="0" destOrd="0" presId="urn:microsoft.com/office/officeart/2018/5/layout/IconLeafLabelList"/>
    <dgm:cxn modelId="{3D88723D-9328-4712-B48B-ED91DD25B9BA}" type="presParOf" srcId="{4C2B08ED-A227-4B44-BAB9-FC51A8784ED5}" destId="{2C82CB4F-8F07-48CA-A886-9A959FD626CF}" srcOrd="1" destOrd="0" presId="urn:microsoft.com/office/officeart/2018/5/layout/IconLeafLabelList"/>
    <dgm:cxn modelId="{DC69E447-E756-474F-B772-5204A408D9FC}" type="presParOf" srcId="{4C2B08ED-A227-4B44-BAB9-FC51A8784ED5}" destId="{9E01E333-A8F7-4C91-B5A7-B4F3854BD5EA}" srcOrd="2" destOrd="0" presId="urn:microsoft.com/office/officeart/2018/5/layout/IconLeafLabelList"/>
    <dgm:cxn modelId="{92F2094C-67E1-42E0-B5A3-B453BDABAC1D}" type="presParOf" srcId="{4C2B08ED-A227-4B44-BAB9-FC51A8784ED5}" destId="{F1FB47FC-3ACF-478D-826C-C202ECAF3C10}" srcOrd="3" destOrd="0" presId="urn:microsoft.com/office/officeart/2018/5/layout/IconLeafLabelList"/>
    <dgm:cxn modelId="{EF41B8BB-ED1D-4083-9828-A750E7388FE9}" type="presParOf" srcId="{44B83D81-A932-44C6-8FEC-AB6C94546A8B}" destId="{B11C0F8D-F076-4B79-9599-7C650465AAB2}" srcOrd="1" destOrd="0" presId="urn:microsoft.com/office/officeart/2018/5/layout/IconLeafLabelList"/>
    <dgm:cxn modelId="{FD2BF369-9B7C-428E-8EB3-7F5389C204CD}" type="presParOf" srcId="{44B83D81-A932-44C6-8FEC-AB6C94546A8B}" destId="{D9AF0422-4B31-4897-835A-1E5650F2F7BE}" srcOrd="2" destOrd="0" presId="urn:microsoft.com/office/officeart/2018/5/layout/IconLeafLabelList"/>
    <dgm:cxn modelId="{5D02A2C7-4982-4B5B-96B9-7A7A31437473}" type="presParOf" srcId="{D9AF0422-4B31-4897-835A-1E5650F2F7BE}" destId="{EE106E8F-8349-49B1-80A0-B2F4354A1FC6}" srcOrd="0" destOrd="0" presId="urn:microsoft.com/office/officeart/2018/5/layout/IconLeafLabelList"/>
    <dgm:cxn modelId="{76C17923-54FE-4001-8215-19DC07B08CAE}" type="presParOf" srcId="{D9AF0422-4B31-4897-835A-1E5650F2F7BE}" destId="{D34F018F-EAD1-4FAA-89E4-A463C8EEBE5A}" srcOrd="1" destOrd="0" presId="urn:microsoft.com/office/officeart/2018/5/layout/IconLeafLabelList"/>
    <dgm:cxn modelId="{28BC86E6-042D-47DA-B124-9C4D890D7EDB}" type="presParOf" srcId="{D9AF0422-4B31-4897-835A-1E5650F2F7BE}" destId="{82BCA910-5B8B-47A0-BA03-CB494DDAB9FE}" srcOrd="2" destOrd="0" presId="urn:microsoft.com/office/officeart/2018/5/layout/IconLeafLabelList"/>
    <dgm:cxn modelId="{81E56FB9-9147-4FAE-B53A-227DD23E0C4A}" type="presParOf" srcId="{D9AF0422-4B31-4897-835A-1E5650F2F7BE}" destId="{16D5CA09-8614-4689-8036-33A8B5EF1872}" srcOrd="3" destOrd="0" presId="urn:microsoft.com/office/officeart/2018/5/layout/IconLeafLabelList"/>
    <dgm:cxn modelId="{0E77006D-5E8A-43F9-9520-5CCDA26C85B7}" type="presParOf" srcId="{44B83D81-A932-44C6-8FEC-AB6C94546A8B}" destId="{AE532EFA-419E-4670-8CA0-5A78D5C26012}" srcOrd="3" destOrd="0" presId="urn:microsoft.com/office/officeart/2018/5/layout/IconLeafLabelList"/>
    <dgm:cxn modelId="{E8BC2F03-557A-46F7-BF6F-1B7528351706}" type="presParOf" srcId="{44B83D81-A932-44C6-8FEC-AB6C94546A8B}" destId="{C9520342-5358-44CD-9706-357AC2979658}" srcOrd="4" destOrd="0" presId="urn:microsoft.com/office/officeart/2018/5/layout/IconLeafLabelList"/>
    <dgm:cxn modelId="{09C0F370-9FF3-4E42-B0CB-1E11EF19645A}" type="presParOf" srcId="{C9520342-5358-44CD-9706-357AC2979658}" destId="{A2F73454-63F3-46FE-AF05-E5B14AF0EEAF}" srcOrd="0" destOrd="0" presId="urn:microsoft.com/office/officeart/2018/5/layout/IconLeafLabelList"/>
    <dgm:cxn modelId="{6EE6AD14-9675-4EE5-BAFA-993A19508A8D}" type="presParOf" srcId="{C9520342-5358-44CD-9706-357AC2979658}" destId="{1FF901A4-0CE9-46CC-BD22-8D32D08C45FA}" srcOrd="1" destOrd="0" presId="urn:microsoft.com/office/officeart/2018/5/layout/IconLeafLabelList"/>
    <dgm:cxn modelId="{44A5063B-19B7-4A86-BCC4-5A7C86EF4C44}" type="presParOf" srcId="{C9520342-5358-44CD-9706-357AC2979658}" destId="{22E9BE9C-045E-4956-8788-8BA7944C2DFA}" srcOrd="2" destOrd="0" presId="urn:microsoft.com/office/officeart/2018/5/layout/IconLeafLabelList"/>
    <dgm:cxn modelId="{96620B75-A6B5-4C72-BA5A-F500B9A120D6}" type="presParOf" srcId="{C9520342-5358-44CD-9706-357AC2979658}" destId="{7A76CE7F-A593-41C4-AC85-B4742FE5B310}" srcOrd="3" destOrd="0" presId="urn:microsoft.com/office/officeart/2018/5/layout/IconLeafLabelList"/>
    <dgm:cxn modelId="{500FEC17-92BB-4BD0-BC36-A7D65954215C}" type="presParOf" srcId="{44B83D81-A932-44C6-8FEC-AB6C94546A8B}" destId="{962E6D4E-DBC8-425B-AB9E-59A5DC11FA9C}" srcOrd="5" destOrd="0" presId="urn:microsoft.com/office/officeart/2018/5/layout/IconLeafLabelList"/>
    <dgm:cxn modelId="{CE000D14-B95B-4B17-9EFD-CA10514036E5}" type="presParOf" srcId="{44B83D81-A932-44C6-8FEC-AB6C94546A8B}" destId="{9780DEBE-5151-40FD-9AFE-2C7042C428F4}" srcOrd="6" destOrd="0" presId="urn:microsoft.com/office/officeart/2018/5/layout/IconLeafLabelList"/>
    <dgm:cxn modelId="{889A1903-D7B9-47ED-B316-E6AB55709323}" type="presParOf" srcId="{9780DEBE-5151-40FD-9AFE-2C7042C428F4}" destId="{1E2E71A6-8E49-4489-BF3D-AF20F30ECAB7}" srcOrd="0" destOrd="0" presId="urn:microsoft.com/office/officeart/2018/5/layout/IconLeafLabelList"/>
    <dgm:cxn modelId="{D3597A9B-FAC2-49A9-97C1-A88AE592D687}" type="presParOf" srcId="{9780DEBE-5151-40FD-9AFE-2C7042C428F4}" destId="{2D46D278-9608-4AD5-9A9D-4BEB901EE1B5}" srcOrd="1" destOrd="0" presId="urn:microsoft.com/office/officeart/2018/5/layout/IconLeafLabelList"/>
    <dgm:cxn modelId="{3AB7CCD6-E503-494B-960F-0BC87B9CDF06}" type="presParOf" srcId="{9780DEBE-5151-40FD-9AFE-2C7042C428F4}" destId="{9830A6D6-D544-41DE-B935-5401AC7B6F0D}" srcOrd="2" destOrd="0" presId="urn:microsoft.com/office/officeart/2018/5/layout/IconLeafLabelList"/>
    <dgm:cxn modelId="{7C910BA4-F243-4D51-98BD-E3E328F46124}" type="presParOf" srcId="{9780DEBE-5151-40FD-9AFE-2C7042C428F4}" destId="{E972247A-AF8E-4AD4-A2DB-CAFDF1D0AC1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A9404-1A71-4D7D-A3D4-901309E29571}">
      <dsp:nvSpPr>
        <dsp:cNvPr id="0" name=""/>
        <dsp:cNvSpPr/>
      </dsp:nvSpPr>
      <dsp:spPr>
        <a:xfrm>
          <a:off x="1034859" y="745735"/>
          <a:ext cx="1473714" cy="14737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81483-296A-4C1F-99F2-C4B3834FE380}">
      <dsp:nvSpPr>
        <dsp:cNvPr id="0" name=""/>
        <dsp:cNvSpPr/>
      </dsp:nvSpPr>
      <dsp:spPr>
        <a:xfrm>
          <a:off x="134255" y="2606731"/>
          <a:ext cx="32749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/>
            <a:t>Что такое облако?</a:t>
          </a:r>
          <a:endParaRPr lang="en-US" sz="2700" kern="1200"/>
        </a:p>
      </dsp:txBody>
      <dsp:txXfrm>
        <a:off x="134255" y="2606731"/>
        <a:ext cx="3274921" cy="720000"/>
      </dsp:txXfrm>
    </dsp:sp>
    <dsp:sp modelId="{935B7A37-68FB-425C-8397-EE068ACDD0EE}">
      <dsp:nvSpPr>
        <dsp:cNvPr id="0" name=""/>
        <dsp:cNvSpPr/>
      </dsp:nvSpPr>
      <dsp:spPr>
        <a:xfrm>
          <a:off x="4882892" y="745735"/>
          <a:ext cx="1473714" cy="14737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F06CB-78C1-4AD2-8159-C1286ABADB88}">
      <dsp:nvSpPr>
        <dsp:cNvPr id="0" name=""/>
        <dsp:cNvSpPr/>
      </dsp:nvSpPr>
      <dsp:spPr>
        <a:xfrm>
          <a:off x="3982289" y="2606731"/>
          <a:ext cx="32749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/>
            <a:t>Почему </a:t>
          </a:r>
          <a:r>
            <a:rPr lang="en-US" sz="2700" b="1" kern="1200"/>
            <a:t>AWS?</a:t>
          </a:r>
          <a:endParaRPr lang="en-US" sz="2700" kern="1200"/>
        </a:p>
      </dsp:txBody>
      <dsp:txXfrm>
        <a:off x="3982289" y="2606731"/>
        <a:ext cx="3274921" cy="720000"/>
      </dsp:txXfrm>
    </dsp:sp>
    <dsp:sp modelId="{7CC25F50-BCE6-4DAC-A0A1-8188B5BE4D22}">
      <dsp:nvSpPr>
        <dsp:cNvPr id="0" name=""/>
        <dsp:cNvSpPr/>
      </dsp:nvSpPr>
      <dsp:spPr>
        <a:xfrm>
          <a:off x="8730925" y="745735"/>
          <a:ext cx="1473714" cy="14737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21BE9-FFB4-420C-8FA0-48D43CDDA324}">
      <dsp:nvSpPr>
        <dsp:cNvPr id="0" name=""/>
        <dsp:cNvSpPr/>
      </dsp:nvSpPr>
      <dsp:spPr>
        <a:xfrm>
          <a:off x="7830322" y="2606731"/>
          <a:ext cx="32749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/>
            <a:t>Начало работы с </a:t>
          </a:r>
          <a:r>
            <a:rPr lang="en-US" sz="2700" b="1" kern="1200"/>
            <a:t>AWS</a:t>
          </a:r>
          <a:endParaRPr lang="en-US" sz="2700" kern="1200"/>
        </a:p>
      </dsp:txBody>
      <dsp:txXfrm>
        <a:off x="7830322" y="2606731"/>
        <a:ext cx="327492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D5DAA-3DC7-44C0-A2BE-79C4DEB4A597}">
      <dsp:nvSpPr>
        <dsp:cNvPr id="0" name=""/>
        <dsp:cNvSpPr/>
      </dsp:nvSpPr>
      <dsp:spPr>
        <a:xfrm>
          <a:off x="0" y="661775"/>
          <a:ext cx="11239500" cy="12217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490EA-F83B-4958-8D19-93F3241A1E03}">
      <dsp:nvSpPr>
        <dsp:cNvPr id="0" name=""/>
        <dsp:cNvSpPr/>
      </dsp:nvSpPr>
      <dsp:spPr>
        <a:xfrm>
          <a:off x="369576" y="936667"/>
          <a:ext cx="671957" cy="6719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0D366-52E9-4683-BB04-941608FBE397}">
      <dsp:nvSpPr>
        <dsp:cNvPr id="0" name=""/>
        <dsp:cNvSpPr/>
      </dsp:nvSpPr>
      <dsp:spPr>
        <a:xfrm>
          <a:off x="1411109" y="661775"/>
          <a:ext cx="9828390" cy="122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301" tIns="129301" rIns="129301" bIns="12930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Облачные вычисления – это модель для обеспечения повсеместного, удобного сетевого доступа по требованию к общему пулу настраиваемых вычислительных ресурсов (например, сетей, серверов, хранилищ, приложений и услуг), которые могут быть быстро предоставлены и выпущены с минимальными усилиями по управлению или взаимодействием с поставщиком услуг. </a:t>
          </a:r>
          <a:endParaRPr lang="en-US" sz="1700" kern="1200" dirty="0"/>
        </a:p>
      </dsp:txBody>
      <dsp:txXfrm>
        <a:off x="1411109" y="661775"/>
        <a:ext cx="9828390" cy="1221740"/>
      </dsp:txXfrm>
    </dsp:sp>
    <dsp:sp modelId="{28B69F10-9195-4549-8D12-FDBAF96F04D6}">
      <dsp:nvSpPr>
        <dsp:cNvPr id="0" name=""/>
        <dsp:cNvSpPr/>
      </dsp:nvSpPr>
      <dsp:spPr>
        <a:xfrm>
          <a:off x="0" y="2188951"/>
          <a:ext cx="11239500" cy="12217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54790-FE75-4869-88B9-7B102E30BDA2}">
      <dsp:nvSpPr>
        <dsp:cNvPr id="0" name=""/>
        <dsp:cNvSpPr/>
      </dsp:nvSpPr>
      <dsp:spPr>
        <a:xfrm>
          <a:off x="369576" y="2463842"/>
          <a:ext cx="671957" cy="6719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9F099-4EB3-48E4-BF55-4D2F60A5298A}">
      <dsp:nvSpPr>
        <dsp:cNvPr id="0" name=""/>
        <dsp:cNvSpPr/>
      </dsp:nvSpPr>
      <dsp:spPr>
        <a:xfrm>
          <a:off x="1411109" y="2188951"/>
          <a:ext cx="9828390" cy="122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301" tIns="129301" rIns="129301" bIns="12930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Эта облачная модель состоит из пяти основных характеристик, трех моделей обслуживания и четырех моделей развертывания.</a:t>
          </a:r>
          <a:endParaRPr lang="en-US" sz="1700" kern="1200"/>
        </a:p>
      </dsp:txBody>
      <dsp:txXfrm>
        <a:off x="1411109" y="2188951"/>
        <a:ext cx="9828390" cy="12217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5D0108-8475-47FA-9FAF-4FBDDECDFD8C}">
      <dsp:nvSpPr>
        <dsp:cNvPr id="0" name=""/>
        <dsp:cNvSpPr/>
      </dsp:nvSpPr>
      <dsp:spPr>
        <a:xfrm>
          <a:off x="0" y="552"/>
          <a:ext cx="11239500" cy="12937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BAD1C-7BF3-4A43-BF99-E45B95738531}">
      <dsp:nvSpPr>
        <dsp:cNvPr id="0" name=""/>
        <dsp:cNvSpPr/>
      </dsp:nvSpPr>
      <dsp:spPr>
        <a:xfrm>
          <a:off x="391351" y="291640"/>
          <a:ext cx="711547" cy="7115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95721-07F0-4CED-B17B-5CDA8BCE17E0}">
      <dsp:nvSpPr>
        <dsp:cNvPr id="0" name=""/>
        <dsp:cNvSpPr/>
      </dsp:nvSpPr>
      <dsp:spPr>
        <a:xfrm>
          <a:off x="1494250" y="552"/>
          <a:ext cx="9745249" cy="1293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919" tIns="136919" rIns="136919" bIns="13691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AWS – </a:t>
          </a:r>
          <a:r>
            <a:rPr lang="ru-RU" sz="2100" kern="1200"/>
            <a:t>лидер на рынке облачных услуг (доля рынка больше, чем у </a:t>
          </a:r>
          <a:r>
            <a:rPr lang="en-US" sz="2100" kern="1200"/>
            <a:t>Azure </a:t>
          </a:r>
          <a:r>
            <a:rPr lang="ru-RU" sz="2100" kern="1200"/>
            <a:t>и </a:t>
          </a:r>
          <a:r>
            <a:rPr lang="en-US" sz="2100" kern="1200"/>
            <a:t>GCP </a:t>
          </a:r>
          <a:r>
            <a:rPr lang="ru-RU" sz="2100" kern="1200"/>
            <a:t>вместе взятых)</a:t>
          </a:r>
          <a:endParaRPr lang="en-US" sz="2100" kern="1200"/>
        </a:p>
      </dsp:txBody>
      <dsp:txXfrm>
        <a:off x="1494250" y="552"/>
        <a:ext cx="9745249" cy="1293723"/>
      </dsp:txXfrm>
    </dsp:sp>
    <dsp:sp modelId="{86AC019D-A713-440A-8D56-6C98C527893F}">
      <dsp:nvSpPr>
        <dsp:cNvPr id="0" name=""/>
        <dsp:cNvSpPr/>
      </dsp:nvSpPr>
      <dsp:spPr>
        <a:xfrm>
          <a:off x="0" y="1617706"/>
          <a:ext cx="11239500" cy="12937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1F7FE-3063-4626-9308-0D9BB551BC7E}">
      <dsp:nvSpPr>
        <dsp:cNvPr id="0" name=""/>
        <dsp:cNvSpPr/>
      </dsp:nvSpPr>
      <dsp:spPr>
        <a:xfrm>
          <a:off x="391351" y="1908794"/>
          <a:ext cx="711547" cy="7115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EB8E0-291D-42E2-AF31-A6191DBAA9A8}">
      <dsp:nvSpPr>
        <dsp:cNvPr id="0" name=""/>
        <dsp:cNvSpPr/>
      </dsp:nvSpPr>
      <dsp:spPr>
        <a:xfrm>
          <a:off x="1494250" y="1617706"/>
          <a:ext cx="9745249" cy="1293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919" tIns="136919" rIns="136919" bIns="13691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AWS </a:t>
          </a:r>
          <a:r>
            <a:rPr lang="ru-RU" sz="2100" kern="1200"/>
            <a:t>очень быстро развивается. Сказать точно, сколько на текущий момент сервисов присутствует в AWS сложно. Если вы о чем то подумали, скорее всего Амазон уже внедрил у себя эту функцию. </a:t>
          </a:r>
          <a:endParaRPr lang="en-US" sz="2100" kern="1200"/>
        </a:p>
      </dsp:txBody>
      <dsp:txXfrm>
        <a:off x="1494250" y="1617706"/>
        <a:ext cx="9745249" cy="1293723"/>
      </dsp:txXfrm>
    </dsp:sp>
    <dsp:sp modelId="{EBEE935A-5834-4C8F-99C1-E3EEC88BE307}">
      <dsp:nvSpPr>
        <dsp:cNvPr id="0" name=""/>
        <dsp:cNvSpPr/>
      </dsp:nvSpPr>
      <dsp:spPr>
        <a:xfrm>
          <a:off x="0" y="3234860"/>
          <a:ext cx="11239500" cy="12937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5F930-F2EF-4CEB-9208-1AE329CC35F6}">
      <dsp:nvSpPr>
        <dsp:cNvPr id="0" name=""/>
        <dsp:cNvSpPr/>
      </dsp:nvSpPr>
      <dsp:spPr>
        <a:xfrm>
          <a:off x="391351" y="3525948"/>
          <a:ext cx="711547" cy="7115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4948A-375D-454F-BD2D-8F2031169FD6}">
      <dsp:nvSpPr>
        <dsp:cNvPr id="0" name=""/>
        <dsp:cNvSpPr/>
      </dsp:nvSpPr>
      <dsp:spPr>
        <a:xfrm>
          <a:off x="1494250" y="3234860"/>
          <a:ext cx="9745249" cy="1293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919" tIns="136919" rIns="136919" bIns="13691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В конце концов это модно </a:t>
          </a:r>
          <a:r>
            <a:rPr lang="en-US" sz="2100" kern="1200">
              <a:sym typeface="Wingdings" panose="05000000000000000000" pitchFamily="2" charset="2"/>
            </a:rPr>
            <a:t></a:t>
          </a:r>
          <a:endParaRPr lang="en-US" sz="2100" kern="1200"/>
        </a:p>
      </dsp:txBody>
      <dsp:txXfrm>
        <a:off x="1494250" y="3234860"/>
        <a:ext cx="9745249" cy="12937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0159C-33A9-475C-90AF-11ECE001089E}">
      <dsp:nvSpPr>
        <dsp:cNvPr id="0" name=""/>
        <dsp:cNvSpPr/>
      </dsp:nvSpPr>
      <dsp:spPr>
        <a:xfrm>
          <a:off x="678489" y="779831"/>
          <a:ext cx="1457880" cy="145788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2CB4F-8F07-48CA-A886-9A959FD626CF}">
      <dsp:nvSpPr>
        <dsp:cNvPr id="0" name=""/>
        <dsp:cNvSpPr/>
      </dsp:nvSpPr>
      <dsp:spPr>
        <a:xfrm>
          <a:off x="989185" y="1090526"/>
          <a:ext cx="836489" cy="8364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B47FC-3ACF-478D-826C-C202ECAF3C10}">
      <dsp:nvSpPr>
        <dsp:cNvPr id="0" name=""/>
        <dsp:cNvSpPr/>
      </dsp:nvSpPr>
      <dsp:spPr>
        <a:xfrm>
          <a:off x="212445" y="2691805"/>
          <a:ext cx="2389968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/>
            <a:t>Время</a:t>
          </a:r>
          <a:endParaRPr lang="en-US" sz="1100" kern="1200"/>
        </a:p>
      </dsp:txBody>
      <dsp:txXfrm>
        <a:off x="212445" y="2691805"/>
        <a:ext cx="2389968" cy="1057500"/>
      </dsp:txXfrm>
    </dsp:sp>
    <dsp:sp modelId="{EE106E8F-8349-49B1-80A0-B2F4354A1FC6}">
      <dsp:nvSpPr>
        <dsp:cNvPr id="0" name=""/>
        <dsp:cNvSpPr/>
      </dsp:nvSpPr>
      <dsp:spPr>
        <a:xfrm>
          <a:off x="3486702" y="779831"/>
          <a:ext cx="1457880" cy="145788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3570930"/>
            <a:satOff val="-1661"/>
            <a:lumOff val="6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F018F-EAD1-4FAA-89E4-A463C8EEBE5A}">
      <dsp:nvSpPr>
        <dsp:cNvPr id="0" name=""/>
        <dsp:cNvSpPr/>
      </dsp:nvSpPr>
      <dsp:spPr>
        <a:xfrm>
          <a:off x="3797398" y="1090526"/>
          <a:ext cx="836489" cy="8364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5CA09-8614-4689-8036-33A8B5EF1872}">
      <dsp:nvSpPr>
        <dsp:cNvPr id="0" name=""/>
        <dsp:cNvSpPr/>
      </dsp:nvSpPr>
      <dsp:spPr>
        <a:xfrm>
          <a:off x="3020658" y="2691805"/>
          <a:ext cx="2389968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/>
            <a:t>Желание</a:t>
          </a:r>
          <a:endParaRPr lang="en-US" sz="1100" kern="1200"/>
        </a:p>
      </dsp:txBody>
      <dsp:txXfrm>
        <a:off x="3020658" y="2691805"/>
        <a:ext cx="2389968" cy="1057500"/>
      </dsp:txXfrm>
    </dsp:sp>
    <dsp:sp modelId="{A2F73454-63F3-46FE-AF05-E5B14AF0EEAF}">
      <dsp:nvSpPr>
        <dsp:cNvPr id="0" name=""/>
        <dsp:cNvSpPr/>
      </dsp:nvSpPr>
      <dsp:spPr>
        <a:xfrm>
          <a:off x="6294916" y="779831"/>
          <a:ext cx="1457880" cy="145788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7141859"/>
            <a:satOff val="-3321"/>
            <a:lumOff val="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901A4-0CE9-46CC-BD22-8D32D08C45FA}">
      <dsp:nvSpPr>
        <dsp:cNvPr id="0" name=""/>
        <dsp:cNvSpPr/>
      </dsp:nvSpPr>
      <dsp:spPr>
        <a:xfrm>
          <a:off x="6605612" y="1090526"/>
          <a:ext cx="836489" cy="8364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6CE7F-A593-41C4-AC85-B4742FE5B310}">
      <dsp:nvSpPr>
        <dsp:cNvPr id="0" name=""/>
        <dsp:cNvSpPr/>
      </dsp:nvSpPr>
      <dsp:spPr>
        <a:xfrm>
          <a:off x="5828872" y="2691805"/>
          <a:ext cx="2389968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/>
            <a:t>Немного денег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b="1" kern="1200" dirty="0">
              <a:solidFill>
                <a:srgbClr val="FF0000"/>
              </a:solidFill>
            </a:rPr>
            <a:t>В случае выхода за рамки </a:t>
          </a:r>
          <a:r>
            <a:rPr lang="en-US" sz="1100" b="1" kern="1200" dirty="0">
              <a:solidFill>
                <a:srgbClr val="FF0000"/>
              </a:solidFill>
            </a:rPr>
            <a:t>Free tier</a:t>
          </a:r>
          <a:r>
            <a:rPr lang="ru-RU" sz="1100" b="1" kern="1200" dirty="0">
              <a:solidFill>
                <a:srgbClr val="FF0000"/>
              </a:solidFill>
            </a:rPr>
            <a:t>, </a:t>
          </a:r>
          <a:r>
            <a:rPr lang="en-US" sz="1100" b="1" kern="1200" dirty="0">
              <a:solidFill>
                <a:srgbClr val="FF0000"/>
              </a:solidFill>
            </a:rPr>
            <a:t>AWS </a:t>
          </a:r>
          <a:r>
            <a:rPr lang="ru-RU" sz="1100" b="1" kern="1200" dirty="0">
              <a:solidFill>
                <a:srgbClr val="FF0000"/>
              </a:solidFill>
            </a:rPr>
            <a:t>спишет деньги за использованные ресурсы.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b="1" kern="1200" dirty="0">
              <a:solidFill>
                <a:srgbClr val="FF0000"/>
              </a:solidFill>
            </a:rPr>
            <a:t>Контролируем расходы и всегда убираем за собой</a:t>
          </a:r>
          <a:endParaRPr lang="en-US" sz="1100" b="1" kern="1200" dirty="0">
            <a:solidFill>
              <a:srgbClr val="FF0000"/>
            </a:solidFill>
          </a:endParaRPr>
        </a:p>
      </dsp:txBody>
      <dsp:txXfrm>
        <a:off x="5828872" y="2691805"/>
        <a:ext cx="2389968" cy="1057500"/>
      </dsp:txXfrm>
    </dsp:sp>
    <dsp:sp modelId="{1E2E71A6-8E49-4489-BF3D-AF20F30ECAB7}">
      <dsp:nvSpPr>
        <dsp:cNvPr id="0" name=""/>
        <dsp:cNvSpPr/>
      </dsp:nvSpPr>
      <dsp:spPr>
        <a:xfrm>
          <a:off x="9103129" y="779831"/>
          <a:ext cx="1457880" cy="145788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10712789"/>
            <a:satOff val="-4982"/>
            <a:lumOff val="19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6D278-9608-4AD5-9A9D-4BEB901EE1B5}">
      <dsp:nvSpPr>
        <dsp:cNvPr id="0" name=""/>
        <dsp:cNvSpPr/>
      </dsp:nvSpPr>
      <dsp:spPr>
        <a:xfrm>
          <a:off x="9413825" y="1090526"/>
          <a:ext cx="836489" cy="8364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2247A-AF8E-4AD4-A2DB-CAFDF1D0AC18}">
      <dsp:nvSpPr>
        <dsp:cNvPr id="0" name=""/>
        <dsp:cNvSpPr/>
      </dsp:nvSpPr>
      <dsp:spPr>
        <a:xfrm>
          <a:off x="8637085" y="2691805"/>
          <a:ext cx="2389968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/>
            <a:t>Аккаунт в AWS (это ничего не стоит, но 1-2 доллара на карте должны быть, для проверки. Амазон их спишет, потом вернет)</a:t>
          </a:r>
          <a:endParaRPr lang="en-US" sz="1100" kern="1200"/>
        </a:p>
      </dsp:txBody>
      <dsp:txXfrm>
        <a:off x="8637085" y="2691805"/>
        <a:ext cx="2389968" cy="105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fld id="{84ED6723-D01C-4054-9BC8-8870CF07169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28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3"/>
            <a:ext cx="5314948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08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896533"/>
            <a:ext cx="5314949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88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456655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963" y="145665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5493512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251" y="2264027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251" y="3071399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251" y="3878771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1" y="4686143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963" y="2263477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963" y="3070300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963" y="3877123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963" y="468394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963" y="5490769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88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8526" y="2373859"/>
            <a:ext cx="5314948" cy="3595140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8524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8524" y="1916660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12000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>
          <a:xfrm>
            <a:off x="8305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542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3060241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73762" y="2373859"/>
            <a:ext cx="5324476" cy="3595140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3762" y="1439333"/>
            <a:ext cx="5314951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>
          <a:xfrm>
            <a:off x="1193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430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973761" y="1916660"/>
            <a:ext cx="5324723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44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71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1495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91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502900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647668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5284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502900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7647668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4575284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01406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4605" y="2797813"/>
            <a:ext cx="7442791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2133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 sz="2133">
                <a:latin typeface="+mj-lt"/>
              </a:defRPr>
            </a:lvl2pPr>
            <a:lvl3pPr marL="1219170" indent="0">
              <a:buNone/>
              <a:defRPr sz="2133">
                <a:latin typeface="+mj-lt"/>
              </a:defRPr>
            </a:lvl3pPr>
            <a:lvl4pPr marL="1828754" indent="0">
              <a:buNone/>
              <a:defRPr sz="2133">
                <a:latin typeface="+mj-lt"/>
              </a:defRPr>
            </a:lvl4pPr>
            <a:lvl5pPr marL="2438339" indent="0">
              <a:buNone/>
              <a:defRPr sz="2133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2133" baseline="0" dirty="0">
                <a:solidFill>
                  <a:schemeClr val="bg1"/>
                </a:solidFill>
                <a:latin typeface="+mj-lt"/>
              </a:rPr>
            </a:b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2133" b="1" spc="267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2" y="-163253"/>
            <a:ext cx="2064269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7731" y="4909146"/>
            <a:ext cx="2064269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9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2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8621" y="5125025"/>
            <a:ext cx="2593768" cy="532608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fld id="{84ED6723-D01C-4054-9BC8-8870CF07169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/>
        </p:nvSpPr>
        <p:spPr>
          <a:xfrm>
            <a:off x="561867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7797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/>
        </p:nvCxnSpPr>
        <p:spPr>
          <a:xfrm flipV="1">
            <a:off x="7981952" y="937625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81952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/>
        </p:nvSpPr>
        <p:spPr>
          <a:xfrm>
            <a:off x="7981952" y="948969"/>
            <a:ext cx="4210048" cy="69145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38100" rIns="0" bIns="38100" anchor="ctr">
            <a:noAutofit/>
          </a:bodyPr>
          <a:lstStyle/>
          <a:p>
            <a:pPr marR="31750" indent="31750" algn="ctr" defTabSz="412746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600" b="1" kern="0" cap="all" spc="1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1950" y="1025995"/>
            <a:ext cx="4210049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>
                <a:solidFill>
                  <a:schemeClr val="bg1"/>
                </a:solidFill>
              </a:defRPr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7618" y="2363052"/>
            <a:ext cx="3541837" cy="4072467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228594" marR="0" lvl="0" indent="-228594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7618" y="1905852"/>
            <a:ext cx="354183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3649637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19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5700433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398063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35264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75617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/>
        </p:nvSpPr>
        <p:spPr>
          <a:xfrm>
            <a:off x="174378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789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6723-D01C-4054-9BC8-8870CF07169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949-296A-4574-AD1D-6DF20D59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4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6723-D01C-4054-9BC8-8870CF07169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949-296A-4574-AD1D-6DF20D59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3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6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2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896533"/>
            <a:ext cx="11239500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1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8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7" y="1439333"/>
            <a:ext cx="532447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5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621" y="188322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4128" y="5125025"/>
            <a:ext cx="2593768" cy="53260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600" b="1" cap="all" baseline="0">
                <a:solidFill>
                  <a:schemeClr val="bg1"/>
                </a:solidFill>
              </a:defRPr>
            </a:lvl1pPr>
          </a:lstStyle>
          <a:p>
            <a:fld id="{84ED6723-D01C-4054-9BC8-8870CF071698}" type="datetimeFigureOut">
              <a:rPr lang="en-US" smtClean="0"/>
              <a:t>1/8/2021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4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6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133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6" y="1439333"/>
            <a:ext cx="11235265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827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667" kern="1200" cap="none" spc="13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lnSpc>
          <a:spcPts val="2133"/>
        </a:lnSpc>
        <a:spcBef>
          <a:spcPts val="352"/>
        </a:spcBef>
        <a:spcAft>
          <a:spcPts val="400"/>
        </a:spcAft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1pPr>
      <a:lvl2pPr marL="838179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2pPr>
      <a:lvl3pPr marL="1447764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2209745" indent="-38099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4606" y="2404304"/>
            <a:ext cx="7442791" cy="16269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5867" b="1" spc="267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266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333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" TargetMode="External"/><Relationship Id="rId7" Type="http://schemas.openxmlformats.org/officeDocument/2006/relationships/hyperlink" Target="https://www.aws.training/" TargetMode="External"/><Relationship Id="rId2" Type="http://schemas.openxmlformats.org/officeDocument/2006/relationships/hyperlink" Target="https://awesome-aws-workshops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reinvent.awsevents.com/" TargetMode="External"/><Relationship Id="rId5" Type="http://schemas.openxmlformats.org/officeDocument/2006/relationships/hyperlink" Target="https://github.com/open-guides/og-aws/blob/master/translations/ru.md" TargetMode="External"/><Relationship Id="rId4" Type="http://schemas.openxmlformats.org/officeDocument/2006/relationships/hyperlink" Target="https://github.com/open-guides/og-aws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me-blog.com/2016/05/16/are-there-any-pitfalls-in-cloud-computing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vlpubs.nist.gov/nistpubs/Legacy/SP/nistspecialpublication800-145.pdf" TargetMode="External"/><Relationship Id="rId2" Type="http://schemas.openxmlformats.org/officeDocument/2006/relationships/hyperlink" Target="https://www.nist.gov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52D1-DAAD-4754-89B6-337068FB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Ознакомление с </a:t>
            </a:r>
            <a:r>
              <a:rPr lang="en-US" sz="2800" dirty="0"/>
              <a:t>Amazon Web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1DB0-B8CE-4EB9-B4DB-963030CDCF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8621" y="3126762"/>
            <a:ext cx="5754624" cy="418576"/>
          </a:xfrm>
        </p:spPr>
        <p:txBody>
          <a:bodyPr>
            <a:noAutofit/>
          </a:bodyPr>
          <a:lstStyle/>
          <a:p>
            <a:endParaRPr lang="ru-RU" sz="1800" dirty="0"/>
          </a:p>
          <a:p>
            <a:endParaRPr lang="ru-RU" sz="1800" dirty="0"/>
          </a:p>
          <a:p>
            <a:r>
              <a:rPr lang="ru-RU" sz="1800" dirty="0"/>
              <a:t>Николай Пойда</a:t>
            </a:r>
          </a:p>
          <a:p>
            <a:r>
              <a:rPr lang="en-US" sz="1800" dirty="0"/>
              <a:t>Systems </a:t>
            </a:r>
            <a:r>
              <a:rPr lang="en-US" sz="1800" dirty="0" err="1"/>
              <a:t>engineer@EPAM</a:t>
            </a:r>
            <a:r>
              <a:rPr lang="en-US" sz="1800" dirty="0"/>
              <a:t> SYSTEMS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AADE0C33-64AF-48C1-92E2-024BDCE1F6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61613" y="6435725"/>
            <a:ext cx="1830387" cy="422275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469A90-FB09-4868-A291-9F5AB999C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53" y="235359"/>
            <a:ext cx="3290792" cy="17276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5979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2E2-88A8-4E2D-93C3-14B59C58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100" b="1"/>
              <a:t>Основные характеристики облака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AE9943-E6AC-4F8C-9DCB-6F6D068F28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6253" y="1896533"/>
            <a:ext cx="5314948" cy="4072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4.</a:t>
            </a:r>
            <a:r>
              <a:rPr lang="en-US" b="1" dirty="0"/>
              <a:t> </a:t>
            </a:r>
            <a:r>
              <a:rPr lang="ru-RU" b="1" dirty="0"/>
              <a:t>Быстрая эластичность</a:t>
            </a:r>
          </a:p>
          <a:p>
            <a:r>
              <a:rPr lang="ru-RU" dirty="0"/>
              <a:t>Тут я скорее всего назвал бы немного по другому – возможность оперативного масштабирования по мере необходимости. Как в сторону увеличения ресурсов для обеспечения спроса, так и в сторону уменьшения при отсутствии спроса в целях обеспечения экономии средств.</a:t>
            </a:r>
          </a:p>
          <a:p>
            <a:r>
              <a:rPr lang="ru-RU" dirty="0"/>
              <a:t>На текущий момент, основные облачные провайдеры предоставляют практически неограниченные возможности масштабирования, способные удовлетворить любой спрос.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C01B54C-6092-4AA7-8CFB-5075535038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6252" y="1439333"/>
            <a:ext cx="53149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514CC12D-4AC2-469C-A7E2-F53D3770E9F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00799" y="1896533"/>
            <a:ext cx="5324476" cy="4072467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7AC8B4D7-4EA3-4823-A456-53978147B0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797" y="1439333"/>
            <a:ext cx="532447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0EE639B2-4D7A-46B6-805E-02C0B74D7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9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2E2-88A8-4E2D-93C3-14B59C58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100" b="1"/>
              <a:t>Основные характеристики облака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AE9943-E6AC-4F8C-9DCB-6F6D068F28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6252" y="1439333"/>
            <a:ext cx="5314949" cy="4529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5.</a:t>
            </a:r>
            <a:r>
              <a:rPr lang="en-US" b="1" dirty="0"/>
              <a:t> </a:t>
            </a:r>
            <a:r>
              <a:rPr lang="ru-RU" b="1" dirty="0"/>
              <a:t>Метрики услуг</a:t>
            </a:r>
          </a:p>
          <a:p>
            <a:r>
              <a:rPr lang="ru-RU" dirty="0"/>
              <a:t>Облачные системы автоматически контролируют и оптимизируют использование ресурсов, используя возможности измерения на некотором уровне абстракции, соответствующем типу услуги (например, хранение, обработка, пропускная способность и активные учетные записи пользователей). </a:t>
            </a:r>
          </a:p>
          <a:p>
            <a:r>
              <a:rPr lang="ru-RU" dirty="0"/>
              <a:t>Использование ресурсов может отслеживаться, контролироваться и сообщаться, обеспечивая прозрачность как для поставщика, так и для потребителя используемой услуги.</a:t>
            </a:r>
          </a:p>
          <a:p>
            <a:r>
              <a:rPr lang="ru-RU" dirty="0"/>
              <a:t>Таким образом оплачивается та услуга, которая была использована вами, как клиентом.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6A335A0-EB93-4B0C-9713-85A92643601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00801" y="1439333"/>
            <a:ext cx="5314951" cy="4529667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9F1D6400-296A-4FC7-ADE4-F7C175880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96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2E2-88A8-4E2D-93C3-14B59C58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100" b="1" dirty="0"/>
              <a:t>Модели обслуживания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6AF6EBC8-CC6D-44E4-A652-2C0CEE3ED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1C2C9D-2C1C-4B84-98D6-D68CD8EC5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587"/>
            <a:ext cx="7981952" cy="5268088"/>
          </a:xfrm>
          <a:prstGeom prst="rect">
            <a:avLst/>
          </a:prstGeom>
          <a:noFill/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57FEA69-FE6B-414D-B750-7C4165CBF1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81950" y="1025995"/>
            <a:ext cx="4210049" cy="58521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AE9943-E6AC-4F8C-9DCB-6F6D068F28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57618" y="2363052"/>
            <a:ext cx="3541837" cy="4072467"/>
          </a:xfrm>
        </p:spPr>
        <p:txBody>
          <a:bodyPr>
            <a:normAutofit/>
          </a:bodyPr>
          <a:lstStyle/>
          <a:p>
            <a:r>
              <a:rPr lang="ru-RU" dirty="0"/>
              <a:t>Существует три модели обслуживания, согласно документу. Однако, стоит учитывать, что документ был написан в 2011 году и с тех пор не обновлялся. Поэтому стоит знать о том, что количество моделей увеличилось, но об этом позже. </a:t>
            </a:r>
            <a:endParaRPr lang="en-US" dirty="0"/>
          </a:p>
          <a:p>
            <a:endParaRPr lang="ru-RU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13D5255-3AF4-4589-852F-2BBE42D32B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57618" y="1905852"/>
            <a:ext cx="3541837" cy="457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86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2E2-88A8-4E2D-93C3-14B59C58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Модели обслуживания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AE9943-E6AC-4F8C-9DCB-6F6D068F284E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1.</a:t>
            </a:r>
            <a:r>
              <a:rPr lang="en-US" b="1" dirty="0"/>
              <a:t> </a:t>
            </a:r>
            <a:r>
              <a:rPr lang="ru-RU" b="1" dirty="0"/>
              <a:t>Программное обеспечение как услуга (SaaS).</a:t>
            </a:r>
          </a:p>
          <a:p>
            <a:r>
              <a:rPr lang="ru-RU" dirty="0"/>
              <a:t>Потребителю предоставляется возможность использовать приложения провайдера, работающие в облачной инфраструктуре.</a:t>
            </a:r>
          </a:p>
          <a:p>
            <a:r>
              <a:rPr lang="ru-RU" dirty="0"/>
              <a:t>Приложения доступны с различных клиентских устройств через интерфейс тонкого клиента, такой как веб-браузер (например, электронная почта через Интернет), или программный интерфейс. </a:t>
            </a:r>
          </a:p>
          <a:p>
            <a:r>
              <a:rPr lang="ru-RU" dirty="0"/>
              <a:t>Потребитель не управляет и не контролирует базовую облачную инфраструктуру, включая сеть, серверы, операционные системы, хранилище или даже возможности отдельных приложений, за возможным исключением ограниченных пользовательских настроек конфигурации приложения.</a:t>
            </a:r>
          </a:p>
          <a:p>
            <a:r>
              <a:rPr lang="ru-RU" dirty="0"/>
              <a:t>Отличным примером модели SaaS являются Gmail, Dropbox, Bitrix24, O365, Webinar.ru, Google Apps, Salesforce, Cisco WebEx, Concur, GoToMeeting</a:t>
            </a:r>
          </a:p>
        </p:txBody>
      </p:sp>
    </p:spTree>
    <p:extLst>
      <p:ext uri="{BB962C8B-B14F-4D97-AF65-F5344CB8AC3E}">
        <p14:creationId xmlns:p14="http://schemas.microsoft.com/office/powerpoint/2010/main" val="19899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2E2-88A8-4E2D-93C3-14B59C58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Модели обслуживания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AE9943-E6AC-4F8C-9DCB-6F6D068F28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2.</a:t>
            </a:r>
            <a:r>
              <a:rPr lang="en-US" b="1" dirty="0"/>
              <a:t> </a:t>
            </a:r>
            <a:r>
              <a:rPr lang="ru-RU" b="1" dirty="0"/>
              <a:t>Платформа как услуга (PaaS)</a:t>
            </a:r>
          </a:p>
          <a:p>
            <a:r>
              <a:rPr lang="ru-RU" dirty="0"/>
              <a:t>Потребителю предоставляется возможность развертывания в облачной инфраструктуре созданных потребителем или приобретенных приложений, созданных с использованием языков программирования, библиотек, сервисов и инструментов, поддерживаемых поставщиком. </a:t>
            </a:r>
          </a:p>
          <a:p>
            <a:r>
              <a:rPr lang="ru-RU" dirty="0"/>
              <a:t>Потребитель не управляет и не контролирует базовую облачную инфраструктуру, включая сеть, серверы, операционные системы или хранилище, но контролирует развернутые приложения и, возможно, параметры конфигурации для среды размещения приложений.</a:t>
            </a:r>
          </a:p>
          <a:p>
            <a:r>
              <a:rPr lang="ru-RU" dirty="0"/>
              <a:t>Примеры PaaS: AWS Elastic Beanstalk, Windows Azure, Heroku, Force.com, Google App Engine, Apache Stratos, OpenShift</a:t>
            </a:r>
          </a:p>
        </p:txBody>
      </p:sp>
    </p:spTree>
    <p:extLst>
      <p:ext uri="{BB962C8B-B14F-4D97-AF65-F5344CB8AC3E}">
        <p14:creationId xmlns:p14="http://schemas.microsoft.com/office/powerpoint/2010/main" val="1968157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2E2-88A8-4E2D-93C3-14B59C58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Модели обслуживания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AE9943-E6AC-4F8C-9DCB-6F6D068F28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3.</a:t>
            </a:r>
            <a:r>
              <a:rPr lang="en-US" b="1" dirty="0"/>
              <a:t> </a:t>
            </a:r>
            <a:r>
              <a:rPr lang="ru-RU" b="1" dirty="0"/>
              <a:t>Инфраструктура как услуга (IaaS).</a:t>
            </a:r>
          </a:p>
          <a:p>
            <a:r>
              <a:rPr lang="ru-RU" dirty="0"/>
              <a:t>Потребителю предоставляется возможность развертывать ресурсы для обработки, хранения, сетевых ресурсов и другие основные вычислительных ресурсов, где потребитель может развертывать и запускать произвольное программное обеспечение, которое может включать в себя операционные системы и приложения. </a:t>
            </a:r>
          </a:p>
          <a:p>
            <a:r>
              <a:rPr lang="ru-RU" dirty="0"/>
              <a:t>Потребитель не управляет и не контролирует базовую облачную инфраструктуру, но контролирует операционные системы, хранилище и развернутые приложения; и, возможно, ограниченное управление отдельными сетевыми компонентами (например, брандмауэрами хоста).</a:t>
            </a:r>
          </a:p>
          <a:p>
            <a:r>
              <a:rPr lang="ru-RU" dirty="0"/>
              <a:t>Пример IaaS провайдеров – DigitalOcean, Linode, Rackspace, Amazon Web Services (AWS), Cisco Metapod, Microsoft Azure, Google Compute Engine (GCE)</a:t>
            </a:r>
          </a:p>
        </p:txBody>
      </p:sp>
    </p:spTree>
    <p:extLst>
      <p:ext uri="{BB962C8B-B14F-4D97-AF65-F5344CB8AC3E}">
        <p14:creationId xmlns:p14="http://schemas.microsoft.com/office/powerpoint/2010/main" val="684750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2E2-88A8-4E2D-93C3-14B59C58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Модели обслуживания(не каноничные)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AE9943-E6AC-4F8C-9DCB-6F6D068F28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Функция как услуга (FaaS)</a:t>
            </a:r>
          </a:p>
          <a:p>
            <a:r>
              <a:rPr lang="ru-RU" dirty="0"/>
              <a:t>Одна из последних моделей обслуживания, на текущий момент является одним из наиболее вероятных векторов развития в рамках модели “Serverless”</a:t>
            </a:r>
          </a:p>
          <a:p>
            <a:r>
              <a:rPr lang="ru-RU" dirty="0"/>
              <a:t>Это категория служб облачных вычислений, предоставляющая платформу, позволяющую клиентам разрабатывать, запускать и управлять функциональными возможностями приложений без необходимости создания и поддержки инфраструктуры, обычно связанной с разработкой и запуском приложения. Построение приложения по этой модели является одним из способов достижения «безсерверной» архитектуры и обычно используется при создании приложений микросервисов.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FaaS изначально предлагался различными стартапами около 2010 года, такими как PiCloud.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AWS Lambda была первым предложением FaaS от крупного поставщика общедоступных облаков, за которым следовали Google Cloud Functions, Microsoft Azure Functions, IBM / Apache OpenWhisk (с открытым исходным кодом) в 2016 году и Oracle Cloud Fn (с открытым исходным кодом) в 2017 году.</a:t>
            </a:r>
          </a:p>
          <a:p>
            <a:r>
              <a:rPr lang="ru-RU" dirty="0"/>
              <a:t>Одним из самых лучших моментов использования FaaS является то, что по факту оплачивается только то время, за которое выполняется код.</a:t>
            </a:r>
          </a:p>
        </p:txBody>
      </p:sp>
    </p:spTree>
    <p:extLst>
      <p:ext uri="{BB962C8B-B14F-4D97-AF65-F5344CB8AC3E}">
        <p14:creationId xmlns:p14="http://schemas.microsoft.com/office/powerpoint/2010/main" val="350392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2E2-88A8-4E2D-93C3-14B59C58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Модели обслуживания(не каноничные)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AE9943-E6AC-4F8C-9DCB-6F6D068F28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Рабочий стол как услуга(Daas)</a:t>
            </a:r>
          </a:p>
          <a:p>
            <a:r>
              <a:rPr lang="ru-RU" dirty="0"/>
              <a:t>Эта модель продолжает услугу «Программное обеспечение как услуга(SaaS)», в которой пользователь получает удаленный доступ к программному обеспечению от компании-разработчика или ее представителя. Но если SaaS предполагает работу с конкретным программным продуктом, то DaaS – это комплексное решение проблемы.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Сервис «Рабочий стол как услуга» предоставляет клиентам доступ к готовому к использованию удаленному рабочему столу. Как правило, рабочее место стандартизировано, то есть включает в себя определенный набор приложений и программ. </a:t>
            </a:r>
          </a:p>
          <a:p>
            <a:r>
              <a:rPr lang="ru-RU" dirty="0"/>
              <a:t>Пользователи могут работать с офисными или домашними ноутбуками, ПК, планшетами с одним и тем же рабочим столом. Пользовательские устройства играют только роль терминалов, поскольку все оперативные действия выполняются на удаленных серверах поставщика ИТ-услуг. </a:t>
            </a:r>
          </a:p>
          <a:p>
            <a:r>
              <a:rPr lang="ru-RU" dirty="0"/>
              <a:t>Поэтому требования к оборудованию для стационарных компьютеров и мобильных устройств минимальны, потому что на самом деле это лишь терминал для доступа к тем рабочим столам, которые размещены на облачном сервере.</a:t>
            </a:r>
          </a:p>
        </p:txBody>
      </p:sp>
    </p:spTree>
    <p:extLst>
      <p:ext uri="{BB962C8B-B14F-4D97-AF65-F5344CB8AC3E}">
        <p14:creationId xmlns:p14="http://schemas.microsoft.com/office/powerpoint/2010/main" val="2765955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2E2-88A8-4E2D-93C3-14B59C58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100" b="1"/>
              <a:t>Модели развертывания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2399CCB-8CBE-4C3F-8658-9EFF1A64E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A096C5F-EAA1-4D16-8A02-1F4D8AA4B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8857"/>
            <a:ext cx="7981952" cy="2853547"/>
          </a:xfrm>
          <a:prstGeom prst="rect">
            <a:avLst/>
          </a:prstGeom>
          <a:noFill/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47C22E5-DD55-41CC-95E4-23F1913853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81950" y="1025995"/>
            <a:ext cx="4210049" cy="58521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AE9943-E6AC-4F8C-9DCB-6F6D068F28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57618" y="2363052"/>
            <a:ext cx="3541837" cy="4072467"/>
          </a:xfrm>
        </p:spPr>
        <p:txBody>
          <a:bodyPr>
            <a:normAutofit/>
          </a:bodyPr>
          <a:lstStyle/>
          <a:p>
            <a:r>
              <a:rPr lang="ru-RU" dirty="0"/>
              <a:t>Существует четыре модели развертывания облака. Рассмотрим их по порядку: </a:t>
            </a:r>
            <a:endParaRPr lang="en-US" dirty="0"/>
          </a:p>
          <a:p>
            <a:endParaRPr lang="ru-RU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E097E6F-69F7-4F69-9A55-F319A40B7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57618" y="1905852"/>
            <a:ext cx="3541837" cy="457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1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2E2-88A8-4E2D-93C3-14B59C58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100" b="1"/>
              <a:t>Модели развертывания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0B868D-23FB-4034-9334-471926EF5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46" y="2040931"/>
            <a:ext cx="3520545" cy="2992463"/>
          </a:xfrm>
          <a:prstGeom prst="rect">
            <a:avLst/>
          </a:prstGeom>
          <a:noFill/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AE9943-E6AC-4F8C-9DCB-6F6D068F28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00801" y="1439333"/>
            <a:ext cx="5314951" cy="4529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Публичное облако</a:t>
            </a:r>
          </a:p>
          <a:p>
            <a:r>
              <a:rPr lang="ru-RU" dirty="0"/>
              <a:t>Облачная инфраструктура предназначена для открытого использования широкой публикой. </a:t>
            </a:r>
          </a:p>
          <a:p>
            <a:r>
              <a:rPr lang="ru-RU" dirty="0"/>
              <a:t>Ресурсы распологаются на территории облачного провайдера.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AD0F402A-A2A1-4770-8EB8-FED64DC41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1C1A4-7517-48F8-B45C-01FFAE4EB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100"/>
              <a:t>Немного о себе</a:t>
            </a:r>
            <a:endParaRPr lang="en-US" sz="2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B7EE-CCDC-43AA-8AB9-4500AE5BD1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3365" y="1464500"/>
            <a:ext cx="5314948" cy="4529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Николай Пойда</a:t>
            </a:r>
          </a:p>
          <a:p>
            <a:pPr marL="0" indent="0">
              <a:buNone/>
            </a:pPr>
            <a:r>
              <a:rPr lang="ru-RU" b="1" dirty="0"/>
              <a:t>Системный инженер в </a:t>
            </a:r>
            <a:r>
              <a:rPr lang="en-US" b="1" dirty="0"/>
              <a:t>EPAM Systems</a:t>
            </a:r>
          </a:p>
          <a:p>
            <a:pPr marL="0" indent="0">
              <a:buNone/>
            </a:pPr>
            <a:r>
              <a:rPr lang="en-US" b="1" dirty="0"/>
              <a:t>AWS Certified Cloud Practitioner</a:t>
            </a:r>
          </a:p>
          <a:p>
            <a:pPr marL="0" indent="0">
              <a:buNone/>
            </a:pPr>
            <a:r>
              <a:rPr lang="en-US" b="1" dirty="0"/>
              <a:t>AWS Certified Solutions Architect – Associate</a:t>
            </a:r>
          </a:p>
          <a:p>
            <a:pPr marL="0" indent="0">
              <a:buNone/>
            </a:pPr>
            <a:r>
              <a:rPr lang="en-US" b="1" dirty="0"/>
              <a:t>AWS Certified </a:t>
            </a:r>
            <a:r>
              <a:rPr lang="en-US" b="1" dirty="0" err="1"/>
              <a:t>SysOps</a:t>
            </a:r>
            <a:r>
              <a:rPr lang="en-US" b="1" dirty="0"/>
              <a:t> Administrator – Associate</a:t>
            </a:r>
          </a:p>
          <a:p>
            <a:pPr marL="0" indent="0">
              <a:buNone/>
            </a:pPr>
            <a:r>
              <a:rPr lang="en-US" b="1" dirty="0"/>
              <a:t>AWS Certified Developer – Associate</a:t>
            </a:r>
          </a:p>
          <a:p>
            <a:pPr marL="0" indent="0">
              <a:buNone/>
            </a:pPr>
            <a:r>
              <a:rPr lang="en-US" b="1" dirty="0"/>
              <a:t>AWS Community Builder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pic>
        <p:nvPicPr>
          <p:cNvPr id="4" name="Picture 3" descr="A person wearing sunglasses posing for the camera&#10;&#10;Description automatically generated">
            <a:extLst>
              <a:ext uri="{FF2B5EF4-FFF2-40B4-BE49-F238E27FC236}">
                <a16:creationId xmlns:a16="http://schemas.microsoft.com/office/drawing/2014/main" id="{32FC4875-0FA3-4E07-BC0A-106677EA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5" r="6722" b="-3"/>
          <a:stretch/>
        </p:blipFill>
        <p:spPr>
          <a:xfrm>
            <a:off x="7112000" y="9"/>
            <a:ext cx="5080000" cy="6435509"/>
          </a:xfrm>
          <a:prstGeom prst="rect">
            <a:avLst/>
          </a:prstGeom>
          <a:noFill/>
        </p:spPr>
      </p:pic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DD4BC1AB-B59B-4691-ADEB-0923C936A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61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2E2-88A8-4E2D-93C3-14B59C58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100" b="1"/>
              <a:t>Модели развертывания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AB0EFA5-1169-4388-891F-ADA5FAF0B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37" y="2052557"/>
            <a:ext cx="4008246" cy="3097948"/>
          </a:xfrm>
          <a:prstGeom prst="rect">
            <a:avLst/>
          </a:prstGeom>
          <a:noFill/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AE9943-E6AC-4F8C-9DCB-6F6D068F28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00801" y="1439333"/>
            <a:ext cx="5314951" cy="4529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Частное облако</a:t>
            </a:r>
          </a:p>
          <a:p>
            <a:r>
              <a:rPr lang="ru-RU" dirty="0"/>
              <a:t>Облачная инфраструктура предоставляется для исключительного использования одной организацией, состоящей из нескольких потребителей (например, бизнес-единиц). </a:t>
            </a:r>
          </a:p>
          <a:p>
            <a:r>
              <a:rPr lang="ru-RU" dirty="0"/>
              <a:t>Размещается на вычислительных мощностях потребителя или сторонних организаций, ими же и обслуживается.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865BF33D-85D9-468E-A7E2-69F172A3B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83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2E2-88A8-4E2D-93C3-14B59C58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100" b="1"/>
              <a:t>Модели развертывания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833C8F5-D87B-4964-9D3D-E815070B2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426" y="2033814"/>
            <a:ext cx="3598376" cy="2966025"/>
          </a:xfrm>
          <a:prstGeom prst="rect">
            <a:avLst/>
          </a:prstGeom>
          <a:noFill/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AE9943-E6AC-4F8C-9DCB-6F6D068F28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00801" y="1439333"/>
            <a:ext cx="5314951" cy="4529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Облако сообщества</a:t>
            </a:r>
            <a:r>
              <a:rPr lang="en-US" b="1" dirty="0"/>
              <a:t> (</a:t>
            </a:r>
            <a:r>
              <a:rPr lang="ru-RU" b="1" dirty="0"/>
              <a:t>или общественное)</a:t>
            </a:r>
          </a:p>
          <a:p>
            <a:r>
              <a:rPr lang="ru-RU" dirty="0"/>
              <a:t>Практически полный аналог частного облака, за исключением того, что потребителями являются несколько организаций, объединенных по определенным признакам и требованиям.</a:t>
            </a:r>
          </a:p>
          <a:p>
            <a:r>
              <a:rPr lang="ru-RU" dirty="0"/>
              <a:t>Примером могут выступать системы PACS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97818F31-FC64-4A92-BC7F-DFC307B3F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04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2E2-88A8-4E2D-93C3-14B59C58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100" b="1"/>
              <a:t>Модели развертывания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908538-044B-4865-AA12-BFA03075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19" y="2048933"/>
            <a:ext cx="3397833" cy="3272567"/>
          </a:xfrm>
          <a:prstGeom prst="rect">
            <a:avLst/>
          </a:prstGeom>
          <a:noFill/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AE9943-E6AC-4F8C-9DCB-6F6D068F28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00801" y="1439333"/>
            <a:ext cx="5314951" cy="4529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Гибридное облако</a:t>
            </a:r>
          </a:p>
          <a:p>
            <a:r>
              <a:rPr lang="ru-RU" dirty="0"/>
              <a:t>Облачная инфраструктура представляет собой совокупность двух или более отдельных облачных инфраструктур, которые остаются уникальными объектами, но связаны друг с другом технологией, которая обеспечивает переносимость данных и приложений.</a:t>
            </a:r>
          </a:p>
          <a:p>
            <a:r>
              <a:rPr lang="ru-RU" dirty="0"/>
              <a:t>Наиболее частым форматом использования гибридного облака – является совокупность частного и публичного.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39C58F6F-89A5-4FAF-8EFB-DA8FEBB54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2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58D3-BABB-40D0-A0BF-38F62ADFC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100"/>
              <a:t>Почему </a:t>
            </a:r>
            <a:r>
              <a:rPr lang="en-US" sz="2100"/>
              <a:t>AWS?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8396AE3-DE79-4206-8B33-ADB95BC6C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99D94A-F3CB-4F29-9686-CA135A0FCF8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633065843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2109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2E2-88A8-4E2D-93C3-14B59C58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</p:spPr>
        <p:txBody>
          <a:bodyPr vert="horz" wrap="none" lIns="0" tIns="45720" rIns="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b="1" kern="1200" cap="none" spc="133" baseline="0">
                <a:latin typeface="+mj-lt"/>
                <a:ea typeface="+mj-ea"/>
                <a:cs typeface="+mj-cs"/>
              </a:rPr>
              <a:t>Регионы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AE9943-E6AC-4F8C-9DCB-6F6D068F28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6252" y="1896533"/>
            <a:ext cx="5314949" cy="4072467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/>
              <a:t>В AWS используется термин «</a:t>
            </a:r>
            <a:r>
              <a:rPr lang="en-US" b="1"/>
              <a:t>регион</a:t>
            </a:r>
            <a:r>
              <a:rPr lang="en-US"/>
              <a:t>». </a:t>
            </a:r>
          </a:p>
          <a:p>
            <a:r>
              <a:rPr lang="en-US"/>
              <a:t>Это физическое местоположение, где находятся центры обработки и передачи данных. </a:t>
            </a:r>
          </a:p>
          <a:p>
            <a:r>
              <a:rPr lang="en-US"/>
              <a:t>Тут есть интересное различие между некоторыми провайдерами.</a:t>
            </a:r>
          </a:p>
          <a:p>
            <a:r>
              <a:rPr lang="en-US"/>
              <a:t>Например, до последнего времени </a:t>
            </a:r>
            <a:r>
              <a:rPr lang="en-US" dirty="0"/>
              <a:t>Microsoft </a:t>
            </a:r>
            <a:r>
              <a:rPr lang="en-US"/>
              <a:t>называло регионом каждый дата-центр.</a:t>
            </a:r>
          </a:p>
          <a:p>
            <a:r>
              <a:rPr lang="en-US"/>
              <a:t>Регионы содержат зоны доступности (availability zones(AZs)), которые обычно является первым инструментом в выборе средств для обеспечения высокой доступности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21FD7489-9DAF-465E-85A3-815E57AAB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0" y="1790700"/>
            <a:ext cx="5080000" cy="2844800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A66595-8197-410E-A891-8B3374984813}"/>
              </a:ext>
            </a:extLst>
          </p:cNvPr>
          <p:cNvSpPr txBox="1"/>
          <p:nvPr/>
        </p:nvSpPr>
        <p:spPr>
          <a:xfrm>
            <a:off x="476252" y="1439333"/>
            <a:ext cx="5314949" cy="45720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defTabSz="1219170">
              <a:lnSpc>
                <a:spcPts val="2133"/>
              </a:lnSpc>
              <a:spcBef>
                <a:spcPts val="384"/>
              </a:spcBef>
              <a:spcAft>
                <a:spcPts val="400"/>
              </a:spcAft>
            </a:pPr>
            <a:r>
              <a:rPr lang="en-US" sz="1600" b="1" i="0" kern="1200" cap="all" spc="267" baseline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https://aws.amazon.com/ru/about-aws/global-infrastructure/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0D302E12-962F-42B4-8EC7-8D96E6765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32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2E2-88A8-4E2D-93C3-14B59C58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Зоны доступности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AE9943-E6AC-4F8C-9DCB-6F6D068F28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Группа, связанных между собой центров обработки данных, называется «</a:t>
            </a:r>
            <a:r>
              <a:rPr lang="ru-RU" b="1" dirty="0"/>
              <a:t>зоной доступности</a:t>
            </a:r>
            <a:r>
              <a:rPr lang="ru-RU" dirty="0"/>
              <a:t>». </a:t>
            </a:r>
          </a:p>
          <a:p>
            <a:r>
              <a:rPr lang="ru-RU" dirty="0"/>
              <a:t>Каждый регион AWS состоит из нескольких изолированных и физически разделенных зон доступности в одной географической области. </a:t>
            </a:r>
          </a:p>
          <a:p>
            <a:r>
              <a:rPr lang="ru-RU" dirty="0"/>
              <a:t>Сделано это для обеспечения отказоустойчивости в случае непредвиденных ситуаций.</a:t>
            </a:r>
          </a:p>
          <a:p>
            <a:r>
              <a:rPr lang="ru-RU" dirty="0"/>
              <a:t>Зона доступности – это один или несколько центров обработки данных с резервным источником питания, сетевой конфигурацией и подключением в регионе AWS. </a:t>
            </a:r>
          </a:p>
          <a:p>
            <a:r>
              <a:rPr lang="ru-RU" dirty="0"/>
              <a:t>Между зонами доступности существует высокоскоростной канал связи. Весь траффик шифруется.</a:t>
            </a:r>
          </a:p>
          <a:p>
            <a:r>
              <a:rPr lang="ru-RU" dirty="0"/>
              <a:t>Каждая зона доступности физически расположена на большом расстоянии (много километров) от любой другой зоны доступности, хотя все они находятся в пределах 100 км (60 миль) друг от друга.</a:t>
            </a:r>
          </a:p>
        </p:txBody>
      </p:sp>
    </p:spTree>
    <p:extLst>
      <p:ext uri="{BB962C8B-B14F-4D97-AF65-F5344CB8AC3E}">
        <p14:creationId xmlns:p14="http://schemas.microsoft.com/office/powerpoint/2010/main" val="2633999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5D8244B-1024-43CC-B2FA-BDD3C82E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513C49E0-55EE-4404-BBAF-55FBA230A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10" y="1439333"/>
            <a:ext cx="8752981" cy="4529667"/>
          </a:xfrm>
          <a:prstGeom prst="rect">
            <a:avLst/>
          </a:prstGeom>
          <a:noFill/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71DF03F-3096-45DF-BED0-86B68C59F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96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2E2-88A8-4E2D-93C3-14B59C58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/>
              <a:t>Советы по выбору региона</a:t>
            </a:r>
            <a:endParaRPr lang="ru-RU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AE9943-E6AC-4F8C-9DCB-6F6D068F28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Убедитесь, что выбираете наиболее удобный вам регион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Цены на ресурсы и сервисы могут быть разными, в зависимости от выбранного региона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Не все сервисы представлены во всех регионах, срок появления их в новых регионах также разнится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Оцените нормативные требования(такие, как соответствие </a:t>
            </a:r>
            <a:r>
              <a:rPr lang="en-US" dirty="0"/>
              <a:t>GDPR </a:t>
            </a:r>
            <a:r>
              <a:rPr lang="ru-RU" dirty="0"/>
              <a:t>или </a:t>
            </a:r>
            <a:r>
              <a:rPr lang="en-US" dirty="0"/>
              <a:t>HIPAA)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Задержка при доступе (Если ваши потенциальные клиенты находятся в России, было бы неразумно отправлять их траффик в Америку, нежели в Европу)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P.S. </a:t>
            </a:r>
            <a:r>
              <a:rPr lang="ru-RU" dirty="0"/>
              <a:t>Наиболее часто и быстро новые сервисы появляются в </a:t>
            </a:r>
            <a:r>
              <a:rPr lang="en-US" dirty="0"/>
              <a:t>us-east-1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737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5E1F-73DC-4F07-A28D-DEC8F123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Что необходимо для обучения?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1EFD1CF-46AF-484D-BE5B-77727549A0C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118863724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9115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2E2-88A8-4E2D-93C3-14B59C58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100" b="1"/>
              <a:t>Начало работы с </a:t>
            </a:r>
            <a:r>
              <a:rPr lang="en-US" sz="2100" b="1"/>
              <a:t>AWS</a:t>
            </a:r>
            <a:endParaRPr lang="ru-RU" sz="2100" b="1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AE9943-E6AC-4F8C-9DCB-6F6D068F28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6253" y="1439333"/>
            <a:ext cx="5314948" cy="4529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Создание аккаунта </a:t>
            </a:r>
            <a:r>
              <a:rPr lang="en-US" b="1" dirty="0"/>
              <a:t>AWS</a:t>
            </a:r>
          </a:p>
          <a:p>
            <a:r>
              <a:rPr lang="ru-RU" b="1" dirty="0"/>
              <a:t>Тут у нас небольшая демка, но отдельно я приложу скриншоты пошагового создания аккаута в </a:t>
            </a:r>
            <a:r>
              <a:rPr lang="en-US" b="1" dirty="0"/>
              <a:t>AWS</a:t>
            </a:r>
          </a:p>
          <a:p>
            <a:r>
              <a:rPr lang="ru-RU" dirty="0"/>
              <a:t>Их можно будет найти на вкладке </a:t>
            </a:r>
            <a:r>
              <a:rPr lang="en-US" dirty="0"/>
              <a:t>Files</a:t>
            </a:r>
          </a:p>
          <a:p>
            <a:endParaRPr lang="en-US" dirty="0"/>
          </a:p>
          <a:p>
            <a:r>
              <a:rPr lang="ru-RU" b="1" dirty="0"/>
              <a:t>Важно!</a:t>
            </a:r>
          </a:p>
          <a:p>
            <a:r>
              <a:rPr lang="ru-RU" dirty="0"/>
              <a:t>При создании аккаунта лучше всего использовать виртуальную карту</a:t>
            </a:r>
            <a:r>
              <a:rPr lang="en-US" dirty="0"/>
              <a:t> </a:t>
            </a:r>
            <a:r>
              <a:rPr lang="ru-RU" dirty="0"/>
              <a:t>(для защиты от неожиданных трат)</a:t>
            </a:r>
            <a:endParaRPr lang="en-US" dirty="0"/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DDB89-6D31-4DC1-A829-411FA352A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797" y="0"/>
            <a:ext cx="4514405" cy="6426200"/>
          </a:xfrm>
          <a:prstGeom prst="rect">
            <a:avLst/>
          </a:prstGeom>
          <a:noFill/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D8EA870B-FC0C-4DE0-B078-C63892DE9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2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1C1A4-7517-48F8-B45C-01FFAE4EB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100"/>
              <a:t>О чем этот урок</a:t>
            </a:r>
            <a:endParaRPr lang="en-US" sz="2100"/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48558016-8BAE-438F-9239-7AABC4742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A1519D02-4F49-4776-8EB9-869B464C0655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438009076"/>
              </p:ext>
            </p:extLst>
          </p:nvPr>
        </p:nvGraphicFramePr>
        <p:xfrm>
          <a:off x="476251" y="1896533"/>
          <a:ext cx="11239500" cy="4072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2746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2E2-88A8-4E2D-93C3-14B59C58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100" b="1"/>
              <a:t>Начало работы с </a:t>
            </a:r>
            <a:r>
              <a:rPr lang="en-US" sz="2100" b="1"/>
              <a:t>AWS</a:t>
            </a:r>
            <a:endParaRPr lang="ru-RU" sz="2100" b="1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AE9943-E6AC-4F8C-9DCB-6F6D068F28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6253" y="1439333"/>
            <a:ext cx="5314948" cy="4529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Настройка сервиса </a:t>
            </a:r>
            <a:r>
              <a:rPr lang="en-US" b="1" dirty="0"/>
              <a:t>AWS Budgets</a:t>
            </a:r>
          </a:p>
          <a:p>
            <a:r>
              <a:rPr lang="ru-RU" b="1" dirty="0"/>
              <a:t>Тут у нас небольшая демка, но отдельно я приложу скриншоты пошагового создания бюджета в </a:t>
            </a:r>
            <a:r>
              <a:rPr lang="en-US" b="1" dirty="0"/>
              <a:t>AWS</a:t>
            </a:r>
          </a:p>
          <a:p>
            <a:r>
              <a:rPr lang="ru-RU" dirty="0"/>
              <a:t>Сервис AWS Budgets позволяет создавать собственные бюджеты для контроля расходов и использования, чтобы получать предупреждения в случае превышения установленных пороговых значений. Первые два бюджета предоставляются бесплатно, а стоимость каждого последующего составляет 0,02 USD в день.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3DB252A-DEB3-43E6-9C4D-4DF11650A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0" y="704362"/>
            <a:ext cx="5080000" cy="5017476"/>
          </a:xfrm>
          <a:prstGeom prst="rect">
            <a:avLst/>
          </a:prstGeom>
          <a:noFill/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686F26CB-4224-46AF-95E9-EA2FDDDF3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18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2E2-88A8-4E2D-93C3-14B59C58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100" b="1"/>
              <a:t>Начало работы с </a:t>
            </a:r>
            <a:r>
              <a:rPr lang="en-US" sz="2100" b="1"/>
              <a:t>AWS</a:t>
            </a:r>
            <a:endParaRPr lang="ru-RU" sz="2100" b="1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AE9943-E6AC-4F8C-9DCB-6F6D068F28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6252" y="1439333"/>
            <a:ext cx="5314949" cy="4529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Первичная настройка безопасности при работе с </a:t>
            </a:r>
            <a:r>
              <a:rPr lang="en-US" b="1" dirty="0"/>
              <a:t>AWS</a:t>
            </a:r>
          </a:p>
          <a:p>
            <a:r>
              <a:rPr lang="ru-RU" b="1" dirty="0"/>
              <a:t>Тут у нас небольшая демка, скринштов не будет.</a:t>
            </a:r>
          </a:p>
          <a:p>
            <a:endParaRPr lang="ru-RU" b="1" dirty="0"/>
          </a:p>
          <a:p>
            <a:r>
              <a:rPr lang="ru-RU" dirty="0"/>
              <a:t>Настройка дополнительных мер безопасности при работе с </a:t>
            </a:r>
            <a:r>
              <a:rPr lang="en-US" dirty="0"/>
              <a:t>AWS, </a:t>
            </a:r>
            <a:r>
              <a:rPr lang="ru-RU" dirty="0"/>
              <a:t>создание </a:t>
            </a:r>
            <a:r>
              <a:rPr lang="en-US" dirty="0"/>
              <a:t>IAM </a:t>
            </a:r>
            <a:r>
              <a:rPr lang="ru-RU" dirty="0"/>
              <a:t>пользователя для работы с </a:t>
            </a:r>
            <a:r>
              <a:rPr lang="en-US" dirty="0"/>
              <a:t>AWS, </a:t>
            </a:r>
            <a:r>
              <a:rPr lang="ru-RU" dirty="0"/>
              <a:t>создание групп и необходимых разрешений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1E1D1-ACE1-4D08-AD4A-1AF4C2C47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036" y="3573563"/>
            <a:ext cx="6414079" cy="2276997"/>
          </a:xfrm>
          <a:prstGeom prst="rect">
            <a:avLst/>
          </a:prstGeom>
          <a:noFill/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7FBA10A9-D121-4EC5-95A9-670458CB7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17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F4D5-D1D4-4FB5-BCDE-EA888639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Домашнее задание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2E208-9E52-49B4-9778-0D9CE06F2CB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9415" y="1386989"/>
            <a:ext cx="11239500" cy="452966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dirty="0"/>
              <a:t>Что обязательно необходимо подготовить к следующему занятию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Зарегистрировать аккаунт </a:t>
            </a:r>
            <a:r>
              <a:rPr lang="en-US" dirty="0"/>
              <a:t>AWS</a:t>
            </a:r>
            <a:endParaRPr lang="ru-RU" dirty="0"/>
          </a:p>
          <a:p>
            <a:pPr lvl="2"/>
            <a:r>
              <a:rPr lang="ru-RU" dirty="0"/>
              <a:t>Настроить бюджет на оповещение при трате </a:t>
            </a:r>
            <a:r>
              <a:rPr lang="en-US" dirty="0"/>
              <a:t>$</a:t>
            </a:r>
            <a:r>
              <a:rPr lang="ru-RU" dirty="0"/>
              <a:t>0.01</a:t>
            </a:r>
          </a:p>
          <a:p>
            <a:pPr lvl="2"/>
            <a:r>
              <a:rPr lang="ru-RU" dirty="0"/>
              <a:t>Выполнить все 5 задач по обеспечению безопасности в </a:t>
            </a:r>
            <a:r>
              <a:rPr lang="en-US" dirty="0"/>
              <a:t>Identity and Access Management (IAM) Dashboard</a:t>
            </a:r>
            <a:endParaRPr lang="ru-RU" dirty="0"/>
          </a:p>
        </p:txBody>
      </p:sp>
      <p:pic>
        <p:nvPicPr>
          <p:cNvPr id="53" name="Graphic 52" descr="Checkmark">
            <a:extLst>
              <a:ext uri="{FF2B5EF4-FFF2-40B4-BE49-F238E27FC236}">
                <a16:creationId xmlns:a16="http://schemas.microsoft.com/office/drawing/2014/main" id="{B78B3B28-60DC-4BF6-943D-AB0BBA589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52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9C48-FF9E-4661-9552-D58E39305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</p:spPr>
        <p:txBody>
          <a:bodyPr vert="horz" wrap="none" lIns="0" tIns="45720" rIns="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kern="1200" cap="none" spc="133" baseline="0" dirty="0" err="1">
                <a:latin typeface="+mj-lt"/>
                <a:ea typeface="+mj-ea"/>
                <a:cs typeface="+mj-cs"/>
              </a:rPr>
              <a:t>Как</a:t>
            </a:r>
            <a:r>
              <a:rPr lang="en-US" sz="2100" kern="1200" cap="none" spc="133" baseline="0" dirty="0">
                <a:latin typeface="+mj-lt"/>
                <a:ea typeface="+mj-ea"/>
                <a:cs typeface="+mj-cs"/>
              </a:rPr>
              <a:t> </a:t>
            </a:r>
            <a:r>
              <a:rPr lang="en-US" sz="2100" kern="1200" cap="none" spc="133" baseline="0" dirty="0" err="1">
                <a:latin typeface="+mj-lt"/>
                <a:ea typeface="+mj-ea"/>
                <a:cs typeface="+mj-cs"/>
              </a:rPr>
              <a:t>будет</a:t>
            </a:r>
            <a:r>
              <a:rPr lang="en-US" sz="2100" kern="1200" cap="none" spc="133" baseline="0" dirty="0">
                <a:latin typeface="+mj-lt"/>
                <a:ea typeface="+mj-ea"/>
                <a:cs typeface="+mj-cs"/>
              </a:rPr>
              <a:t> </a:t>
            </a:r>
            <a:r>
              <a:rPr lang="en-US" sz="2100" kern="1200" cap="none" spc="133" baseline="0" dirty="0" err="1">
                <a:latin typeface="+mj-lt"/>
                <a:ea typeface="+mj-ea"/>
                <a:cs typeface="+mj-cs"/>
              </a:rPr>
              <a:t>идти</a:t>
            </a:r>
            <a:r>
              <a:rPr lang="en-US" sz="2100" kern="1200" cap="none" spc="133" baseline="0" dirty="0">
                <a:latin typeface="+mj-lt"/>
                <a:ea typeface="+mj-ea"/>
                <a:cs typeface="+mj-cs"/>
              </a:rPr>
              <a:t> </a:t>
            </a:r>
            <a:r>
              <a:rPr lang="en-US" sz="2100" kern="1200" cap="none" spc="133" baseline="0" dirty="0" err="1">
                <a:latin typeface="+mj-lt"/>
                <a:ea typeface="+mj-ea"/>
                <a:cs typeface="+mj-cs"/>
              </a:rPr>
              <a:t>курс</a:t>
            </a:r>
            <a:r>
              <a:rPr lang="en-US" sz="2100" kern="1200" cap="none" spc="133" baseline="0" dirty="0">
                <a:latin typeface="+mj-lt"/>
                <a:ea typeface="+mj-ea"/>
                <a:cs typeface="+mj-cs"/>
              </a:rPr>
              <a:t> </a:t>
            </a:r>
            <a:r>
              <a:rPr lang="en-US" sz="2100" kern="1200" cap="none" spc="133" baseline="0" dirty="0" err="1">
                <a:latin typeface="+mj-lt"/>
                <a:ea typeface="+mj-ea"/>
                <a:cs typeface="+mj-cs"/>
              </a:rPr>
              <a:t>дальше</a:t>
            </a:r>
            <a:endParaRPr lang="en-US" sz="2100" kern="1200" cap="none" spc="133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1CC150-4832-48EB-86E9-03E079E99706}"/>
              </a:ext>
            </a:extLst>
          </p:cNvPr>
          <p:cNvSpPr txBox="1">
            <a:spLocks/>
          </p:cNvSpPr>
          <p:nvPr/>
        </p:nvSpPr>
        <p:spPr>
          <a:xfrm>
            <a:off x="476252" y="1439333"/>
            <a:ext cx="5314949" cy="45296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9170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None/>
            </a:pPr>
            <a:r>
              <a:rPr lang="en-US" sz="1467" dirty="0" err="1">
                <a:solidFill>
                  <a:schemeClr val="tx1"/>
                </a:solidFill>
                <a:latin typeface="+mj-lt"/>
              </a:rPr>
              <a:t>Что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представляет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собой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традиционная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on-premise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инфраструктура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0" indent="0" defTabSz="1219170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None/>
            </a:pPr>
            <a:r>
              <a:rPr lang="en-US" sz="1467" dirty="0">
                <a:solidFill>
                  <a:schemeClr val="tx1"/>
                </a:solidFill>
                <a:latin typeface="+mj-lt"/>
              </a:rPr>
              <a:t>1.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Сети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передачи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данных</a:t>
            </a:r>
            <a:endParaRPr lang="en-US" sz="1467" dirty="0">
              <a:solidFill>
                <a:schemeClr val="tx1"/>
              </a:solidFill>
              <a:latin typeface="+mj-lt"/>
            </a:endParaRPr>
          </a:p>
          <a:p>
            <a:pPr marL="0" indent="0" defTabSz="1219170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None/>
            </a:pPr>
            <a:r>
              <a:rPr lang="en-US" sz="1467" dirty="0">
                <a:solidFill>
                  <a:schemeClr val="tx1"/>
                </a:solidFill>
                <a:latin typeface="+mj-lt"/>
              </a:rPr>
              <a:t>2.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Вычислительные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ресурсы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сервера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0" indent="0" defTabSz="1219170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None/>
            </a:pPr>
            <a:r>
              <a:rPr lang="en-US" sz="1467" dirty="0">
                <a:solidFill>
                  <a:schemeClr val="tx1"/>
                </a:solidFill>
                <a:latin typeface="+mj-lt"/>
              </a:rPr>
              <a:t>3.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Системы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хранения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данных</a:t>
            </a:r>
            <a:endParaRPr lang="en-US" sz="1467" dirty="0">
              <a:solidFill>
                <a:schemeClr val="tx1"/>
              </a:solidFill>
              <a:latin typeface="+mj-lt"/>
            </a:endParaRPr>
          </a:p>
          <a:p>
            <a:pPr marL="0" indent="0" defTabSz="1219170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None/>
            </a:pPr>
            <a:r>
              <a:rPr lang="en-US" sz="1467" dirty="0">
                <a:solidFill>
                  <a:schemeClr val="tx1"/>
                </a:solidFill>
                <a:latin typeface="+mj-lt"/>
              </a:rPr>
              <a:t>4.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Среда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виртуализации</a:t>
            </a:r>
            <a:endParaRPr lang="en-US" sz="1467" dirty="0">
              <a:solidFill>
                <a:schemeClr val="tx1"/>
              </a:solidFill>
              <a:latin typeface="+mj-lt"/>
            </a:endParaRPr>
          </a:p>
          <a:p>
            <a:pPr marL="0" indent="0" defTabSz="1219170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None/>
            </a:pPr>
            <a:r>
              <a:rPr lang="en-US" sz="1467" dirty="0">
                <a:solidFill>
                  <a:schemeClr val="tx1"/>
                </a:solidFill>
                <a:latin typeface="+mj-lt"/>
              </a:rPr>
              <a:t>5.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Виртуальные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машины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и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рабочие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нагрузки</a:t>
            </a:r>
            <a:endParaRPr lang="en-US" sz="1467" dirty="0">
              <a:solidFill>
                <a:schemeClr val="tx1"/>
              </a:solidFill>
              <a:latin typeface="+mj-lt"/>
            </a:endParaRPr>
          </a:p>
          <a:p>
            <a:pPr marL="0" indent="0" defTabSz="1219170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None/>
            </a:pPr>
            <a:r>
              <a:rPr lang="en-US" sz="1467" dirty="0">
                <a:solidFill>
                  <a:schemeClr val="tx1"/>
                </a:solidFill>
                <a:latin typeface="+mj-lt"/>
              </a:rPr>
              <a:t>6.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Обеспечение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единого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управления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мониторинга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и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безопасности</a:t>
            </a:r>
            <a:endParaRPr lang="en-US" sz="1467" dirty="0">
              <a:solidFill>
                <a:schemeClr val="tx1"/>
              </a:solidFill>
              <a:latin typeface="+mj-lt"/>
            </a:endParaRPr>
          </a:p>
          <a:p>
            <a:pPr marL="0" indent="0" defTabSz="1219170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None/>
            </a:pPr>
            <a:r>
              <a:rPr lang="en-US" sz="1467" dirty="0">
                <a:solidFill>
                  <a:schemeClr val="tx1"/>
                </a:solidFill>
                <a:latin typeface="+mj-lt"/>
              </a:rPr>
              <a:t>7.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Интеграция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со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сторонними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сервисами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и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ресурсами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(managed services)</a:t>
            </a:r>
          </a:p>
        </p:txBody>
      </p:sp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90E94A41-75B5-48D7-979D-28E9EFA5B7E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991616" y="1439333"/>
            <a:ext cx="4133320" cy="4529667"/>
          </a:xfrm>
          <a:prstGeom prst="rect">
            <a:avLst/>
          </a:prstGeom>
          <a:noFill/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F73D8C57-8889-470F-AF76-047DD33BC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42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9C48-FF9E-4661-9552-D58E39305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</p:spPr>
        <p:txBody>
          <a:bodyPr vert="horz" wrap="none" lIns="0" tIns="45720" rIns="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kern="1200" cap="none" spc="133" baseline="0" dirty="0" err="1">
                <a:latin typeface="+mj-lt"/>
                <a:ea typeface="+mj-ea"/>
                <a:cs typeface="+mj-cs"/>
              </a:rPr>
              <a:t>Как</a:t>
            </a:r>
            <a:r>
              <a:rPr lang="en-US" sz="2100" kern="1200" cap="none" spc="133" baseline="0" dirty="0">
                <a:latin typeface="+mj-lt"/>
                <a:ea typeface="+mj-ea"/>
                <a:cs typeface="+mj-cs"/>
              </a:rPr>
              <a:t> </a:t>
            </a:r>
            <a:r>
              <a:rPr lang="en-US" sz="2100" kern="1200" cap="none" spc="133" baseline="0" dirty="0" err="1">
                <a:latin typeface="+mj-lt"/>
                <a:ea typeface="+mj-ea"/>
                <a:cs typeface="+mj-cs"/>
              </a:rPr>
              <a:t>будет</a:t>
            </a:r>
            <a:r>
              <a:rPr lang="en-US" sz="2100" kern="1200" cap="none" spc="133" baseline="0" dirty="0">
                <a:latin typeface="+mj-lt"/>
                <a:ea typeface="+mj-ea"/>
                <a:cs typeface="+mj-cs"/>
              </a:rPr>
              <a:t> </a:t>
            </a:r>
            <a:r>
              <a:rPr lang="en-US" sz="2100" kern="1200" cap="none" spc="133" baseline="0" dirty="0" err="1">
                <a:latin typeface="+mj-lt"/>
                <a:ea typeface="+mj-ea"/>
                <a:cs typeface="+mj-cs"/>
              </a:rPr>
              <a:t>идти</a:t>
            </a:r>
            <a:r>
              <a:rPr lang="en-US" sz="2100" kern="1200" cap="none" spc="133" baseline="0" dirty="0">
                <a:latin typeface="+mj-lt"/>
                <a:ea typeface="+mj-ea"/>
                <a:cs typeface="+mj-cs"/>
              </a:rPr>
              <a:t> </a:t>
            </a:r>
            <a:r>
              <a:rPr lang="en-US" sz="2100" kern="1200" cap="none" spc="133" baseline="0" dirty="0" err="1">
                <a:latin typeface="+mj-lt"/>
                <a:ea typeface="+mj-ea"/>
                <a:cs typeface="+mj-cs"/>
              </a:rPr>
              <a:t>курс</a:t>
            </a:r>
            <a:r>
              <a:rPr lang="en-US" sz="2100" kern="1200" cap="none" spc="133" baseline="0" dirty="0">
                <a:latin typeface="+mj-lt"/>
                <a:ea typeface="+mj-ea"/>
                <a:cs typeface="+mj-cs"/>
              </a:rPr>
              <a:t> </a:t>
            </a:r>
            <a:r>
              <a:rPr lang="en-US" sz="2100" kern="1200" cap="none" spc="133" baseline="0" dirty="0" err="1">
                <a:latin typeface="+mj-lt"/>
                <a:ea typeface="+mj-ea"/>
                <a:cs typeface="+mj-cs"/>
              </a:rPr>
              <a:t>дальше</a:t>
            </a:r>
            <a:endParaRPr lang="en-US" sz="2100" kern="1200" cap="none" spc="133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1CC150-4832-48EB-86E9-03E079E99706}"/>
              </a:ext>
            </a:extLst>
          </p:cNvPr>
          <p:cNvSpPr txBox="1">
            <a:spLocks/>
          </p:cNvSpPr>
          <p:nvPr/>
        </p:nvSpPr>
        <p:spPr>
          <a:xfrm>
            <a:off x="476252" y="1439333"/>
            <a:ext cx="5314949" cy="45296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9170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None/>
            </a:pPr>
            <a:r>
              <a:rPr lang="en-US" sz="1467" dirty="0" err="1">
                <a:solidFill>
                  <a:schemeClr val="tx1"/>
                </a:solidFill>
                <a:latin typeface="+mj-lt"/>
              </a:rPr>
              <a:t>Если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рассматривать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уровень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IaaS в AWS,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практически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ничего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не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изменяется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так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и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будем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рассматривать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за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исключением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среды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виртуализации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за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которую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отвечает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AWS)</a:t>
            </a:r>
          </a:p>
          <a:p>
            <a:pPr marL="0" indent="0" defTabSz="1219170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None/>
            </a:pPr>
            <a:r>
              <a:rPr lang="en-US" sz="1467" dirty="0">
                <a:solidFill>
                  <a:schemeClr val="tx1"/>
                </a:solidFill>
                <a:latin typeface="+mj-lt"/>
              </a:rPr>
              <a:t>1.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Сети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передачи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данных</a:t>
            </a:r>
            <a:endParaRPr lang="en-US" sz="1467" dirty="0">
              <a:solidFill>
                <a:schemeClr val="tx1"/>
              </a:solidFill>
              <a:latin typeface="+mj-lt"/>
            </a:endParaRPr>
          </a:p>
          <a:p>
            <a:pPr marL="0" indent="0" defTabSz="1219170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None/>
            </a:pPr>
            <a:r>
              <a:rPr lang="en-US" sz="1467" dirty="0">
                <a:solidFill>
                  <a:schemeClr val="tx1"/>
                </a:solidFill>
                <a:latin typeface="+mj-lt"/>
              </a:rPr>
              <a:t>2.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Вычислительные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ресурсы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сервера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0" indent="0" defTabSz="1219170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None/>
            </a:pPr>
            <a:r>
              <a:rPr lang="en-US" sz="1467" dirty="0">
                <a:solidFill>
                  <a:schemeClr val="tx1"/>
                </a:solidFill>
                <a:latin typeface="+mj-lt"/>
              </a:rPr>
              <a:t>3.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Системы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хранения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данных</a:t>
            </a:r>
            <a:endParaRPr lang="en-US" sz="1467" dirty="0">
              <a:solidFill>
                <a:schemeClr val="tx1"/>
              </a:solidFill>
              <a:latin typeface="+mj-lt"/>
            </a:endParaRPr>
          </a:p>
          <a:p>
            <a:pPr marL="0" indent="0" defTabSz="1219170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None/>
            </a:pPr>
            <a:r>
              <a:rPr lang="en-US" sz="1467" dirty="0">
                <a:solidFill>
                  <a:schemeClr val="tx1"/>
                </a:solidFill>
                <a:latin typeface="+mj-lt"/>
              </a:rPr>
              <a:t>4.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Виртуальные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машины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и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рабочие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нагрузки</a:t>
            </a:r>
            <a:endParaRPr lang="en-US" sz="1467" dirty="0">
              <a:solidFill>
                <a:schemeClr val="tx1"/>
              </a:solidFill>
              <a:latin typeface="+mj-lt"/>
            </a:endParaRPr>
          </a:p>
          <a:p>
            <a:pPr marL="0" indent="0" defTabSz="1219170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None/>
            </a:pPr>
            <a:r>
              <a:rPr lang="en-US" sz="1467" dirty="0">
                <a:solidFill>
                  <a:schemeClr val="tx1"/>
                </a:solidFill>
                <a:latin typeface="+mj-lt"/>
              </a:rPr>
              <a:t>5.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Обеспечение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единого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управления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мониторинга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и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безопасности</a:t>
            </a:r>
            <a:endParaRPr lang="en-US" sz="1467" dirty="0">
              <a:solidFill>
                <a:schemeClr val="tx1"/>
              </a:solidFill>
              <a:latin typeface="+mj-lt"/>
            </a:endParaRPr>
          </a:p>
          <a:p>
            <a:pPr marL="0" indent="0" defTabSz="1219170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None/>
            </a:pPr>
            <a:r>
              <a:rPr lang="en-US" sz="1467" dirty="0">
                <a:solidFill>
                  <a:schemeClr val="tx1"/>
                </a:solidFill>
                <a:latin typeface="+mj-lt"/>
              </a:rPr>
              <a:t>6.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Различные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managed services, </a:t>
            </a:r>
            <a:r>
              <a:rPr lang="en-US" sz="1467" dirty="0" err="1">
                <a:solidFill>
                  <a:schemeClr val="tx1"/>
                </a:solidFill>
                <a:latin typeface="+mj-lt"/>
              </a:rPr>
              <a:t>начиная</a:t>
            </a:r>
            <a:r>
              <a:rPr lang="en-US" sz="1467" dirty="0">
                <a:solidFill>
                  <a:schemeClr val="tx1"/>
                </a:solidFill>
                <a:latin typeface="+mj-lt"/>
              </a:rPr>
              <a:t> с СУБД</a:t>
            </a:r>
          </a:p>
        </p:txBody>
      </p:sp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90E94A41-75B5-48D7-979D-28E9EFA5B7E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991616" y="1439333"/>
            <a:ext cx="4133320" cy="4529667"/>
          </a:xfrm>
          <a:prstGeom prst="rect">
            <a:avLst/>
          </a:prstGeom>
          <a:noFill/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BA62422-BC7E-45F3-A2C8-ECCE0CBD4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66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FB9D-89FD-4839-BE08-D753ED19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ресурсы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0F0A-4627-4FD6-B1A3-336D83E3C3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https://awesome-aws-workshops.com/</a:t>
            </a:r>
            <a:r>
              <a:rPr lang="ru-RU" dirty="0"/>
              <a:t> - отличные воркшопы, все четко и по шагам расписано</a:t>
            </a:r>
          </a:p>
          <a:p>
            <a:r>
              <a:rPr lang="en-US" dirty="0">
                <a:hlinkClick r:id="rId3"/>
              </a:rPr>
              <a:t>https://docs.aws.amazon.com/</a:t>
            </a:r>
            <a:r>
              <a:rPr lang="ru-RU" dirty="0"/>
              <a:t> - самый полный ресурс по всем вопросам связанным с теоретической частью в </a:t>
            </a:r>
            <a:r>
              <a:rPr lang="en-US" dirty="0"/>
              <a:t>AWS</a:t>
            </a:r>
          </a:p>
          <a:p>
            <a:r>
              <a:rPr lang="en-US" dirty="0">
                <a:hlinkClick r:id="rId4"/>
              </a:rPr>
              <a:t>https://github.com/open-guides/og-aws</a:t>
            </a:r>
            <a:r>
              <a:rPr lang="en-US" dirty="0"/>
              <a:t> - </a:t>
            </a:r>
            <a:r>
              <a:rPr lang="ru-RU" dirty="0"/>
              <a:t>открытое руководство от практиков (английский)</a:t>
            </a:r>
          </a:p>
          <a:p>
            <a:r>
              <a:rPr lang="en-US" dirty="0">
                <a:hlinkClick r:id="rId5"/>
              </a:rPr>
              <a:t>https://github.com/open-guides/og-aws/blob/master/translations/ru.md</a:t>
            </a:r>
            <a:r>
              <a:rPr lang="ru-RU" dirty="0"/>
              <a:t> - мой русский перевод руководства, стараюсь держать в актуальном состоянии</a:t>
            </a:r>
          </a:p>
          <a:p>
            <a:r>
              <a:rPr lang="en-US" dirty="0">
                <a:hlinkClick r:id="rId6"/>
              </a:rPr>
              <a:t>https://reinvent.awsevents.com/</a:t>
            </a:r>
            <a:r>
              <a:rPr lang="ru-RU" dirty="0"/>
              <a:t> - ежегодная </a:t>
            </a:r>
            <a:r>
              <a:rPr lang="en-US" dirty="0"/>
              <a:t>IT-</a:t>
            </a:r>
            <a:r>
              <a:rPr lang="ru-RU" dirty="0"/>
              <a:t>конференция от </a:t>
            </a:r>
            <a:r>
              <a:rPr lang="en-US" dirty="0"/>
              <a:t>Amazon</a:t>
            </a:r>
            <a:r>
              <a:rPr lang="ru-RU" dirty="0"/>
              <a:t>, на сайте множество роликов и презентаций</a:t>
            </a:r>
          </a:p>
          <a:p>
            <a:r>
              <a:rPr lang="en-US" dirty="0">
                <a:hlinkClick r:id="rId7"/>
              </a:rPr>
              <a:t>https://www.aws.training/</a:t>
            </a:r>
            <a:r>
              <a:rPr lang="ru-RU" dirty="0"/>
              <a:t> - много бесплатных онлайн-курсов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84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02DC-4E19-4A23-91AE-0D1167F9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290" y="2888609"/>
            <a:ext cx="2010237" cy="4023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3549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2E2-88A8-4E2D-93C3-14B59C58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err="1"/>
              <a:t>Что</a:t>
            </a:r>
            <a:r>
              <a:rPr lang="en-US" sz="2100"/>
              <a:t> </a:t>
            </a:r>
            <a:r>
              <a:rPr lang="en-US" sz="2100" err="1"/>
              <a:t>такое</a:t>
            </a:r>
            <a:r>
              <a:rPr lang="en-US" sz="2100"/>
              <a:t> </a:t>
            </a:r>
            <a:r>
              <a:rPr lang="en-US" sz="2100" err="1"/>
              <a:t>облако</a:t>
            </a:r>
            <a:r>
              <a:rPr lang="en-US" sz="2100"/>
              <a:t>?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E6E6ED2-DB34-4C44-AF8E-4064AA5EF6F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6252" y="1439333"/>
            <a:ext cx="5314949" cy="4529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 descr="A picture containing nature, person, blue, flying&#10;&#10;Description automatically generated">
            <a:extLst>
              <a:ext uri="{FF2B5EF4-FFF2-40B4-BE49-F238E27FC236}">
                <a16:creationId xmlns:a16="http://schemas.microsoft.com/office/drawing/2014/main" id="{5860D8B7-1F45-4A1E-9E51-1A43408D14A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-3355" r="1385" b="1"/>
          <a:stretch/>
        </p:blipFill>
        <p:spPr>
          <a:xfrm>
            <a:off x="2716338" y="1306494"/>
            <a:ext cx="6945746" cy="4529667"/>
          </a:xfrm>
          <a:prstGeom prst="rect">
            <a:avLst/>
          </a:prstGeom>
          <a:noFill/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C59AFF03-B1EE-4A8D-ACCD-BA81F9450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2E2-88A8-4E2D-93C3-14B59C58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100"/>
              <a:t>Что такое облако?</a:t>
            </a:r>
            <a:endParaRPr lang="en-US" sz="21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AE9943-E6AC-4F8C-9DCB-6F6D068F28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6252" y="1904301"/>
            <a:ext cx="5314949" cy="4064699"/>
          </a:xfrm>
        </p:spPr>
        <p:txBody>
          <a:bodyPr>
            <a:normAutofit/>
          </a:bodyPr>
          <a:lstStyle/>
          <a:p>
            <a:r>
              <a:rPr lang="ru-RU" dirty="0"/>
              <a:t>Путаница в терминах никогда не приводила ни к чему хорошему, поэтому общепризнанное определение термина является очень важной частью любой индустрии.</a:t>
            </a:r>
          </a:p>
          <a:p>
            <a:endParaRPr lang="ru-RU" dirty="0"/>
          </a:p>
          <a:p>
            <a:r>
              <a:rPr lang="ru-RU" dirty="0"/>
              <a:t>В 2011 году </a:t>
            </a:r>
            <a:r>
              <a:rPr lang="ru-RU" b="1" dirty="0">
                <a:hlinkClick r:id="rId2"/>
              </a:rPr>
              <a:t>Национальный институт стандартов и технологий США</a:t>
            </a:r>
            <a:r>
              <a:rPr lang="ru-RU" dirty="0"/>
              <a:t> — (англ. </a:t>
            </a:r>
            <a:r>
              <a:rPr lang="ru-RU" i="1" dirty="0"/>
              <a:t>The National Institute of Standards and Technology</a:t>
            </a:r>
            <a:r>
              <a:rPr lang="ru-RU" dirty="0"/>
              <a:t>, </a:t>
            </a:r>
            <a:r>
              <a:rPr lang="ru-RU" i="1" dirty="0"/>
              <a:t>NIST</a:t>
            </a:r>
            <a:r>
              <a:rPr lang="ru-RU" dirty="0"/>
              <a:t>) подразделение Управления по технологиям США, одного из агентств Министерства торговли США, принял </a:t>
            </a:r>
            <a:r>
              <a:rPr lang="ru-RU" dirty="0">
                <a:hlinkClick r:id="rId3"/>
              </a:rPr>
              <a:t>документ </a:t>
            </a:r>
            <a:r>
              <a:rPr lang="ru-RU" dirty="0"/>
              <a:t>утверждающий определение “Облачные вычисления”</a:t>
            </a:r>
            <a:endParaRPr lang="en-US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9CF71628-9D95-45B7-B949-98120B663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854" y="2086096"/>
            <a:ext cx="5314951" cy="2179129"/>
          </a:xfrm>
          <a:prstGeom prst="rect">
            <a:avLst/>
          </a:prstGeom>
          <a:noFill/>
        </p:spPr>
      </p:pic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7FB4DD8-922D-4D4C-810A-B26E233EE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8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2E2-88A8-4E2D-93C3-14B59C58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100" b="1"/>
              <a:t>Что такое “облачные вычисления” по определению?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298CD96-BBA7-4C32-B2ED-74600FDAB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A5E9562-B276-4E3F-87BE-EE206387D20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0874999"/>
              </p:ext>
            </p:extLst>
          </p:nvPr>
        </p:nvGraphicFramePr>
        <p:xfrm>
          <a:off x="476251" y="1309304"/>
          <a:ext cx="11239500" cy="4072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83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2E2-88A8-4E2D-93C3-14B59C58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100" b="1"/>
              <a:t>Основные характеристики облака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AE9943-E6AC-4F8C-9DCB-6F6D068F28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6253" y="1439333"/>
            <a:ext cx="5314948" cy="4529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1.</a:t>
            </a:r>
            <a:r>
              <a:rPr lang="en-US" b="1" dirty="0"/>
              <a:t> </a:t>
            </a:r>
            <a:r>
              <a:rPr lang="ru-RU" b="1" dirty="0"/>
              <a:t>Самообслуживание по требованию</a:t>
            </a:r>
          </a:p>
          <a:p>
            <a:r>
              <a:rPr lang="ru-RU" dirty="0"/>
              <a:t>Пользователь может разворачивать различные вычислительные возможности, такие как сервера, виртуальные машины, сетевое хранилище или другие сетевые сервисы и услуги автоматически, по мере необходимости и без взаимодействия с представителями провайдера облачных услуг.</a:t>
            </a:r>
          </a:p>
          <a:p>
            <a:r>
              <a:rPr lang="ru-RU" dirty="0"/>
              <a:t>Таким образом, вам не нужно обращаться в сервис-деск или в IT-департамент для развертывания виртуальных машин, необходимых для вашего проекта, все делается в несколько кликов или команд.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766A0C4A-F06C-4386-A737-0148BF7BDB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12000" y="0"/>
            <a:ext cx="5080000" cy="6426200"/>
          </a:xfrm>
        </p:spPr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6EEDE590-4723-48CD-A645-F92840B2D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1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2E2-88A8-4E2D-93C3-14B59C58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100" b="1"/>
              <a:t>Основные характеристики облака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AE9943-E6AC-4F8C-9DCB-6F6D068F28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6253" y="1439333"/>
            <a:ext cx="5314948" cy="4529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2.</a:t>
            </a:r>
            <a:r>
              <a:rPr lang="en-US" b="1" dirty="0"/>
              <a:t> </a:t>
            </a:r>
            <a:r>
              <a:rPr lang="ru-RU" b="1" dirty="0"/>
              <a:t>Доступность из любой точки сети</a:t>
            </a:r>
          </a:p>
          <a:p>
            <a:r>
              <a:rPr lang="ru-RU" dirty="0"/>
              <a:t>Облачные ресурсы и управление ими должны быть доступны посредством сети, а также доступны с использованием стандартных механизмов для того, чтобы обеспечить возможность работы с любых толстых и тонких клиентов и устройств, таких как смартфоны, планшеты, ноутбуки, рабочие станции или сервера.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D1D936F-413A-4B89-85A5-DEE86D61268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12000" y="0"/>
            <a:ext cx="5080000" cy="6426200"/>
          </a:xfrm>
        </p:spPr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FA8ED941-3139-4C67-BECE-33082994C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1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2E2-88A8-4E2D-93C3-14B59C58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100" b="1"/>
              <a:t>Основные характеристики облака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AE9943-E6AC-4F8C-9DCB-6F6D068F28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6251" y="1439333"/>
            <a:ext cx="11239500" cy="4529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3.</a:t>
            </a:r>
            <a:r>
              <a:rPr lang="en-US" b="1" dirty="0"/>
              <a:t> </a:t>
            </a:r>
            <a:r>
              <a:rPr lang="ru-RU" b="1" dirty="0"/>
              <a:t>Объединение ресурсов</a:t>
            </a:r>
          </a:p>
          <a:p>
            <a:r>
              <a:rPr lang="ru-RU" dirty="0"/>
              <a:t>Вычислительные ресурсы провайдера объединяются для обслуживания нескольких потребителей с использованием модели нескольких арендаторов ресурсов, при которой разные физические и виртуальные ресурсы динамически назначаются и переназначаются в соответствии с потребностями потребителей. </a:t>
            </a:r>
          </a:p>
          <a:p>
            <a:r>
              <a:rPr lang="ru-RU" dirty="0"/>
              <a:t>Существует ощущение независимости местоположения в том, что клиент обычно не имеет никакого контроля или знаний о точном местоположении предоставленных ресурсов, но может иметь возможность указать местоположение на более высоком уровне абстракции (например, страна, штат или центр обработки данных). </a:t>
            </a:r>
          </a:p>
          <a:p>
            <a:r>
              <a:rPr lang="ru-RU" dirty="0"/>
              <a:t>Примеры ресурсов включают хранение, обработку, память и пропускную способность сети.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FC5FDE55-7DCD-4ACB-BA24-81D31834C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84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1B41EFF-60B7-4EA2-8F44-3A4799BE1D07}" vid="{7AB28FA6-3963-41F6-8D5A-C40A0CDA82A8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0" ma:contentTypeDescription="Create a new document." ma:contentTypeScope="" ma:versionID="a7717d078c9927ea5d2ce104ecd6409f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022c064386d97eb8278b29db6e3d743a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DOCID-1506477047-4833</_dlc_DocId>
    <_dlc_DocIdUrl xmlns="5ede5379-f79c-4964-9301-1140f96aa672">
      <Url>https://epam.sharepoint.com/sites/LMSO/_layouts/15/DocIdRedir.aspx?ID=DOCID-1506477047-4833</Url>
      <Description>DOCID-1506477047-4833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F630947-3848-478C-AD0F-BD9CBEBBDBD7}"/>
</file>

<file path=customXml/itemProps2.xml><?xml version="1.0" encoding="utf-8"?>
<ds:datastoreItem xmlns:ds="http://schemas.openxmlformats.org/officeDocument/2006/customXml" ds:itemID="{FDE25906-CF5A-467F-83D5-34DE785E66B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D2E1B73-98C8-4280-B8AD-AC97C472A72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A271D4F-2120-43F4-BA6E-9E5C671CFB9E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2322</Words>
  <Application>Microsoft Office PowerPoint</Application>
  <PresentationFormat>Widescreen</PresentationFormat>
  <Paragraphs>197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Theme1</vt:lpstr>
      <vt:lpstr>General</vt:lpstr>
      <vt:lpstr>Breakers</vt:lpstr>
      <vt:lpstr>Ознакомление с Amazon Web Services</vt:lpstr>
      <vt:lpstr>Немного о себе</vt:lpstr>
      <vt:lpstr>О чем этот урок</vt:lpstr>
      <vt:lpstr>Что такое облако?</vt:lpstr>
      <vt:lpstr>Что такое облако?</vt:lpstr>
      <vt:lpstr>Что такое “облачные вычисления” по определению?</vt:lpstr>
      <vt:lpstr>Основные характеристики облака</vt:lpstr>
      <vt:lpstr>Основные характеристики облака</vt:lpstr>
      <vt:lpstr>Основные характеристики облака</vt:lpstr>
      <vt:lpstr>Основные характеристики облака</vt:lpstr>
      <vt:lpstr>Основные характеристики облака</vt:lpstr>
      <vt:lpstr>Модели обслуживания</vt:lpstr>
      <vt:lpstr>Модели обслуживания</vt:lpstr>
      <vt:lpstr>Модели обслуживания</vt:lpstr>
      <vt:lpstr>Модели обслуживания</vt:lpstr>
      <vt:lpstr>Модели обслуживания(не каноничные)</vt:lpstr>
      <vt:lpstr>Модели обслуживания(не каноничные)</vt:lpstr>
      <vt:lpstr>Модели развертывания</vt:lpstr>
      <vt:lpstr>Модели развертывания</vt:lpstr>
      <vt:lpstr>Модели развертывания</vt:lpstr>
      <vt:lpstr>Модели развертывания</vt:lpstr>
      <vt:lpstr>Модели развертывания</vt:lpstr>
      <vt:lpstr>Почему AWS?</vt:lpstr>
      <vt:lpstr>Регионы</vt:lpstr>
      <vt:lpstr>Зоны доступности</vt:lpstr>
      <vt:lpstr>PowerPoint Presentation</vt:lpstr>
      <vt:lpstr>Советы по выбору региона</vt:lpstr>
      <vt:lpstr>Что необходимо для обучения?</vt:lpstr>
      <vt:lpstr>Начало работы с AWS</vt:lpstr>
      <vt:lpstr>Начало работы с AWS</vt:lpstr>
      <vt:lpstr>Начало работы с AWS</vt:lpstr>
      <vt:lpstr>Домашнее задание</vt:lpstr>
      <vt:lpstr>Как будет идти курс дальше</vt:lpstr>
      <vt:lpstr>Как будет идти курс дальше</vt:lpstr>
      <vt:lpstr>Полезные ресурсы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Ознакомление с Amazon Web Services</dc:title>
  <dc:creator>Denis Khudiakov</dc:creator>
  <cp:lastModifiedBy>Denis Khudiakov</cp:lastModifiedBy>
  <cp:revision>3</cp:revision>
  <dcterms:created xsi:type="dcterms:W3CDTF">2021-01-08T17:08:06Z</dcterms:created>
  <dcterms:modified xsi:type="dcterms:W3CDTF">2021-01-08T17:10:04Z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37fa6f9f-229b-4340-bb94-57925f2258e9</vt:lpwstr>
  </property>
</Properties>
</file>