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4" r:id="rId5"/>
    <p:sldMasterId id="2147483731" r:id="rId6"/>
  </p:sldMasterIdLst>
  <p:sldIdLst>
    <p:sldId id="308" r:id="rId7"/>
    <p:sldId id="257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6" r:id="rId19"/>
    <p:sldId id="293" r:id="rId20"/>
    <p:sldId id="292" r:id="rId21"/>
    <p:sldId id="294" r:id="rId22"/>
    <p:sldId id="295" r:id="rId23"/>
    <p:sldId id="297" r:id="rId24"/>
    <p:sldId id="298" r:id="rId25"/>
    <p:sldId id="299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81" r:id="rId34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FE07C-237D-4438-A16A-2210F52A085D}" v="2" dt="2021-08-08T16:11:3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Nikitin" userId="S::ilia_nikitin@epam.com::57f9c977-0d7c-4761-bee5-14ea8e718c3d" providerId="AD" clId="Web-{92EFE07C-237D-4438-A16A-2210F52A085D}"/>
    <pc:docChg chg="modSld">
      <pc:chgData name="Ilia Nikitin" userId="S::ilia_nikitin@epam.com::57f9c977-0d7c-4761-bee5-14ea8e718c3d" providerId="AD" clId="Web-{92EFE07C-237D-4438-A16A-2210F52A085D}" dt="2021-08-08T16:11:36.148" v="1" actId="14100"/>
      <pc:docMkLst>
        <pc:docMk/>
      </pc:docMkLst>
      <pc:sldChg chg="modSp">
        <pc:chgData name="Ilia Nikitin" userId="S::ilia_nikitin@epam.com::57f9c977-0d7c-4761-bee5-14ea8e718c3d" providerId="AD" clId="Web-{92EFE07C-237D-4438-A16A-2210F52A085D}" dt="2021-08-08T16:11:36.148" v="1" actId="14100"/>
        <pc:sldMkLst>
          <pc:docMk/>
          <pc:sldMk cId="2344223474" sldId="288"/>
        </pc:sldMkLst>
        <pc:picChg chg="mod">
          <ac:chgData name="Ilia Nikitin" userId="S::ilia_nikitin@epam.com::57f9c977-0d7c-4761-bee5-14ea8e718c3d" providerId="AD" clId="Web-{92EFE07C-237D-4438-A16A-2210F52A085D}" dt="2021-08-08T16:11:36.148" v="1" actId="14100"/>
          <ac:picMkLst>
            <pc:docMk/>
            <pc:sldMk cId="2344223474" sldId="288"/>
            <ac:picMk id="28" creationId="{8F23DC37-B8F2-4B92-9ED5-134618D8D8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83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27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0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31045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35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6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2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6555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08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2299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7101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09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84ED6723-D01C-4054-9BC8-8870CF071698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0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701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30117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928857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798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283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7D9-1970-4BDB-BF42-3815F46CD61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4720-F348-41EA-B4A4-65DB1166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3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8C9297D9-1970-4BDB-BF42-3815F46CD61C}" type="datetimeFigureOut">
              <a:rPr lang="en-US" smtClean="0"/>
              <a:t>8/8/2021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2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17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6" r:id="rId17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82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1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1.svg"/><Relationship Id="rId7" Type="http://schemas.openxmlformats.org/officeDocument/2006/relationships/image" Target="../media/image5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svg"/><Relationship Id="rId7" Type="http://schemas.openxmlformats.org/officeDocument/2006/relationships/image" Target="../media/image11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svg"/><Relationship Id="rId7" Type="http://schemas.openxmlformats.org/officeDocument/2006/relationships/image" Target="../media/image1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.svg"/><Relationship Id="rId7" Type="http://schemas.openxmlformats.org/officeDocument/2006/relationships/image" Target="../media/image4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4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svg"/><Relationship Id="rId21" Type="http://schemas.openxmlformats.org/officeDocument/2006/relationships/image" Target="../media/image32.sv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29" Type="http://schemas.openxmlformats.org/officeDocument/2006/relationships/image" Target="../media/image40.sv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svg"/><Relationship Id="rId40" Type="http://schemas.openxmlformats.org/officeDocument/2006/relationships/image" Target="../media/image51.png"/><Relationship Id="rId45" Type="http://schemas.openxmlformats.org/officeDocument/2006/relationships/image" Target="../media/image56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4" Type="http://schemas.openxmlformats.org/officeDocument/2006/relationships/image" Target="../media/image5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35" Type="http://schemas.openxmlformats.org/officeDocument/2006/relationships/image" Target="../media/image46.svg"/><Relationship Id="rId43" Type="http://schemas.openxmlformats.org/officeDocument/2006/relationships/image" Target="../media/image54.svg"/><Relationship Id="rId48" Type="http://schemas.openxmlformats.org/officeDocument/2006/relationships/image" Target="../media/image59.png"/><Relationship Id="rId8" Type="http://schemas.openxmlformats.org/officeDocument/2006/relationships/image" Target="../media/image19.png"/><Relationship Id="rId3" Type="http://schemas.openxmlformats.org/officeDocument/2006/relationships/image" Target="../media/image11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.svg"/><Relationship Id="rId7" Type="http://schemas.openxmlformats.org/officeDocument/2006/relationships/image" Target="../media/image5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2D1-DAAD-4754-89B6-337068F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Elastic Compute Cloud(EC2)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1DB0-B8CE-4EB9-B4DB-963030CDCF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621" y="3126762"/>
            <a:ext cx="5754624" cy="418576"/>
          </a:xfrm>
        </p:spPr>
        <p:txBody>
          <a:bodyPr>
            <a:no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Николай Пойда</a:t>
            </a:r>
          </a:p>
          <a:p>
            <a:r>
              <a:rPr lang="en-US" sz="1800" dirty="0"/>
              <a:t>Systems </a:t>
            </a:r>
            <a:r>
              <a:rPr lang="en-US" sz="1800" dirty="0" err="1"/>
              <a:t>engineer@EPAM</a:t>
            </a:r>
            <a:r>
              <a:rPr lang="en-US" sz="1800" dirty="0"/>
              <a:t> SYSTEMS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DE0C33-64AF-48C1-92E2-024BDCE1F6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613" y="6435725"/>
            <a:ext cx="1830387" cy="422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469A90-FB09-4868-A291-9F5AB999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53" y="235359"/>
            <a:ext cx="3290792" cy="1727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597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– General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5619749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Универсальный класс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Подходит практически под любые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Сбалансированные ресурсы (</a:t>
            </a:r>
            <a:r>
              <a:rPr lang="en-US" sz="2000" dirty="0"/>
              <a:t>CPU/RAM/Storage/Network Bandwidth)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</p:txBody>
      </p:sp>
      <p:pic>
        <p:nvPicPr>
          <p:cNvPr id="5" name="Graphic 139">
            <a:extLst>
              <a:ext uri="{FF2B5EF4-FFF2-40B4-BE49-F238E27FC236}">
                <a16:creationId xmlns:a16="http://schemas.microsoft.com/office/drawing/2014/main" id="{E8D5F9C1-CF25-43D5-B437-9B618A82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376" y="774043"/>
            <a:ext cx="2784700" cy="2784700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125" y="3694792"/>
            <a:ext cx="1819377" cy="1819377"/>
          </a:xfrm>
          <a:prstGeom prst="rect">
            <a:avLst/>
          </a:prstGeom>
        </p:spPr>
      </p:pic>
      <p:pic>
        <p:nvPicPr>
          <p:cNvPr id="4" name="Graphic 138">
            <a:extLst>
              <a:ext uri="{FF2B5EF4-FFF2-40B4-BE49-F238E27FC236}">
                <a16:creationId xmlns:a16="http://schemas.microsoft.com/office/drawing/2014/main" id="{3A8F0557-5833-4A61-825C-33077AB3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2249" y="3385384"/>
            <a:ext cx="2295082" cy="22950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902995-8DDF-44D5-9C75-2185156149D1}"/>
              </a:ext>
            </a:extLst>
          </p:cNvPr>
          <p:cNvSpPr/>
          <p:nvPr/>
        </p:nvSpPr>
        <p:spPr>
          <a:xfrm>
            <a:off x="9278224" y="897622"/>
            <a:ext cx="2295082" cy="2122415"/>
          </a:xfrm>
          <a:prstGeom prst="rect">
            <a:avLst/>
          </a:prstGeom>
          <a:solidFill>
            <a:srgbClr val="E77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– CPU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4825591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Мощные вычислительные мощности за относительно низкую цену за единицу процессорной мощности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Используют </a:t>
            </a:r>
            <a:r>
              <a:rPr lang="en-US" dirty="0"/>
              <a:t>NITRO </a:t>
            </a:r>
            <a:r>
              <a:rPr lang="ru-RU" dirty="0"/>
              <a:t>в роли уровня виртуализации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33333"/>
                </a:solidFill>
                <a:effectLst/>
              </a:rPr>
              <a:t>Инстансы C5 доступны с несколькими вариантами процессоров Intel и AMD.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333333"/>
                </a:solidFill>
              </a:rPr>
              <a:t>Используют постоянную тактовую частоту в турборежиме.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7" name="Graphic 124">
            <a:extLst>
              <a:ext uri="{FF2B5EF4-FFF2-40B4-BE49-F238E27FC236}">
                <a16:creationId xmlns:a16="http://schemas.microsoft.com/office/drawing/2014/main" id="{E9C89829-8688-403F-9517-EF6A02D89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761" y="588206"/>
            <a:ext cx="2378534" cy="2378534"/>
          </a:xfrm>
          <a:prstGeom prst="rect">
            <a:avLst/>
          </a:prstGeom>
        </p:spPr>
      </p:pic>
      <p:pic>
        <p:nvPicPr>
          <p:cNvPr id="10" name="Graphic 125">
            <a:extLst>
              <a:ext uri="{FF2B5EF4-FFF2-40B4-BE49-F238E27FC236}">
                <a16:creationId xmlns:a16="http://schemas.microsoft.com/office/drawing/2014/main" id="{9D2721F6-31C8-4451-9562-B8B3B1A25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6614" y="588205"/>
            <a:ext cx="2375962" cy="2375962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9075" y="3531942"/>
            <a:ext cx="2335905" cy="2335905"/>
          </a:xfrm>
          <a:prstGeom prst="rect">
            <a:avLst/>
          </a:prstGeom>
        </p:spPr>
      </p:pic>
      <p:pic>
        <p:nvPicPr>
          <p:cNvPr id="12" name="Graphic 126">
            <a:extLst>
              <a:ext uri="{FF2B5EF4-FFF2-40B4-BE49-F238E27FC236}">
                <a16:creationId xmlns:a16="http://schemas.microsoft.com/office/drawing/2014/main" id="{1895DF64-8D4D-48AC-9FBE-755D1C555A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2858" y="3504374"/>
            <a:ext cx="2363474" cy="2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5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– </a:t>
            </a:r>
            <a:r>
              <a:rPr lang="en-US" sz="4000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</a:t>
            </a:r>
            <a:r>
              <a:rPr lang="en-US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High-Memory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1457" y="1424601"/>
            <a:ext cx="7125354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Очень много памяти по самой низкой цене за 1 гигабайт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Обьемы памяти вплоть до 4 ТБ на инстанс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Не сталкивался с использованием, навскидку даже не могу привести примеры юз-кейсов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095" y="1669018"/>
            <a:ext cx="1775153" cy="1775153"/>
          </a:xfrm>
          <a:prstGeom prst="rect">
            <a:avLst/>
          </a:prstGeom>
        </p:spPr>
      </p:pic>
      <p:pic>
        <p:nvPicPr>
          <p:cNvPr id="4" name="Graphic 152">
            <a:extLst>
              <a:ext uri="{FF2B5EF4-FFF2-40B4-BE49-F238E27FC236}">
                <a16:creationId xmlns:a16="http://schemas.microsoft.com/office/drawing/2014/main" id="{E5F543D5-64C4-41BD-8EDC-DD6A5D38B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3095" y="3802904"/>
            <a:ext cx="1886137" cy="1886137"/>
          </a:xfrm>
          <a:prstGeom prst="rect">
            <a:avLst/>
          </a:prstGeom>
        </p:spPr>
      </p:pic>
      <p:pic>
        <p:nvPicPr>
          <p:cNvPr id="5" name="Graphic 153">
            <a:extLst>
              <a:ext uri="{FF2B5EF4-FFF2-40B4-BE49-F238E27FC236}">
                <a16:creationId xmlns:a16="http://schemas.microsoft.com/office/drawing/2014/main" id="{0EED0E41-F17C-46C6-A9C9-9A40094E7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1321" y="2668493"/>
            <a:ext cx="1784066" cy="1784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BA28A-1647-4250-8B96-86DB4A4A61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457" y="3689434"/>
            <a:ext cx="7367208" cy="17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6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– </a:t>
            </a:r>
            <a:r>
              <a:rPr lang="en-US" sz="4000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Uasche</a:t>
            </a:r>
            <a:r>
              <a:rPr lang="en-US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High-Memory and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Ну или </a:t>
            </a:r>
            <a:r>
              <a:rPr lang="en-US" sz="1800" dirty="0"/>
              <a:t>Ultra</a:t>
            </a: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Обьемы памяти вплоть до </a:t>
            </a:r>
            <a:r>
              <a:rPr lang="en-US" sz="1800" dirty="0"/>
              <a:t>2</a:t>
            </a:r>
            <a:r>
              <a:rPr lang="ru-RU" sz="1800" dirty="0"/>
              <a:t>4 ТБ на инстанс</a:t>
            </a:r>
            <a:r>
              <a:rPr lang="en-US" sz="1800" dirty="0"/>
              <a:t> </a:t>
            </a:r>
            <a:r>
              <a:rPr lang="ru-RU" sz="1800" dirty="0"/>
              <a:t>и 448 ядер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Не сталкивался с использованием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Амазон как юз-кейс указывает использование </a:t>
            </a:r>
            <a:r>
              <a:rPr lang="en-US" sz="1800" dirty="0"/>
              <a:t>SAP HANA</a:t>
            </a: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3909" y="484631"/>
            <a:ext cx="2590634" cy="2590634"/>
          </a:xfrm>
          <a:prstGeom prst="rect">
            <a:avLst/>
          </a:prstGeom>
        </p:spPr>
      </p:pic>
      <p:pic>
        <p:nvPicPr>
          <p:cNvPr id="14" name="Graphic 133">
            <a:extLst>
              <a:ext uri="{FF2B5EF4-FFF2-40B4-BE49-F238E27FC236}">
                <a16:creationId xmlns:a16="http://schemas.microsoft.com/office/drawing/2014/main" id="{B983EF89-C82B-0849-A9D5-8A094AF44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075" y="3429000"/>
            <a:ext cx="2590632" cy="2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Z1d – </a:t>
            </a:r>
            <a:r>
              <a:rPr lang="ru-RU" sz="40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Максимальная тактовая частота, много памяти</a:t>
            </a:r>
            <a:endParaRPr lang="en-US" sz="4000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Много памяти, самые быстрые (4Ггц)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Используют NITRO в роли уровня виртуализации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Основной юз-кейс, решение проблем с лицензированием по ядрам. Таким образом может быть достигнута значительная экономия.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9959-F1F8-4CD3-A778-76A967985D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929" y="1113532"/>
            <a:ext cx="2590634" cy="2590634"/>
          </a:xfrm>
          <a:prstGeom prst="rect">
            <a:avLst/>
          </a:prstGeom>
        </p:spPr>
      </p:pic>
      <p:pic>
        <p:nvPicPr>
          <p:cNvPr id="7" name="Graphic 5">
            <a:extLst>
              <a:ext uri="{FF2B5EF4-FFF2-40B4-BE49-F238E27FC236}">
                <a16:creationId xmlns:a16="http://schemas.microsoft.com/office/drawing/2014/main" id="{BAD43565-08BB-46C8-AAA9-C749596EE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818" y="3767770"/>
            <a:ext cx="2590632" cy="2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ru-RU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5619749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Большие объемые памяти за относительно низкую цену за </a:t>
            </a:r>
            <a:r>
              <a:rPr lang="en-US" dirty="0"/>
              <a:t>GB RAM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Используют </a:t>
            </a:r>
            <a:r>
              <a:rPr lang="en-US" dirty="0"/>
              <a:t>NITRO </a:t>
            </a:r>
            <a:r>
              <a:rPr lang="ru-RU" dirty="0"/>
              <a:t>в роли уровня виртуализации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effectLst/>
              </a:rPr>
              <a:t>Инстансы</a:t>
            </a:r>
            <a:r>
              <a:rPr lang="en-US" b="0" i="0" dirty="0">
                <a:effectLst/>
              </a:rPr>
              <a:t> R</a:t>
            </a:r>
            <a:r>
              <a:rPr lang="ru-RU" b="0" i="0" dirty="0">
                <a:effectLst/>
              </a:rPr>
              <a:t> доступны с несколькими вариантами процессоров Intel</a:t>
            </a:r>
            <a:r>
              <a:rPr lang="en-US" dirty="0"/>
              <a:t>,</a:t>
            </a:r>
            <a:r>
              <a:rPr lang="ru-RU" b="0" i="0" dirty="0">
                <a:effectLst/>
              </a:rPr>
              <a:t> AMD</a:t>
            </a:r>
            <a:r>
              <a:rPr lang="en-US" b="0" i="0" dirty="0">
                <a:effectLst/>
              </a:rPr>
              <a:t>, </a:t>
            </a:r>
            <a:r>
              <a:rPr lang="en-US" dirty="0"/>
              <a:t>AWS Graviton2</a:t>
            </a:r>
            <a:endParaRPr lang="ru-RU" b="0" i="0" dirty="0">
              <a:effectLst/>
            </a:endParaRPr>
          </a:p>
          <a:p>
            <a:pPr marL="0" indent="0">
              <a:buNone/>
            </a:pPr>
            <a:r>
              <a:rPr lang="ru-RU" b="1" dirty="0"/>
              <a:t>Примеры использования</a:t>
            </a:r>
            <a:endParaRPr lang="ru-RU" dirty="0"/>
          </a:p>
          <a:p>
            <a:r>
              <a:rPr lang="ru-RU" dirty="0"/>
              <a:t>Приложения, интенсивно использующие ресурсы памяти, например </a:t>
            </a:r>
            <a:r>
              <a:rPr lang="en-US" dirty="0"/>
              <a:t>NoSQL</a:t>
            </a:r>
            <a:r>
              <a:rPr lang="ru-RU" dirty="0"/>
              <a:t>, кэши в памяти и аналитика больших данных в режиме реального времени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16" name="Graphic 144">
            <a:extLst>
              <a:ext uri="{FF2B5EF4-FFF2-40B4-BE49-F238E27FC236}">
                <a16:creationId xmlns:a16="http://schemas.microsoft.com/office/drawing/2014/main" id="{7ECB0563-BD6B-474D-961C-7C591623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0648" y="870126"/>
            <a:ext cx="2378534" cy="2378534"/>
          </a:xfrm>
          <a:prstGeom prst="rect">
            <a:avLst/>
          </a:prstGeom>
        </p:spPr>
      </p:pic>
      <p:pic>
        <p:nvPicPr>
          <p:cNvPr id="17" name="Graphic 145">
            <a:extLst>
              <a:ext uri="{FF2B5EF4-FFF2-40B4-BE49-F238E27FC236}">
                <a16:creationId xmlns:a16="http://schemas.microsoft.com/office/drawing/2014/main" id="{7F0C50F9-8612-2640-AC9F-1420C03F5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501" y="870125"/>
            <a:ext cx="2375962" cy="2375962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1962" y="3813862"/>
            <a:ext cx="2335905" cy="2335905"/>
          </a:xfrm>
          <a:prstGeom prst="rect">
            <a:avLst/>
          </a:prstGeom>
        </p:spPr>
      </p:pic>
      <p:pic>
        <p:nvPicPr>
          <p:cNvPr id="18" name="Graphic 146">
            <a:extLst>
              <a:ext uri="{FF2B5EF4-FFF2-40B4-BE49-F238E27FC236}">
                <a16:creationId xmlns:a16="http://schemas.microsoft.com/office/drawing/2014/main" id="{83636A73-638F-AB4B-99F7-8F5A96101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5745" y="3786294"/>
            <a:ext cx="2363474" cy="2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H1, D2, I3 – </a:t>
            </a:r>
            <a:r>
              <a:rPr lang="ru-RU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Хранение</a:t>
            </a:r>
            <a:endParaRPr lang="en-US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0486" y="1556779"/>
            <a:ext cx="5958105" cy="4529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700" dirty="0"/>
              <a:t>Большие объемы хранения по низкой цене</a:t>
            </a:r>
            <a:r>
              <a:rPr lang="en-US" sz="1700" dirty="0"/>
              <a:t>(</a:t>
            </a:r>
            <a:r>
              <a:rPr lang="ru-RU" sz="1700" dirty="0"/>
              <a:t>на эфемерных дисках*)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H1 – </a:t>
            </a:r>
            <a:r>
              <a:rPr lang="ru-RU" sz="1700" dirty="0"/>
              <a:t>до 16 Тб </a:t>
            </a:r>
            <a:r>
              <a:rPr lang="en-US" sz="1700" dirty="0"/>
              <a:t>HDD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D2 – </a:t>
            </a:r>
            <a:r>
              <a:rPr lang="ru-RU" sz="1700" dirty="0"/>
              <a:t>до 48 Тб </a:t>
            </a:r>
            <a:r>
              <a:rPr lang="en-US" sz="1700" dirty="0"/>
              <a:t>HDD</a:t>
            </a:r>
            <a:endParaRPr lang="ru-RU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I3 – </a:t>
            </a:r>
            <a:r>
              <a:rPr lang="ru-RU" sz="1700" dirty="0"/>
              <a:t>до 15.2 Тб</a:t>
            </a:r>
            <a:r>
              <a:rPr lang="en-US" sz="1700" dirty="0"/>
              <a:t> </a:t>
            </a:r>
            <a:r>
              <a:rPr lang="ru-RU" sz="1700" dirty="0"/>
              <a:t>на высокопроизводительных </a:t>
            </a:r>
            <a:r>
              <a:rPr lang="en-US" sz="1700" dirty="0"/>
              <a:t>NVME SSD ( </a:t>
            </a:r>
            <a:r>
              <a:rPr lang="ru-RU" sz="1700" dirty="0"/>
              <a:t>до 3 млн </a:t>
            </a:r>
            <a:r>
              <a:rPr lang="en-US" sz="1700" dirty="0"/>
              <a:t>IOPS)</a:t>
            </a:r>
            <a:r>
              <a:rPr lang="ru-RU" sz="1700" dirty="0"/>
              <a:t>, в варианте </a:t>
            </a:r>
            <a:r>
              <a:rPr lang="en-US" sz="1700" dirty="0"/>
              <a:t>I3en – </a:t>
            </a:r>
            <a:r>
              <a:rPr lang="ru-RU" sz="1700" dirty="0"/>
              <a:t>до 60Тб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* </a:t>
            </a:r>
            <a:r>
              <a:rPr lang="ru-RU" sz="1700" dirty="0"/>
              <a:t>- эфемерные диски, также называемые </a:t>
            </a:r>
            <a:r>
              <a:rPr lang="en-US" sz="1700" dirty="0"/>
              <a:t>instance store – </a:t>
            </a:r>
            <a:r>
              <a:rPr lang="ru-RU" sz="1700" dirty="0"/>
              <a:t>физические диски, подключенные к серверу на котором запущен диск. Данные сохраняются при перезагрузке и уничтожаются при отключении инстанса.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endParaRPr lang="ru-RU" sz="1700" dirty="0"/>
          </a:p>
          <a:p>
            <a:pPr>
              <a:buFont typeface="Wingdings" panose="05000000000000000000" pitchFamily="2" charset="2"/>
              <a:buChar char="§"/>
            </a:pPr>
            <a:endParaRPr lang="ru-RU" sz="1700" dirty="0"/>
          </a:p>
        </p:txBody>
      </p:sp>
      <p:pic>
        <p:nvPicPr>
          <p:cNvPr id="19" name="Graphic 127">
            <a:extLst>
              <a:ext uri="{FF2B5EF4-FFF2-40B4-BE49-F238E27FC236}">
                <a16:creationId xmlns:a16="http://schemas.microsoft.com/office/drawing/2014/main" id="{7D0BD519-C650-F448-9A05-39DCCB204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255" y="646093"/>
            <a:ext cx="2378534" cy="2378534"/>
          </a:xfrm>
          <a:prstGeom prst="rect">
            <a:avLst/>
          </a:prstGeom>
        </p:spPr>
      </p:pic>
      <p:pic>
        <p:nvPicPr>
          <p:cNvPr id="20" name="Graphic 132">
            <a:extLst>
              <a:ext uri="{FF2B5EF4-FFF2-40B4-BE49-F238E27FC236}">
                <a16:creationId xmlns:a16="http://schemas.microsoft.com/office/drawing/2014/main" id="{7E5453F2-802C-6446-91FA-CB0C87616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6397" y="648665"/>
            <a:ext cx="2375962" cy="2375962"/>
          </a:xfrm>
          <a:prstGeom prst="rect">
            <a:avLst/>
          </a:prstGeom>
        </p:spPr>
      </p:pic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2472" y="3204772"/>
            <a:ext cx="2335905" cy="2335905"/>
          </a:xfrm>
          <a:prstGeom prst="rect">
            <a:avLst/>
          </a:prstGeom>
        </p:spPr>
      </p:pic>
      <p:pic>
        <p:nvPicPr>
          <p:cNvPr id="21" name="Graphic 134">
            <a:extLst>
              <a:ext uri="{FF2B5EF4-FFF2-40B4-BE49-F238E27FC236}">
                <a16:creationId xmlns:a16="http://schemas.microsoft.com/office/drawing/2014/main" id="{AD4DE3D6-F3D8-AC49-BFB4-F3B661B18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36397" y="3177203"/>
            <a:ext cx="2363474" cy="2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>
                <a:effectLst/>
              </a:rPr>
              <a:t>Для ускоренных вычислений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Инстансы с графическими(</a:t>
            </a:r>
            <a:r>
              <a:rPr lang="en-US" sz="1600" dirty="0"/>
              <a:t>G3, P3, P2) </a:t>
            </a:r>
            <a:r>
              <a:rPr lang="ru-RU" sz="1600" dirty="0"/>
              <a:t>ускорителями или ускорителями на программируемых интергральных схемах (</a:t>
            </a:r>
            <a:r>
              <a:rPr lang="en-US" sz="1600" dirty="0"/>
              <a:t>FPGA - F1)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Сопоставление образцов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Майнинг криптовалют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Дешифрация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600" dirty="0"/>
              <a:t>Машинное обучение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Ни разу не использовал и не знаю никого, кто бы использовал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60D0-9EF9-4C9F-B4DF-DD4256C536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Graphic 130">
            <a:extLst>
              <a:ext uri="{FF2B5EF4-FFF2-40B4-BE49-F238E27FC236}">
                <a16:creationId xmlns:a16="http://schemas.microsoft.com/office/drawing/2014/main" id="{52C691F6-EBCF-8147-8582-B868CE2A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518" y="1086296"/>
            <a:ext cx="2378534" cy="2378534"/>
          </a:xfrm>
          <a:prstGeom prst="rect">
            <a:avLst/>
          </a:prstGeom>
        </p:spPr>
      </p:pic>
      <p:pic>
        <p:nvPicPr>
          <p:cNvPr id="17" name="Graphic 131">
            <a:extLst>
              <a:ext uri="{FF2B5EF4-FFF2-40B4-BE49-F238E27FC236}">
                <a16:creationId xmlns:a16="http://schemas.microsoft.com/office/drawing/2014/main" id="{497772B3-E84F-AA45-985C-FF489B638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2959" y="1088868"/>
            <a:ext cx="2375962" cy="2375962"/>
          </a:xfrm>
          <a:prstGeom prst="rect">
            <a:avLst/>
          </a:prstGeom>
        </p:spPr>
      </p:pic>
      <p:pic>
        <p:nvPicPr>
          <p:cNvPr id="22" name="Graphic 143">
            <a:extLst>
              <a:ext uri="{FF2B5EF4-FFF2-40B4-BE49-F238E27FC236}">
                <a16:creationId xmlns:a16="http://schemas.microsoft.com/office/drawing/2014/main" id="{E48EEAD2-44B9-CB4C-AC1C-85B13BE47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0518" y="3548962"/>
            <a:ext cx="2335905" cy="2335905"/>
          </a:xfrm>
          <a:prstGeom prst="rect">
            <a:avLst/>
          </a:prstGeom>
        </p:spPr>
      </p:pic>
      <p:pic>
        <p:nvPicPr>
          <p:cNvPr id="18" name="Graphic 142">
            <a:extLst>
              <a:ext uri="{FF2B5EF4-FFF2-40B4-BE49-F238E27FC236}">
                <a16:creationId xmlns:a16="http://schemas.microsoft.com/office/drawing/2014/main" id="{A079E1C3-3E9F-1440-BAF2-FF256811D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45447" y="3486903"/>
            <a:ext cx="2363474" cy="23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ru-RU" dirty="0"/>
              <a:t>ключи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Когда вы запускаете инстанс, вам необходимо настроить хотя бы одну пару ключей ssh для первоначальной настройки, чтобы позволить вам подключиться по ssh в первый раз.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Открытый ключ + закрытый ключ = пара ключей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Используются 2048-битные ключи SSH-2 RSA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Файл ключей в формате </a:t>
            </a:r>
            <a:r>
              <a:rPr lang="en-US" dirty="0"/>
              <a:t>.</a:t>
            </a:r>
            <a:r>
              <a:rPr lang="en-US" dirty="0" err="1"/>
              <a:t>pem</a:t>
            </a:r>
            <a:r>
              <a:rPr lang="en-US" dirty="0"/>
              <a:t> </a:t>
            </a:r>
            <a:r>
              <a:rPr lang="ru-RU" dirty="0"/>
              <a:t>можно скачать только один раз при генерации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Избегайте повторного использования оригинальных ключей.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 использовании с </a:t>
            </a:r>
            <a:r>
              <a:rPr lang="en-US" dirty="0"/>
              <a:t>PuTTY </a:t>
            </a:r>
            <a:r>
              <a:rPr lang="ru-RU" dirty="0"/>
              <a:t>требуется перекодировать в формат </a:t>
            </a:r>
            <a:r>
              <a:rPr lang="en-US" dirty="0"/>
              <a:t>.</a:t>
            </a:r>
            <a:r>
              <a:rPr lang="en-US" dirty="0" err="1"/>
              <a:t>ppk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случае, если инстанс был запущен без ключей – невозможно получить доступ по </a:t>
            </a:r>
            <a:r>
              <a:rPr lang="en-US" dirty="0" err="1"/>
              <a:t>ssh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уже можно, причем несложно)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Существует два вида масштабирования – вертикальное и горизонтальное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Вертикальное – увеличение ресурсов инстанса, происходит путем смены размера инстанса и требует остановки инстанса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Горизонтальное – увеличение количества инстансов, не требует остановки.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Следует различать термины масштабирование и эластичность(в понимании </a:t>
            </a:r>
            <a:r>
              <a:rPr lang="en-US" dirty="0"/>
              <a:t>AWS)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Масштабируемость(</a:t>
            </a:r>
            <a:r>
              <a:rPr lang="en-US" dirty="0"/>
              <a:t>Scalability) – </a:t>
            </a:r>
            <a:r>
              <a:rPr lang="ru-RU" dirty="0"/>
              <a:t>это способность системы выдерживать большие нагрузки, просто добавляя ресурсы (вертикальное масштабирование) или добавляя дополнительные узлы (горизонтальное масштабирование).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Эластичность </a:t>
            </a:r>
            <a:r>
              <a:rPr lang="en-US" dirty="0"/>
              <a:t>(Elasticity) - </a:t>
            </a:r>
            <a:r>
              <a:rPr lang="ru-RU" dirty="0"/>
              <a:t>это способность адаптировать ресурсы, необходимые для динамической нагрузки, путем увеличения или уменьшения количества инстансов в зависимости от нагрузки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Elastic Compute Cloud(EC2)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Пришло время поговорить о вычислениях – </a:t>
            </a:r>
            <a:r>
              <a:rPr lang="en-US" dirty="0"/>
              <a:t>Compute</a:t>
            </a:r>
          </a:p>
          <a:p>
            <a:r>
              <a:rPr lang="ru-RU" dirty="0"/>
              <a:t>Как можно видеть, </a:t>
            </a:r>
            <a:r>
              <a:rPr lang="en-US" dirty="0"/>
              <a:t>Compute </a:t>
            </a:r>
            <a:r>
              <a:rPr lang="ru-RU" dirty="0"/>
              <a:t>не ограничивается </a:t>
            </a:r>
            <a:r>
              <a:rPr lang="en-US" dirty="0"/>
              <a:t>EC2</a:t>
            </a:r>
            <a:r>
              <a:rPr lang="ru-RU" dirty="0"/>
              <a:t>.</a:t>
            </a:r>
          </a:p>
          <a:p>
            <a:r>
              <a:rPr lang="ru-RU" dirty="0"/>
              <a:t>Но очень многие сервисы, как, например, </a:t>
            </a:r>
            <a:r>
              <a:rPr lang="en-US" dirty="0" err="1"/>
              <a:t>Lightsail</a:t>
            </a:r>
            <a:r>
              <a:rPr lang="en-US" dirty="0"/>
              <a:t> </a:t>
            </a:r>
            <a:r>
              <a:rPr lang="ru-RU" dirty="0"/>
              <a:t>или </a:t>
            </a:r>
          </a:p>
          <a:p>
            <a:r>
              <a:rPr lang="en-US" dirty="0"/>
              <a:t>Elastic Beanstalk </a:t>
            </a:r>
            <a:r>
              <a:rPr lang="ru-RU" dirty="0"/>
              <a:t>используют под капотом </a:t>
            </a:r>
            <a:r>
              <a:rPr lang="en-US" dirty="0"/>
              <a:t>EC2 </a:t>
            </a:r>
            <a:r>
              <a:rPr lang="ru-RU" dirty="0"/>
              <a:t>инстансы.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4974A-287D-4C62-A527-EB8D6EE4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084" y="1737360"/>
            <a:ext cx="4164930" cy="38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3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Autoscaling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Существует механизм автоматического масштабирования ресурсов </a:t>
            </a:r>
            <a:r>
              <a:rPr lang="en-US" dirty="0"/>
              <a:t>- AWS </a:t>
            </a:r>
            <a:r>
              <a:rPr lang="en-US" dirty="0" err="1"/>
              <a:t>AutoScaling</a:t>
            </a:r>
            <a:r>
              <a:rPr lang="en-US" dirty="0"/>
              <a:t>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Фактически это механизм описывающий минимальное, необходимое и максимальное количество инстансов в зависимости от нагрузки.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Механизм интегрирован с балансировщиками нагрузки и с </a:t>
            </a:r>
            <a:r>
              <a:rPr lang="en-US" dirty="0"/>
              <a:t>health check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Группы автоматического масштабирования основаны на </a:t>
            </a:r>
            <a:r>
              <a:rPr lang="en-US" i="1" dirty="0"/>
              <a:t>launch template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launch configuration</a:t>
            </a:r>
            <a:endParaRPr lang="ru-RU" i="1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Graphic 123">
            <a:extLst>
              <a:ext uri="{FF2B5EF4-FFF2-40B4-BE49-F238E27FC236}">
                <a16:creationId xmlns:a16="http://schemas.microsoft.com/office/drawing/2014/main" id="{5A9E985C-C9D1-434B-9491-7C5A2864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1572" y="2730221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5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Шаблон конфигурации инстанса, который группа Auto Scaling использует для запуска инстансов EC2.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Включает в себя идентификатор Amazon Machine Image (AMI), тип инстанса, пару </a:t>
            </a:r>
            <a:r>
              <a:rPr lang="en-US" dirty="0" err="1"/>
              <a:t>ssh</a:t>
            </a:r>
            <a:r>
              <a:rPr lang="ru-RU" dirty="0"/>
              <a:t> ключей, группы безопасности и другие параметры, которые используются для запуска инстансов EC2.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Launch template </a:t>
            </a:r>
            <a:r>
              <a:rPr lang="ru-RU" dirty="0"/>
              <a:t>является частным случаем </a:t>
            </a:r>
            <a:r>
              <a:rPr lang="en-US" dirty="0"/>
              <a:t>Launch configuration</a:t>
            </a:r>
            <a:r>
              <a:rPr lang="ru-RU" dirty="0"/>
              <a:t> и может быть создан из текущего инстанса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7FE56-F573-4F94-B8DB-D81B4672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2883854"/>
            <a:ext cx="5374604" cy="32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3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Понятно, что в общей практике нам не нужен голый инстанс, а нужен уже подготовленный к работе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Существует несколько техник </a:t>
            </a:r>
            <a:r>
              <a:rPr lang="en-US" dirty="0"/>
              <a:t>Bootstrap – </a:t>
            </a:r>
            <a:r>
              <a:rPr lang="ru-RU" dirty="0"/>
              <a:t>то есть установки всего необходимого перед запуском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UserData</a:t>
            </a:r>
            <a:r>
              <a:rPr lang="en-US" dirty="0"/>
              <a:t> – </a:t>
            </a:r>
            <a:r>
              <a:rPr lang="ru-RU" dirty="0"/>
              <a:t>передача шелл-скрипта в свойствах запускаемого инстанса, прописывается в </a:t>
            </a:r>
            <a:r>
              <a:rPr lang="en-US" dirty="0"/>
              <a:t>launch template </a:t>
            </a:r>
            <a:r>
              <a:rPr lang="ru-RU" dirty="0"/>
              <a:t>или в </a:t>
            </a:r>
            <a:r>
              <a:rPr lang="en-US" dirty="0"/>
              <a:t>launch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Свой </a:t>
            </a:r>
            <a:r>
              <a:rPr lang="en-US" dirty="0"/>
              <a:t>AMI</a:t>
            </a:r>
            <a:r>
              <a:rPr lang="ru-RU" dirty="0"/>
              <a:t> образ – делаем готовый образ со всем софтом и зависимостями, после чего запускаем инстанс с него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IaC</a:t>
            </a:r>
            <a:r>
              <a:rPr lang="en-US" dirty="0"/>
              <a:t> – </a:t>
            </a:r>
            <a:r>
              <a:rPr lang="ru-RU" dirty="0"/>
              <a:t>используем любые варианты </a:t>
            </a:r>
            <a:r>
              <a:rPr lang="en-US" dirty="0" err="1"/>
              <a:t>IaC</a:t>
            </a:r>
            <a:r>
              <a:rPr lang="en-US" dirty="0"/>
              <a:t> </a:t>
            </a:r>
            <a:r>
              <a:rPr lang="ru-RU" dirty="0"/>
              <a:t>инструментов – </a:t>
            </a:r>
            <a:r>
              <a:rPr lang="en-US" dirty="0"/>
              <a:t>Ansible, Puppet, Chef </a:t>
            </a:r>
            <a:r>
              <a:rPr lang="ru-RU" dirty="0"/>
              <a:t>и т.д.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pic>
        <p:nvPicPr>
          <p:cNvPr id="4" name="Graphic 122">
            <a:extLst>
              <a:ext uri="{FF2B5EF4-FFF2-40B4-BE49-F238E27FC236}">
                <a16:creationId xmlns:a16="http://schemas.microsoft.com/office/drawing/2014/main" id="{A9FB882B-618C-AC4D-87F1-07BE98220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585" y="370416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Стоит понять, что масштабирование не происходит мгновенно, таким образом стоит выбирать способы оптимизации запуска.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случае с </a:t>
            </a:r>
            <a:r>
              <a:rPr lang="en-US" dirty="0"/>
              <a:t>Bootstrap – </a:t>
            </a:r>
            <a:r>
              <a:rPr lang="ru-RU" dirty="0"/>
              <a:t>самым быстрым способом запуска инстанса является развертывание с собственного </a:t>
            </a:r>
            <a:r>
              <a:rPr lang="en-US" dirty="0"/>
              <a:t>AMI, </a:t>
            </a:r>
            <a:r>
              <a:rPr lang="ru-RU" dirty="0"/>
              <a:t>так как в иных вариантах время до активности инстанса будет потрачено на установку необходимых пакетов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7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D8B9-79D6-48EB-98D0-01E9A6BA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Балансировка нагрузки</a:t>
            </a:r>
            <a:endParaRPr lang="en-US" sz="2100"/>
          </a:p>
        </p:txBody>
      </p:sp>
      <p:pic>
        <p:nvPicPr>
          <p:cNvPr id="4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93" y="1439333"/>
            <a:ext cx="4529667" cy="4529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4EB-0475-412D-B719-1CCD08BB3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Автоматически распределяет входящий трафик приложений по нескольким целям (например, инстансам или IP-адресам)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Может обрабатывать переменную нагрузку как в одной, так и в нескольких зонах доступности.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Три типа балансировки нагрузки: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Classic Load Balancer: устаревший вариант, работает как на уровне запросов, так и на уровне подключения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Application Load Balancer</a:t>
            </a:r>
            <a:r>
              <a:rPr lang="ru-RU" sz="1200"/>
              <a:t>: разработан для трафика HTTP (S), расширенная балансировка уровня 7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Network Load Balancer</a:t>
            </a:r>
            <a:r>
              <a:rPr lang="ru-RU" sz="1200"/>
              <a:t>: разработан для TCP-трафика, экстремальная производительность, балансировка уровня 4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CLB существуют с 2009 года, ALBs с 2016 года, NLBs были добавлены в AWS в 2017 году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ru-RU" sz="1200"/>
              <a:t>Глубоко интегрирован с ASG, выполняет проверки работоспособности</a:t>
            </a:r>
            <a:endParaRPr lang="en-US" sz="120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5C5E13-ACA0-4EB3-8C8E-F99C0988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35BB-3E5D-4D34-A43F-86A4B0C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100"/>
              <a:t>Classic Load Balancer</a:t>
            </a:r>
            <a:endParaRPr lang="en-US" sz="2100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AC7FF5E0-4A1A-BD44-86CF-162F8B88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93" y="1439333"/>
            <a:ext cx="4529667" cy="4529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F102-E3C1-4E8B-8884-F27181DC7F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r>
              <a:rPr lang="en-US" dirty="0"/>
              <a:t>CLB </a:t>
            </a:r>
            <a:r>
              <a:rPr lang="ru-RU" dirty="0"/>
              <a:t>не поддерживает </a:t>
            </a:r>
            <a:r>
              <a:rPr lang="en-US" dirty="0"/>
              <a:t>IPv6</a:t>
            </a:r>
          </a:p>
          <a:p>
            <a:r>
              <a:rPr lang="ru-RU" dirty="0"/>
              <a:t>Также не поддерживается маршрутизация на основе заголовков</a:t>
            </a:r>
          </a:p>
          <a:p>
            <a:r>
              <a:rPr lang="ru-RU" dirty="0"/>
              <a:t>В остальных случаях </a:t>
            </a:r>
            <a:r>
              <a:rPr lang="en-US" dirty="0"/>
              <a:t>CLB(</a:t>
            </a:r>
            <a:r>
              <a:rPr lang="ru-RU" dirty="0"/>
              <a:t>который раньше назывался </a:t>
            </a:r>
            <a:r>
              <a:rPr lang="en-US" dirty="0"/>
              <a:t>ELB) </a:t>
            </a:r>
            <a:r>
              <a:rPr lang="ru-RU" dirty="0"/>
              <a:t>вполне работоспособен и может использоваться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E51EFF3-271B-4841-82F8-4273B11F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35BB-3E5D-4D34-A43F-86A4B0C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Application</a:t>
            </a:r>
            <a:r>
              <a:rPr lang="ru-RU" sz="2100"/>
              <a:t> Load Balancer</a:t>
            </a:r>
            <a:endParaRPr lang="en-US" sz="2100"/>
          </a:p>
        </p:txBody>
      </p:sp>
      <p:pic>
        <p:nvPicPr>
          <p:cNvPr id="4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93" y="1439333"/>
            <a:ext cx="4529667" cy="4529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F102-E3C1-4E8B-8884-F27181DC7F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r>
              <a:rPr lang="en-US" sz="1200"/>
              <a:t>ALB</a:t>
            </a:r>
            <a:r>
              <a:rPr lang="ru-RU" sz="1200"/>
              <a:t> поддерживает </a:t>
            </a:r>
            <a:r>
              <a:rPr lang="en-US" sz="1200"/>
              <a:t>IPv6</a:t>
            </a:r>
          </a:p>
          <a:p>
            <a:r>
              <a:rPr lang="en-US" sz="1200"/>
              <a:t>ALB </a:t>
            </a:r>
            <a:r>
              <a:rPr lang="ru-RU" sz="1200"/>
              <a:t>поддерживает маршрутизацию на основе </a:t>
            </a:r>
            <a:r>
              <a:rPr lang="en-US" sz="1200"/>
              <a:t>HTTP host (</a:t>
            </a:r>
            <a:r>
              <a:rPr lang="ru-RU" sz="1200"/>
              <a:t>посылаем </a:t>
            </a:r>
            <a:r>
              <a:rPr lang="en-US" sz="1200"/>
              <a:t>HTTP </a:t>
            </a:r>
            <a:r>
              <a:rPr lang="ru-RU" sz="1200"/>
              <a:t>запрос на “</a:t>
            </a:r>
            <a:r>
              <a:rPr lang="en-US" sz="1200"/>
              <a:t>api.mydomain.com” -&gt; {target-group-1}, “blog.mydomain.com” -&gt; {target group 2}) </a:t>
            </a:r>
            <a:r>
              <a:rPr lang="ru-RU" sz="1200"/>
              <a:t>также как и маршрутизацию на основе </a:t>
            </a:r>
            <a:r>
              <a:rPr lang="en-US" sz="1200"/>
              <a:t>HTTP </a:t>
            </a:r>
            <a:r>
              <a:rPr lang="ru-RU" sz="1200"/>
              <a:t>пути (посылаем </a:t>
            </a:r>
            <a:r>
              <a:rPr lang="en-US" sz="1200"/>
              <a:t>HTTP </a:t>
            </a:r>
            <a:r>
              <a:rPr lang="ru-RU" sz="1200"/>
              <a:t>запрос на “/</a:t>
            </a:r>
            <a:r>
              <a:rPr lang="en-US" sz="1200" err="1"/>
              <a:t>api</a:t>
            </a:r>
            <a:r>
              <a:rPr lang="en-US" sz="1200"/>
              <a:t>/*” -&gt; {target-group-1}, “/blog/*” -&gt; {target group 2}). </a:t>
            </a:r>
          </a:p>
          <a:p>
            <a:r>
              <a:rPr lang="ru-RU" sz="1200"/>
              <a:t>Инстансы в таргет группах ALB должны иметь один, фиксированный порт для проверки работоспособности(health-check) (проверки работоспособности на уровне “EC2 инстанса”) или порт проверки работоспособности(health-check) для цели должен быть таким же, как и порт приложения (проверки работоспособности на уровне “приложения”) - вы не можете сконфигурировать порт проверки работоспособности для каждой цели, который бы отличался от порта приложения.</a:t>
            </a:r>
            <a:endParaRPr lang="en-US" sz="1200"/>
          </a:p>
          <a:p>
            <a:r>
              <a:rPr lang="ru-RU" sz="1200"/>
              <a:t>ALB поддерживает SNI(расширение TLS позволяющее передавать имя хоста с которым он хочет соединиться), однако поддерживается только 25 HTTPS сертификатов на балансировщик нагрузки</a:t>
            </a:r>
            <a:endParaRPr lang="en-US" sz="120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5FD5E5-BF81-4E7C-A874-4AB59EAB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35BB-3E5D-4D34-A43F-86A4B0C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Network</a:t>
            </a:r>
            <a:r>
              <a:rPr lang="ru-RU" sz="2100"/>
              <a:t> Load Balancer</a:t>
            </a:r>
            <a:endParaRPr lang="en-US" sz="2100"/>
          </a:p>
        </p:txBody>
      </p:sp>
      <p:pic>
        <p:nvPicPr>
          <p:cNvPr id="4" name="Graphic 29">
            <a:extLst>
              <a:ext uri="{FF2B5EF4-FFF2-40B4-BE49-F238E27FC236}">
                <a16:creationId xmlns:a16="http://schemas.microsoft.com/office/drawing/2014/main" id="{1B447C9F-AE22-5D49-8823-1DF2B215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93" y="1439333"/>
            <a:ext cx="4529667" cy="45296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F102-E3C1-4E8B-8884-F27181DC7F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1" y="1439333"/>
            <a:ext cx="5314951" cy="4529667"/>
          </a:xfrm>
        </p:spPr>
        <p:txBody>
          <a:bodyPr>
            <a:normAutofit/>
          </a:bodyPr>
          <a:lstStyle/>
          <a:p>
            <a:r>
              <a:rPr lang="ru-RU" dirty="0"/>
              <a:t>NLB поддерживает несколько портов на одном и том же IP-адресе; регистрацию целевых направлений по IP-адресам, включая целевые направления вне VPC, в котором находится балансировщик нагрузки</a:t>
            </a:r>
            <a:endParaRPr lang="en-US" dirty="0"/>
          </a:p>
          <a:p>
            <a:r>
              <a:rPr lang="ru-RU" dirty="0"/>
              <a:t>Существуют сложности по увеличению лимита количества </a:t>
            </a:r>
            <a:r>
              <a:rPr lang="en-US" dirty="0"/>
              <a:t>NLB </a:t>
            </a:r>
            <a:r>
              <a:rPr lang="ru-RU" dirty="0"/>
              <a:t>на аккаунт</a:t>
            </a:r>
          </a:p>
          <a:p>
            <a:r>
              <a:rPr lang="ru-RU" dirty="0"/>
              <a:t>Максимальная производительность</a:t>
            </a:r>
          </a:p>
          <a:p>
            <a:r>
              <a:rPr lang="ru-RU" dirty="0"/>
              <a:t>Возможность обработки как </a:t>
            </a:r>
            <a:r>
              <a:rPr lang="en-US" dirty="0"/>
              <a:t>TCP, </a:t>
            </a:r>
            <a:r>
              <a:rPr lang="ru-RU" dirty="0"/>
              <a:t>так и </a:t>
            </a:r>
            <a:r>
              <a:rPr lang="en-US" dirty="0"/>
              <a:t>UDP </a:t>
            </a:r>
            <a:r>
              <a:rPr lang="ru-RU" dirty="0"/>
              <a:t>траффика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2F89E0D-158F-45B1-9653-4E65AD8AD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02DC-4E19-4A23-91AE-0D1167F9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3125" y="3098334"/>
            <a:ext cx="11235265" cy="4023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A51A-4239-4C5F-BA9E-F390599F67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Elastic Compute Cloud(EC2)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1" y="1439333"/>
            <a:ext cx="6830560" cy="4529667"/>
          </a:xfrm>
        </p:spPr>
        <p:txBody>
          <a:bodyPr>
            <a:normAutofit/>
          </a:bodyPr>
          <a:lstStyle/>
          <a:p>
            <a:r>
              <a:rPr lang="ru-RU" dirty="0"/>
              <a:t>ЕС2 != виртуалки, точнее виртуалки это часть </a:t>
            </a:r>
            <a:r>
              <a:rPr lang="en-US" dirty="0"/>
              <a:t>EC2</a:t>
            </a:r>
            <a:endParaRPr lang="ru-RU" dirty="0"/>
          </a:p>
          <a:p>
            <a:r>
              <a:rPr lang="ru-RU" dirty="0"/>
              <a:t>Термин “EC2” иногда используется для обозначения самих серверов, но технически относится и ко всей совокупности вспомогательных услуг, таких как балансировка нагрузки (CLB/ALB/NLB), IP-адреса (EIP), загрузочные образы (AMI), группы безопасности и сетевые диски (EBS) и прочее</a:t>
            </a:r>
            <a:endParaRPr lang="en-US" dirty="0"/>
          </a:p>
          <a:p>
            <a:r>
              <a:rPr lang="en-US" dirty="0"/>
              <a:t>EC2 Instance – </a:t>
            </a:r>
            <a:r>
              <a:rPr lang="ru-RU" dirty="0"/>
              <a:t>это виртуальная машина, основанная на каком-либо подготовленном образе (</a:t>
            </a:r>
            <a:r>
              <a:rPr lang="en-US" dirty="0"/>
              <a:t>AMI)</a:t>
            </a:r>
            <a:endParaRPr lang="ru-RU" dirty="0"/>
          </a:p>
          <a:p>
            <a:r>
              <a:rPr lang="ru-RU" dirty="0"/>
              <a:t>Под капотом используется сильно модифицированная виртуализация Xen. Кроме того с 2017 года, в некоторых классах(конкретно С5 и </a:t>
            </a:r>
            <a:r>
              <a:rPr lang="en-US" dirty="0"/>
              <a:t>M5) </a:t>
            </a:r>
            <a:r>
              <a:rPr lang="ru-RU" dirty="0"/>
              <a:t>используется сильно модифицированный </a:t>
            </a:r>
            <a:r>
              <a:rPr lang="en-US" dirty="0"/>
              <a:t>KVM, </a:t>
            </a:r>
            <a:r>
              <a:rPr lang="ru-RU" dirty="0"/>
              <a:t>под названием </a:t>
            </a:r>
            <a:r>
              <a:rPr lang="en-US" dirty="0"/>
              <a:t>NITRO</a:t>
            </a:r>
          </a:p>
          <a:p>
            <a:r>
              <a:rPr lang="ru-RU" dirty="0"/>
              <a:t>Кроме того, </a:t>
            </a:r>
            <a:r>
              <a:rPr lang="en-US" dirty="0"/>
              <a:t>EC2 Instance </a:t>
            </a:r>
            <a:r>
              <a:rPr lang="ru-RU" dirty="0"/>
              <a:t>может представлять из себя </a:t>
            </a:r>
            <a:r>
              <a:rPr lang="en-US" dirty="0"/>
              <a:t>bare-metal </a:t>
            </a:r>
            <a:r>
              <a:rPr lang="ru-RU" dirty="0"/>
              <a:t>сервер вообще без уровня виртуализации</a:t>
            </a:r>
            <a:r>
              <a:rPr lang="en-US" dirty="0"/>
              <a:t> (</a:t>
            </a:r>
            <a:r>
              <a:rPr lang="ru-RU" dirty="0"/>
              <a:t>типы  </a:t>
            </a:r>
            <a:r>
              <a:rPr lang="en-US" dirty="0"/>
              <a:t>.metal)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D6B41-840D-4DF2-884E-DD7CA932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37" y="1146975"/>
            <a:ext cx="2695575" cy="45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</a:t>
            </a:r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(Для чего это вообще нужно?)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 для чего угодно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dirty="0"/>
              <a:t>Lift-and-shift </a:t>
            </a:r>
            <a:r>
              <a:rPr lang="ru-RU" dirty="0"/>
              <a:t>миграция в облако</a:t>
            </a:r>
          </a:p>
          <a:p>
            <a:pPr marL="0" indent="0">
              <a:buNone/>
            </a:pPr>
            <a:r>
              <a:rPr lang="ru-RU" dirty="0"/>
              <a:t>2. Быстрое развертывание дополнительных мощностей</a:t>
            </a:r>
          </a:p>
          <a:p>
            <a:pPr marL="0" indent="0">
              <a:buNone/>
            </a:pPr>
            <a:r>
              <a:rPr lang="ru-RU" dirty="0"/>
              <a:t>3. Эксперименты, тестирование, разработка</a:t>
            </a:r>
          </a:p>
          <a:p>
            <a:pPr marL="0" indent="0">
              <a:buNone/>
            </a:pPr>
            <a:r>
              <a:rPr lang="ru-RU" dirty="0"/>
              <a:t>4. Существуют оптимальные под задачи типы и классы</a:t>
            </a:r>
          </a:p>
          <a:p>
            <a:pPr marL="0" indent="0">
              <a:buNone/>
            </a:pPr>
            <a:r>
              <a:rPr lang="ru-RU" dirty="0"/>
              <a:t>5. Платишь только за то, что используешь</a:t>
            </a:r>
          </a:p>
          <a:p>
            <a:pPr marL="0" indent="0">
              <a:buNone/>
            </a:pPr>
            <a:r>
              <a:rPr lang="ru-RU" dirty="0"/>
              <a:t>6. Чрезвычайно низкий порог входа</a:t>
            </a:r>
          </a:p>
          <a:p>
            <a:pPr marL="0" indent="0">
              <a:buNone/>
            </a:pPr>
            <a:r>
              <a:rPr lang="ru-RU" dirty="0"/>
              <a:t>7. Представляет из себя виртуалку</a:t>
            </a:r>
            <a:r>
              <a:rPr lang="en-US" dirty="0"/>
              <a:t> c</a:t>
            </a:r>
            <a:r>
              <a:rPr lang="ru-RU" dirty="0"/>
              <a:t> операционной системой(</a:t>
            </a:r>
            <a:r>
              <a:rPr lang="en-US" dirty="0"/>
              <a:t>Linux / Windows )</a:t>
            </a:r>
            <a:r>
              <a:rPr lang="ru-RU" dirty="0"/>
              <a:t> развернутую из ранее подготовленного образа (</a:t>
            </a:r>
            <a:r>
              <a:rPr lang="en-US" dirty="0"/>
              <a:t>AMI)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30" y="1599210"/>
            <a:ext cx="1702048" cy="17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</a:t>
            </a:r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(Классы и размеры)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Существуют различные классы и размеры </a:t>
            </a:r>
          </a:p>
          <a:p>
            <a:r>
              <a:rPr lang="ru-RU" dirty="0"/>
              <a:t>Каждый класс заточен под свои конкретные задачи, размер же увеличивается инкрементно от одного к другому.</a:t>
            </a:r>
          </a:p>
          <a:p>
            <a:r>
              <a:rPr lang="ru-RU" dirty="0"/>
              <a:t>От класса и размера изменяются параметры(</a:t>
            </a:r>
            <a:r>
              <a:rPr lang="en-US" dirty="0"/>
              <a:t>CPU, RAM, Storage, Network Bandwidth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соответственно цена.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736" y="1094263"/>
            <a:ext cx="1592991" cy="1592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D0BCD9-6562-4FFB-9769-ACB79AB3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4166"/>
            <a:ext cx="12192000" cy="16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</a:t>
            </a:r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(Тип аренды)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Существуют различные варианты аренды вычислительного времени.(Мы ведь все помним, что </a:t>
            </a:r>
            <a:r>
              <a:rPr lang="en-US" dirty="0"/>
              <a:t>EC2 </a:t>
            </a:r>
            <a:r>
              <a:rPr lang="ru-RU" dirty="0"/>
              <a:t>инстанс</a:t>
            </a:r>
            <a:r>
              <a:rPr lang="en-US" dirty="0"/>
              <a:t> – </a:t>
            </a:r>
            <a:r>
              <a:rPr lang="ru-RU" dirty="0"/>
              <a:t>это условно работа нашей виртуалки на чужом компьютере)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-US" dirty="0"/>
              <a:t>On-Demand (</a:t>
            </a:r>
            <a:r>
              <a:rPr lang="ru-RU" dirty="0"/>
              <a:t>По требованию, платишь за то, что используешь. В некоторых вариантах – посекундно)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en-US" dirty="0"/>
              <a:t>Reserved (</a:t>
            </a:r>
            <a:r>
              <a:rPr lang="ru-RU" dirty="0"/>
              <a:t>Долгосрочная аренда, на 1 или 3 года. Позволяет сэкономить деньги(но это не точно)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en-US" dirty="0"/>
              <a:t>Scheduled</a:t>
            </a:r>
            <a:r>
              <a:rPr lang="ru-RU" dirty="0"/>
              <a:t> (Это как </a:t>
            </a:r>
            <a:r>
              <a:rPr lang="en-US" dirty="0"/>
              <a:t>Reserved, </a:t>
            </a:r>
            <a:r>
              <a:rPr lang="ru-RU" dirty="0"/>
              <a:t>но по расписанию. Ну, к примеру, увеличить вычислительные мощности на Новый год или рождество.</a:t>
            </a:r>
          </a:p>
          <a:p>
            <a:pPr marL="0" indent="0">
              <a:buNone/>
            </a:pPr>
            <a:r>
              <a:rPr lang="ru-RU" dirty="0"/>
              <a:t>4. </a:t>
            </a:r>
            <a:r>
              <a:rPr lang="en-US" dirty="0"/>
              <a:t>Spot (</a:t>
            </a:r>
            <a:r>
              <a:rPr lang="ru-RU" dirty="0"/>
              <a:t>Очень крутая тема – есть даже специальный значок. Позволяет выкупать неиспользованные ресурсы на аукционе, вплоть до 10% от стоимости </a:t>
            </a:r>
            <a:r>
              <a:rPr lang="en-US" dirty="0"/>
              <a:t>On-Demand </a:t>
            </a:r>
            <a:r>
              <a:rPr lang="ru-RU" dirty="0"/>
              <a:t>инстанса. Требует разумного подхода в использовании)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7225" y="4868671"/>
            <a:ext cx="711200" cy="711200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B1F4AADE-8B5A-AC4A-BB95-CBA68C95A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9352" y="4755013"/>
            <a:ext cx="938515" cy="9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4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</a:t>
            </a:r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(Тип аренды)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И еще два не особо стандартных варианта</a:t>
            </a:r>
            <a:r>
              <a:rPr lang="en-US" dirty="0"/>
              <a:t>: </a:t>
            </a:r>
          </a:p>
          <a:p>
            <a:r>
              <a:rPr lang="en-US" dirty="0"/>
              <a:t>Dedicated Host – </a:t>
            </a:r>
            <a:r>
              <a:rPr lang="ru-RU" dirty="0"/>
              <a:t>инстансы запускаются на одном, используемом конкретно вами хосте</a:t>
            </a:r>
          </a:p>
          <a:p>
            <a:r>
              <a:rPr lang="en-US" dirty="0"/>
              <a:t>Dedicated Instance – </a:t>
            </a:r>
            <a:r>
              <a:rPr lang="ru-RU" dirty="0"/>
              <a:t>инстансы запускаются на хостах, на которых нет инстансов других клиентов ( то есть на одном хосте может быть несколько ваших инстансов и на другом тоже, а чужих – нет )</a:t>
            </a:r>
          </a:p>
          <a:p>
            <a:r>
              <a:rPr lang="ru-RU" dirty="0"/>
              <a:t>Разница между ними в том, что в первом варианте ваши инстансы находятся на одном и том же конкретном хосте. Во втором случае – это точно не гарантируется.</a:t>
            </a:r>
          </a:p>
          <a:p>
            <a:endParaRPr lang="ru-RU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6253" y="3889405"/>
            <a:ext cx="1819494" cy="181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3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EC2 Instance</a:t>
            </a:r>
            <a:r>
              <a:rPr lang="ru-RU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(Классы)</a:t>
            </a: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Для обычного использования</a:t>
            </a:r>
            <a:r>
              <a:rPr lang="en-US" dirty="0"/>
              <a:t> (T, 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Много ядер</a:t>
            </a:r>
            <a:r>
              <a:rPr lang="en-US" dirty="0"/>
              <a:t>(C)</a:t>
            </a:r>
            <a:r>
              <a:rPr lang="ru-RU" dirty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Много памяти</a:t>
            </a:r>
            <a:r>
              <a:rPr lang="en-US" dirty="0"/>
              <a:t> (R, X, 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Хранилище наше всё</a:t>
            </a:r>
            <a:r>
              <a:rPr lang="en-US" dirty="0"/>
              <a:t>(I, D, 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 очень быстрые вычисления</a:t>
            </a:r>
            <a:r>
              <a:rPr lang="en-US" dirty="0"/>
              <a:t> (F, G, 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Голое железо</a:t>
            </a:r>
            <a:r>
              <a:rPr lang="en-US" dirty="0"/>
              <a:t> (.metal)*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ru-RU" dirty="0"/>
              <a:t>Это скорее размер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789" y="1011981"/>
            <a:ext cx="711200" cy="711200"/>
          </a:xfrm>
          <a:prstGeom prst="rect">
            <a:avLst/>
          </a:prstGeom>
        </p:spPr>
      </p:pic>
      <p:pic>
        <p:nvPicPr>
          <p:cNvPr id="5" name="Graphic 121">
            <a:extLst>
              <a:ext uri="{FF2B5EF4-FFF2-40B4-BE49-F238E27FC236}">
                <a16:creationId xmlns:a16="http://schemas.microsoft.com/office/drawing/2014/main" id="{53A5DF22-44BD-8148-BB35-5EE69A9C6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265" y="1874487"/>
            <a:ext cx="469900" cy="469900"/>
          </a:xfrm>
          <a:prstGeom prst="rect">
            <a:avLst/>
          </a:prstGeom>
        </p:spPr>
      </p:pic>
      <p:pic>
        <p:nvPicPr>
          <p:cNvPr id="7" name="Graphic 124">
            <a:extLst>
              <a:ext uri="{FF2B5EF4-FFF2-40B4-BE49-F238E27FC236}">
                <a16:creationId xmlns:a16="http://schemas.microsoft.com/office/drawing/2014/main" id="{11C4BCC5-D125-BA47-BEFC-6B908EB51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89925" y="4225456"/>
            <a:ext cx="469900" cy="469900"/>
          </a:xfrm>
          <a:prstGeom prst="rect">
            <a:avLst/>
          </a:prstGeom>
        </p:spPr>
      </p:pic>
      <p:pic>
        <p:nvPicPr>
          <p:cNvPr id="8" name="Graphic 125">
            <a:extLst>
              <a:ext uri="{FF2B5EF4-FFF2-40B4-BE49-F238E27FC236}">
                <a16:creationId xmlns:a16="http://schemas.microsoft.com/office/drawing/2014/main" id="{24D4C0B5-880D-6E4B-AEC3-23364BAF89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89925" y="2652519"/>
            <a:ext cx="469900" cy="469900"/>
          </a:xfrm>
          <a:prstGeom prst="rect">
            <a:avLst/>
          </a:prstGeom>
        </p:spPr>
      </p:pic>
      <p:pic>
        <p:nvPicPr>
          <p:cNvPr id="9" name="Graphic 126">
            <a:extLst>
              <a:ext uri="{FF2B5EF4-FFF2-40B4-BE49-F238E27FC236}">
                <a16:creationId xmlns:a16="http://schemas.microsoft.com/office/drawing/2014/main" id="{B2F36A1C-9340-DE4A-BF69-A18931D70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9925" y="3450840"/>
            <a:ext cx="469900" cy="469900"/>
          </a:xfrm>
          <a:prstGeom prst="rect">
            <a:avLst/>
          </a:prstGeom>
        </p:spPr>
      </p:pic>
      <p:pic>
        <p:nvPicPr>
          <p:cNvPr id="10" name="Graphic 127">
            <a:extLst>
              <a:ext uri="{FF2B5EF4-FFF2-40B4-BE49-F238E27FC236}">
                <a16:creationId xmlns:a16="http://schemas.microsoft.com/office/drawing/2014/main" id="{7D0BD519-C650-F448-9A05-39DCCB204A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6766" y="3450840"/>
            <a:ext cx="469900" cy="469900"/>
          </a:xfrm>
          <a:prstGeom prst="rect">
            <a:avLst/>
          </a:prstGeom>
        </p:spPr>
      </p:pic>
      <p:pic>
        <p:nvPicPr>
          <p:cNvPr id="11" name="Graphic 130">
            <a:extLst>
              <a:ext uri="{FF2B5EF4-FFF2-40B4-BE49-F238E27FC236}">
                <a16:creationId xmlns:a16="http://schemas.microsoft.com/office/drawing/2014/main" id="{52C691F6-EBCF-8147-8582-B868CE2A6A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79357" y="5110115"/>
            <a:ext cx="469900" cy="469900"/>
          </a:xfrm>
          <a:prstGeom prst="rect">
            <a:avLst/>
          </a:prstGeom>
        </p:spPr>
      </p:pic>
      <p:pic>
        <p:nvPicPr>
          <p:cNvPr id="12" name="Graphic 131">
            <a:extLst>
              <a:ext uri="{FF2B5EF4-FFF2-40B4-BE49-F238E27FC236}">
                <a16:creationId xmlns:a16="http://schemas.microsoft.com/office/drawing/2014/main" id="{497772B3-E84F-AA45-985C-FF489B638A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9357" y="4225456"/>
            <a:ext cx="469900" cy="469900"/>
          </a:xfrm>
          <a:prstGeom prst="rect">
            <a:avLst/>
          </a:prstGeom>
        </p:spPr>
      </p:pic>
      <p:pic>
        <p:nvPicPr>
          <p:cNvPr id="13" name="Graphic 132">
            <a:extLst>
              <a:ext uri="{FF2B5EF4-FFF2-40B4-BE49-F238E27FC236}">
                <a16:creationId xmlns:a16="http://schemas.microsoft.com/office/drawing/2014/main" id="{7E5453F2-802C-6446-91FA-CB0C876162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86766" y="1874487"/>
            <a:ext cx="469900" cy="469900"/>
          </a:xfrm>
          <a:prstGeom prst="rect">
            <a:avLst/>
          </a:prstGeom>
        </p:spPr>
      </p:pic>
      <p:pic>
        <p:nvPicPr>
          <p:cNvPr id="14" name="Graphic 133">
            <a:extLst>
              <a:ext uri="{FF2B5EF4-FFF2-40B4-BE49-F238E27FC236}">
                <a16:creationId xmlns:a16="http://schemas.microsoft.com/office/drawing/2014/main" id="{B983EF89-C82B-0849-A9D5-8A094AF44A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84665" y="5110115"/>
            <a:ext cx="469900" cy="469900"/>
          </a:xfrm>
          <a:prstGeom prst="rect">
            <a:avLst/>
          </a:prstGeom>
        </p:spPr>
      </p:pic>
      <p:pic>
        <p:nvPicPr>
          <p:cNvPr id="15" name="Graphic 134">
            <a:extLst>
              <a:ext uri="{FF2B5EF4-FFF2-40B4-BE49-F238E27FC236}">
                <a16:creationId xmlns:a16="http://schemas.microsoft.com/office/drawing/2014/main" id="{AD4DE3D6-F3D8-AC49-BFB4-F3B661B181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6766" y="2652519"/>
            <a:ext cx="469900" cy="469900"/>
          </a:xfrm>
          <a:prstGeom prst="rect">
            <a:avLst/>
          </a:prstGeom>
        </p:spPr>
      </p:pic>
      <p:pic>
        <p:nvPicPr>
          <p:cNvPr id="16" name="Graphic 138">
            <a:extLst>
              <a:ext uri="{FF2B5EF4-FFF2-40B4-BE49-F238E27FC236}">
                <a16:creationId xmlns:a16="http://schemas.microsoft.com/office/drawing/2014/main" id="{12FDB8BC-1BD1-B34A-BBAE-6BBC5AC7056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89925" y="1874487"/>
            <a:ext cx="469900" cy="469900"/>
          </a:xfrm>
          <a:prstGeom prst="rect">
            <a:avLst/>
          </a:prstGeom>
        </p:spPr>
      </p:pic>
      <p:pic>
        <p:nvPicPr>
          <p:cNvPr id="17" name="Graphic 139">
            <a:extLst>
              <a:ext uri="{FF2B5EF4-FFF2-40B4-BE49-F238E27FC236}">
                <a16:creationId xmlns:a16="http://schemas.microsoft.com/office/drawing/2014/main" id="{1ED58852-9FCD-CB4A-8D7B-16969E0889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59265" y="4225456"/>
            <a:ext cx="469900" cy="469900"/>
          </a:xfrm>
          <a:prstGeom prst="rect">
            <a:avLst/>
          </a:prstGeom>
        </p:spPr>
      </p:pic>
      <p:pic>
        <p:nvPicPr>
          <p:cNvPr id="18" name="Graphic 140">
            <a:extLst>
              <a:ext uri="{FF2B5EF4-FFF2-40B4-BE49-F238E27FC236}">
                <a16:creationId xmlns:a16="http://schemas.microsoft.com/office/drawing/2014/main" id="{E33D1291-4A81-6E4B-BDE8-5993E8B825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59265" y="5110115"/>
            <a:ext cx="469900" cy="469900"/>
          </a:xfrm>
          <a:prstGeom prst="rect">
            <a:avLst/>
          </a:prstGeom>
        </p:spPr>
      </p:pic>
      <p:pic>
        <p:nvPicPr>
          <p:cNvPr id="19" name="Graphic 142">
            <a:extLst>
              <a:ext uri="{FF2B5EF4-FFF2-40B4-BE49-F238E27FC236}">
                <a16:creationId xmlns:a16="http://schemas.microsoft.com/office/drawing/2014/main" id="{A079E1C3-3E9F-1440-BAF2-FF256811D74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79357" y="3450840"/>
            <a:ext cx="469900" cy="469900"/>
          </a:xfrm>
          <a:prstGeom prst="rect">
            <a:avLst/>
          </a:prstGeom>
        </p:spPr>
      </p:pic>
      <p:pic>
        <p:nvPicPr>
          <p:cNvPr id="20" name="Graphic 143">
            <a:extLst>
              <a:ext uri="{FF2B5EF4-FFF2-40B4-BE49-F238E27FC236}">
                <a16:creationId xmlns:a16="http://schemas.microsoft.com/office/drawing/2014/main" id="{E48EEAD2-44B9-CB4C-AC1C-85B13BE4768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979357" y="2652519"/>
            <a:ext cx="469900" cy="469900"/>
          </a:xfrm>
          <a:prstGeom prst="rect">
            <a:avLst/>
          </a:prstGeom>
        </p:spPr>
      </p:pic>
      <p:pic>
        <p:nvPicPr>
          <p:cNvPr id="21" name="Graphic 144">
            <a:extLst>
              <a:ext uri="{FF2B5EF4-FFF2-40B4-BE49-F238E27FC236}">
                <a16:creationId xmlns:a16="http://schemas.microsoft.com/office/drawing/2014/main" id="{7ECB0563-BD6B-474D-961C-7C59162395E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884665" y="2652519"/>
            <a:ext cx="469900" cy="469900"/>
          </a:xfrm>
          <a:prstGeom prst="rect">
            <a:avLst/>
          </a:prstGeom>
        </p:spPr>
      </p:pic>
      <p:pic>
        <p:nvPicPr>
          <p:cNvPr id="22" name="Graphic 145">
            <a:extLst>
              <a:ext uri="{FF2B5EF4-FFF2-40B4-BE49-F238E27FC236}">
                <a16:creationId xmlns:a16="http://schemas.microsoft.com/office/drawing/2014/main" id="{7F0C50F9-8612-2640-AC9F-1420C03F5CD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89925" y="5110115"/>
            <a:ext cx="469900" cy="469900"/>
          </a:xfrm>
          <a:prstGeom prst="rect">
            <a:avLst/>
          </a:prstGeom>
        </p:spPr>
      </p:pic>
      <p:pic>
        <p:nvPicPr>
          <p:cNvPr id="23" name="Graphic 146">
            <a:extLst>
              <a:ext uri="{FF2B5EF4-FFF2-40B4-BE49-F238E27FC236}">
                <a16:creationId xmlns:a16="http://schemas.microsoft.com/office/drawing/2014/main" id="{83636A73-638F-AB4B-99F7-8F5A9610136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84665" y="1874487"/>
            <a:ext cx="469900" cy="469900"/>
          </a:xfrm>
          <a:prstGeom prst="rect">
            <a:avLst/>
          </a:prstGeom>
        </p:spPr>
      </p:pic>
      <p:pic>
        <p:nvPicPr>
          <p:cNvPr id="24" name="Graphic 149">
            <a:extLst>
              <a:ext uri="{FF2B5EF4-FFF2-40B4-BE49-F238E27FC236}">
                <a16:creationId xmlns:a16="http://schemas.microsoft.com/office/drawing/2014/main" id="{E1ADE41B-5B47-E146-82DB-DB5427F428F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59265" y="3450840"/>
            <a:ext cx="469900" cy="469900"/>
          </a:xfrm>
          <a:prstGeom prst="rect">
            <a:avLst/>
          </a:prstGeom>
        </p:spPr>
      </p:pic>
      <p:pic>
        <p:nvPicPr>
          <p:cNvPr id="25" name="Graphic 150">
            <a:extLst>
              <a:ext uri="{FF2B5EF4-FFF2-40B4-BE49-F238E27FC236}">
                <a16:creationId xmlns:a16="http://schemas.microsoft.com/office/drawing/2014/main" id="{504658ED-D930-1A4A-958A-B65B3F87EA9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659265" y="2652519"/>
            <a:ext cx="469900" cy="469900"/>
          </a:xfrm>
          <a:prstGeom prst="rect">
            <a:avLst/>
          </a:prstGeom>
        </p:spPr>
      </p:pic>
      <p:pic>
        <p:nvPicPr>
          <p:cNvPr id="26" name="Graphic 152">
            <a:extLst>
              <a:ext uri="{FF2B5EF4-FFF2-40B4-BE49-F238E27FC236}">
                <a16:creationId xmlns:a16="http://schemas.microsoft.com/office/drawing/2014/main" id="{6665BD8D-9A3F-D94F-B31C-E8F68A716C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84665" y="4225456"/>
            <a:ext cx="469900" cy="469900"/>
          </a:xfrm>
          <a:prstGeom prst="rect">
            <a:avLst/>
          </a:prstGeom>
        </p:spPr>
      </p:pic>
      <p:pic>
        <p:nvPicPr>
          <p:cNvPr id="27" name="Graphic 153">
            <a:extLst>
              <a:ext uri="{FF2B5EF4-FFF2-40B4-BE49-F238E27FC236}">
                <a16:creationId xmlns:a16="http://schemas.microsoft.com/office/drawing/2014/main" id="{7B844281-C352-F246-9EB0-3BC966BD13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884665" y="3450840"/>
            <a:ext cx="469900" cy="469900"/>
          </a:xfrm>
          <a:prstGeom prst="rect">
            <a:avLst/>
          </a:prstGeom>
        </p:spPr>
      </p:pic>
      <p:pic>
        <p:nvPicPr>
          <p:cNvPr id="43" name="Graphic 5">
            <a:extLst>
              <a:ext uri="{FF2B5EF4-FFF2-40B4-BE49-F238E27FC236}">
                <a16:creationId xmlns:a16="http://schemas.microsoft.com/office/drawing/2014/main" id="{A0C1878D-0DAD-4049-9C21-4386A297105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979357" y="1874487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C681-73B4-4ADF-972B-C62FF31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– Burstable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AB32F-22D1-491D-85DC-E1D6FB9966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 – Burstable </a:t>
            </a:r>
            <a:r>
              <a:rPr lang="ru-RU" dirty="0"/>
              <a:t>инстансы(</a:t>
            </a:r>
            <a:r>
              <a:rPr lang="en-US" dirty="0"/>
              <a:t>T2,T3,T3a,T4g)</a:t>
            </a:r>
          </a:p>
          <a:p>
            <a:pPr marL="0" indent="0">
              <a:buNone/>
            </a:pPr>
            <a:r>
              <a:rPr lang="ru-RU" dirty="0"/>
              <a:t>В случае необходимости повышает производительность для соответствия нагрузке.</a:t>
            </a:r>
          </a:p>
          <a:p>
            <a:pPr marL="0" indent="0">
              <a:buNone/>
            </a:pPr>
            <a:r>
              <a:rPr lang="ru-RU" dirty="0"/>
              <a:t>Но, использует кредитную систему.</a:t>
            </a:r>
          </a:p>
          <a:p>
            <a:pPr marL="0" indent="0">
              <a:buNone/>
            </a:pPr>
            <a:r>
              <a:rPr lang="ru-RU" dirty="0"/>
              <a:t>Кредиты накапливаются тогда, когда нагрузки нет(не превышает конкретное значение для конкретного класса и размера), тратятся при нагрузке.</a:t>
            </a:r>
          </a:p>
          <a:p>
            <a:pPr marL="0" indent="0">
              <a:buNone/>
            </a:pPr>
            <a:r>
              <a:rPr lang="ru-RU" dirty="0"/>
              <a:t>Следует учитывать, что если кредиты кончатся – производительность упадет до того самого значения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4789" y="1011981"/>
            <a:ext cx="711200" cy="711200"/>
          </a:xfrm>
          <a:prstGeom prst="rect">
            <a:avLst/>
          </a:prstGeom>
        </p:spPr>
      </p:pic>
      <p:pic>
        <p:nvPicPr>
          <p:cNvPr id="24" name="Graphic 149">
            <a:extLst>
              <a:ext uri="{FF2B5EF4-FFF2-40B4-BE49-F238E27FC236}">
                <a16:creationId xmlns:a16="http://schemas.microsoft.com/office/drawing/2014/main" id="{E1ADE41B-5B47-E146-82DB-DB5427F42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024" y="476533"/>
            <a:ext cx="1135047" cy="1135047"/>
          </a:xfrm>
          <a:prstGeom prst="rect">
            <a:avLst/>
          </a:prstGeom>
        </p:spPr>
      </p:pic>
      <p:pic>
        <p:nvPicPr>
          <p:cNvPr id="25" name="Graphic 150">
            <a:extLst>
              <a:ext uri="{FF2B5EF4-FFF2-40B4-BE49-F238E27FC236}">
                <a16:creationId xmlns:a16="http://schemas.microsoft.com/office/drawing/2014/main" id="{504658ED-D930-1A4A-958A-B65B3F87E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352" y="476533"/>
            <a:ext cx="1135047" cy="1135047"/>
          </a:xfrm>
          <a:prstGeom prst="rect">
            <a:avLst/>
          </a:prstGeom>
        </p:spPr>
      </p:pic>
      <p:pic>
        <p:nvPicPr>
          <p:cNvPr id="28" name="Picture 27" descr="A close up of a map&#10;&#10;Description automatically generated">
            <a:extLst>
              <a:ext uri="{FF2B5EF4-FFF2-40B4-BE49-F238E27FC236}">
                <a16:creationId xmlns:a16="http://schemas.microsoft.com/office/drawing/2014/main" id="{8F23DC37-B8F2-4B92-9ED5-134618D8D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20" y="3541553"/>
            <a:ext cx="5015434" cy="27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34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DOCID-1506477047-4835</_dlc_DocId>
    <_dlc_DocIdUrl xmlns="5ede5379-f79c-4964-9301-1140f96aa672">
      <Url>https://epam.sharepoint.com/sites/LMSO/_layouts/15/DocIdRedir.aspx?ID=DOCID-1506477047-4835</Url>
      <Description>DOCID-1506477047-4835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5263C16-E496-40B5-B988-B8E1AF471E02}">
  <ds:schemaRefs>
    <ds:schemaRef ds:uri="9b994499-688a-4c81-bb09-d15746d9e4fa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ede5379-f79c-4964-9301-1140f96aa672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E5CE3D6-31BC-44F3-B0E2-140FB1D382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75031-3D88-4226-9293-A9604C76DAAA}"/>
</file>

<file path=customXml/itemProps4.xml><?xml version="1.0" encoding="utf-8"?>
<ds:datastoreItem xmlns:ds="http://schemas.openxmlformats.org/officeDocument/2006/customXml" ds:itemID="{BEAC9214-FAB4-4639-85BE-EF117B030654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1815</Words>
  <Application>Microsoft Office PowerPoint</Application>
  <PresentationFormat>Widescreen</PresentationFormat>
  <Paragraphs>174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Theme1</vt:lpstr>
      <vt:lpstr>General</vt:lpstr>
      <vt:lpstr>Breakers</vt:lpstr>
      <vt:lpstr>Elastic Compute Cloud(EC2)</vt:lpstr>
      <vt:lpstr>Elastic Compute Cloud(EC2)</vt:lpstr>
      <vt:lpstr>Elastic Compute Cloud(EC2)</vt:lpstr>
      <vt:lpstr>EC2 Instance(Для чего это вообще нужно?)</vt:lpstr>
      <vt:lpstr>EC2 Instance(Классы и размеры)</vt:lpstr>
      <vt:lpstr>EC2 Instance(Тип аренды)</vt:lpstr>
      <vt:lpstr>EC2 Instance(Тип аренды)</vt:lpstr>
      <vt:lpstr>EC2 Instance(Классы)</vt:lpstr>
      <vt:lpstr>T – Burstable</vt:lpstr>
      <vt:lpstr>M – General Purpose</vt:lpstr>
      <vt:lpstr>C – CPU Optimized</vt:lpstr>
      <vt:lpstr>X – eXtra High-Memory</vt:lpstr>
      <vt:lpstr>U – Uasche High-Memory and CPU</vt:lpstr>
      <vt:lpstr>Z1d – Максимальная тактовая частота, много памяти</vt:lpstr>
      <vt:lpstr>R – RAM Optimized</vt:lpstr>
      <vt:lpstr>H1, D2, I3 – Хранение</vt:lpstr>
      <vt:lpstr>Для ускоренных вычислений</vt:lpstr>
      <vt:lpstr>SSH ключи</vt:lpstr>
      <vt:lpstr>Масштабирование</vt:lpstr>
      <vt:lpstr>Autoscaling groups</vt:lpstr>
      <vt:lpstr>Launch configuration</vt:lpstr>
      <vt:lpstr>Bootstrap</vt:lpstr>
      <vt:lpstr>Bootstrap</vt:lpstr>
      <vt:lpstr>Балансировка нагрузки</vt:lpstr>
      <vt:lpstr>Classic Load Balancer</vt:lpstr>
      <vt:lpstr>Application Load Balancer</vt:lpstr>
      <vt:lpstr>Network Load Balancer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Compute Cloud(EC2)</dc:title>
  <dc:creator>Denis Khudiakov</dc:creator>
  <cp:lastModifiedBy>Denis Khudiakov</cp:lastModifiedBy>
  <cp:revision>5</cp:revision>
  <dcterms:created xsi:type="dcterms:W3CDTF">2021-01-08T17:17:22Z</dcterms:created>
  <dcterms:modified xsi:type="dcterms:W3CDTF">2021-08-08T16:11:40Z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bcfe99c0-8a94-4771-b094-0ac8358d1039</vt:lpwstr>
  </property>
</Properties>
</file>