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14" r:id="rId5"/>
    <p:sldMasterId id="2147483731" r:id="rId6"/>
  </p:sldMasterIdLst>
  <p:sldIdLst>
    <p:sldId id="327" r:id="rId7"/>
    <p:sldId id="282" r:id="rId8"/>
    <p:sldId id="308" r:id="rId9"/>
    <p:sldId id="309" r:id="rId10"/>
    <p:sldId id="322" r:id="rId11"/>
    <p:sldId id="324" r:id="rId12"/>
    <p:sldId id="323" r:id="rId13"/>
    <p:sldId id="325" r:id="rId14"/>
    <p:sldId id="321" r:id="rId15"/>
    <p:sldId id="326" r:id="rId16"/>
    <p:sldId id="281" r:id="rId17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9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73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5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60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1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9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4981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30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198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268215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3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23984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905373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64369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2597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5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1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3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1/11/2021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7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6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0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D1-DAAD-4754-89B6-337068F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Управление учетными записями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1DB0-B8CE-4EB9-B4DB-963030CD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3406114"/>
            <a:ext cx="5754624" cy="418576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Николай Пойда</a:t>
            </a:r>
          </a:p>
          <a:p>
            <a:r>
              <a:rPr lang="en-US" sz="1800" dirty="0"/>
              <a:t>Systems </a:t>
            </a:r>
            <a:r>
              <a:rPr lang="en-US" sz="1800" dirty="0" err="1"/>
              <a:t>engineer@EPAM</a:t>
            </a:r>
            <a:r>
              <a:rPr lang="en-US" sz="1800" dirty="0"/>
              <a:t> SYSTEMS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DE0C33-64AF-48C1-92E2-024BDCE1F6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613" y="6435725"/>
            <a:ext cx="1830387" cy="422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69A90-FB09-4868-A291-9F5AB99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3" y="235359"/>
            <a:ext cx="3290792" cy="172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97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/>
              <a:t>Бест практисес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i="1" dirty="0"/>
              <a:t>Одна учетка – один пользователь</a:t>
            </a:r>
          </a:p>
          <a:p>
            <a:pPr lvl="1"/>
            <a:r>
              <a:rPr lang="ru-RU" i="1" dirty="0"/>
              <a:t>Одна роль – одно приложение</a:t>
            </a:r>
          </a:p>
          <a:p>
            <a:pPr lvl="1"/>
            <a:r>
              <a:rPr lang="ru-RU" i="1" dirty="0"/>
              <a:t>Никогда не делитесь учетными данными</a:t>
            </a:r>
          </a:p>
          <a:p>
            <a:pPr lvl="1"/>
            <a:r>
              <a:rPr lang="ru-RU" i="1" dirty="0"/>
              <a:t>Никогда не включайте учетные данные в код</a:t>
            </a:r>
          </a:p>
          <a:p>
            <a:pPr lvl="1"/>
            <a:r>
              <a:rPr lang="ru-RU" i="1" dirty="0"/>
              <a:t>Не КОММИТЬТЕ учетные данные в публичные, да вообще в любые репозитории</a:t>
            </a:r>
          </a:p>
          <a:p>
            <a:pPr lvl="1"/>
            <a:r>
              <a:rPr lang="ru-RU" i="1" dirty="0"/>
              <a:t>Старайтесь не использовать рутовую учетку</a:t>
            </a:r>
          </a:p>
          <a:p>
            <a:pPr lvl="1"/>
            <a:r>
              <a:rPr lang="ru-RU" i="1" dirty="0"/>
              <a:t>Меньше прав – меньше возможностей для отклонений влево/вправо</a:t>
            </a:r>
          </a:p>
          <a:p>
            <a:pPr lvl="1"/>
            <a:r>
              <a:rPr lang="ru-RU" i="1" dirty="0"/>
              <a:t>Группы – очень удобный вариант учета и контроля разрешений</a:t>
            </a:r>
          </a:p>
          <a:p>
            <a:pPr marL="201168" lvl="1" indent="0">
              <a:buNone/>
            </a:pPr>
            <a:endParaRPr lang="ru-RU" i="1" dirty="0"/>
          </a:p>
          <a:p>
            <a:pPr lvl="1"/>
            <a:endParaRPr lang="ru-RU" i="1" dirty="0"/>
          </a:p>
          <a:p>
            <a:pPr marL="201168" lvl="1" indent="0">
              <a:buFont typeface="Calibri" panose="020F0502020204030204" pitchFamily="34" charset="0"/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2DC-4E19-4A23-91AE-0D1167F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293" y="2880220"/>
            <a:ext cx="2219413" cy="4023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54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– </a:t>
            </a:r>
            <a:r>
              <a:rPr lang="ru-RU" dirty="0"/>
              <a:t>Что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IAM –</a:t>
            </a:r>
            <a:r>
              <a:rPr lang="ru-RU" dirty="0"/>
              <a:t> Как следует из названия – сервис управления учетными записями и доступом.</a:t>
            </a:r>
          </a:p>
          <a:p>
            <a:r>
              <a:rPr lang="ru-RU" dirty="0"/>
              <a:t>Центральная часть всего </a:t>
            </a:r>
            <a:r>
              <a:rPr lang="en-US" dirty="0"/>
              <a:t>AWS</a:t>
            </a:r>
            <a:r>
              <a:rPr lang="ru-RU" dirty="0"/>
              <a:t> (не привязан к конкретному региону)</a:t>
            </a:r>
            <a:endParaRPr lang="en-US" dirty="0"/>
          </a:p>
          <a:p>
            <a:r>
              <a:rPr lang="ru-RU" dirty="0"/>
              <a:t>Интегрирован со всеми сервисами</a:t>
            </a:r>
          </a:p>
          <a:p>
            <a:r>
              <a:rPr lang="ru-RU" dirty="0"/>
              <a:t>Основные понятия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Группы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Политики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/>
              <a:t>Обычно пользователь представляет собой человека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Используется для предоставления доступа в консоль </a:t>
            </a:r>
            <a:r>
              <a:rPr lang="en-US" dirty="0">
                <a:sym typeface="Wingdings" panose="05000000000000000000" pitchFamily="2" charset="2"/>
              </a:rPr>
              <a:t>AWS</a:t>
            </a:r>
            <a:r>
              <a:rPr lang="ru-RU" dirty="0">
                <a:sym typeface="Wingdings" panose="05000000000000000000" pitchFamily="2" charset="2"/>
              </a:rPr>
              <a:t>, а также для разрешения запросов по </a:t>
            </a:r>
            <a:r>
              <a:rPr lang="en-US" dirty="0">
                <a:sym typeface="Wingdings" panose="05000000000000000000" pitchFamily="2" charset="2"/>
              </a:rPr>
              <a:t>API </a:t>
            </a:r>
            <a:r>
              <a:rPr lang="ru-RU" dirty="0">
                <a:sym typeface="Wingdings" panose="05000000000000000000" pitchFamily="2" charset="2"/>
              </a:rPr>
              <a:t>или через </a:t>
            </a:r>
            <a:r>
              <a:rPr lang="en-US" dirty="0">
                <a:sym typeface="Wingdings" panose="05000000000000000000" pitchFamily="2" charset="2"/>
              </a:rPr>
              <a:t>CLI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Учетная запись обычно содержит имя, пароль и ключи доступа.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Пользователей можно добавлять в группы, а можно и не добавлять. К пользователю можно применить политику доступа.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Пользователю можно использовать мульти-факторную аутетинфикацию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Лучше всего пользоваться принципом «минимальных привилегий» и назначать пользователю только те права, которые ему нужны для выполнения работы</a:t>
            </a:r>
          </a:p>
          <a:p>
            <a:pPr lvl="1"/>
            <a:r>
              <a:rPr lang="ru-RU" dirty="0">
                <a:sym typeface="Wingdings" panose="05000000000000000000" pitchFamily="2" charset="2"/>
              </a:rPr>
              <a:t>Шарить пользовательские данные – плохая идея</a:t>
            </a:r>
          </a:p>
          <a:p>
            <a:pPr marL="201168" lvl="1" indent="0">
              <a:buNone/>
            </a:pPr>
            <a:endParaRPr lang="ru-RU" dirty="0"/>
          </a:p>
          <a:p>
            <a:pPr lvl="1"/>
            <a:endParaRPr lang="ru-RU" dirty="0"/>
          </a:p>
          <a:p>
            <a:pPr marL="201168" lvl="1" indent="0">
              <a:buNone/>
            </a:pPr>
            <a:endParaRPr lang="ru-RU" dirty="0"/>
          </a:p>
          <a:p>
            <a:pPr marL="201168" lvl="1" indent="0">
              <a:buFont typeface="Calibri" pitchFamily="34" charset="0"/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80" y="1802826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Пользователей можно объединить в группы, для удобства учета и управления.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Группам можно назначать политики, которые применяются для всех пользователей, входящих в группу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Группы удобны для объединения пользователей по определенным признакам, как например отдел(Маркетинг, Финансы) или по ролям (Девелоперы, Админы)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66800" y="1358210"/>
            <a:ext cx="10058400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 вот с ролями все интереснее.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Проблема – хранение учетных данных в конфигах приложений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Еще более крутая проблема – хранение конфигов в публичных репозиториях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Итог – счет на пару десятков тысяч долларов за использование ресурсов злоумышленниками (которые распарсили репозиторий и, получив учетные данные, намайнили себе биткойнов)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Решение – роли.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Роли, это учетные записи применяемые для взаимодействия внутри инфраструктуры </a:t>
            </a:r>
            <a:r>
              <a:rPr lang="en-US" dirty="0"/>
              <a:t>AWS </a:t>
            </a:r>
            <a:r>
              <a:rPr lang="ru-RU" dirty="0"/>
              <a:t>между сервисами.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Учетные данные, как таковые не нужны(то есть логина пароля – нет, на самом деле есть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ym typeface="Wingdings" panose="05000000000000000000" pitchFamily="2" charset="2"/>
              </a:rPr>
              <a:t>Можно применять как к юзерам, так и к инстансам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Пользователь </a:t>
            </a:r>
            <a:r>
              <a:rPr lang="en-US" dirty="0"/>
              <a:t>ROOT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/>
              <a:t>Не является пользователем </a:t>
            </a:r>
            <a:r>
              <a:rPr lang="en-US" dirty="0"/>
              <a:t>IAM</a:t>
            </a:r>
            <a:endParaRPr lang="en-US"/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Обладает абсолютным доступом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Лучше всего его не использовать сразу же после создания необходимых пользователей </a:t>
            </a:r>
            <a:r>
              <a:rPr lang="en-US" dirty="0"/>
              <a:t>IAM</a:t>
            </a:r>
            <a:endParaRPr lang="en-US"/>
          </a:p>
          <a:p>
            <a:pPr>
              <a:buFont typeface="Calibri" panose="020F0502020204030204" pitchFamily="34" charset="0"/>
              <a:buChar char="•"/>
            </a:pPr>
            <a:r>
              <a:rPr lang="en-US"/>
              <a:t>После первого входа, </a:t>
            </a:r>
            <a:r>
              <a:rPr lang="en-US" dirty="0"/>
              <a:t>IAM </a:t>
            </a:r>
            <a:r>
              <a:rPr lang="en-US"/>
              <a:t>предлагает 5 шагов по обеспечению безопасности рутового пользователя</a:t>
            </a:r>
          </a:p>
          <a:p>
            <a:pPr>
              <a:buFont typeface="Calibri" panose="020F0502020204030204" pitchFamily="34" charset="0"/>
              <a:buChar char="•"/>
            </a:pP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91003-99F4-4268-B6FC-20340E32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638" y="1916318"/>
            <a:ext cx="2906972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6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Политики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dirty="0" err="1"/>
              <a:t>Существуют</a:t>
            </a:r>
            <a:r>
              <a:rPr lang="en-US" dirty="0"/>
              <a:t> </a:t>
            </a:r>
            <a:r>
              <a:rPr lang="en-US" dirty="0" err="1"/>
              <a:t>несколько</a:t>
            </a:r>
            <a:r>
              <a:rPr lang="en-US" dirty="0"/>
              <a:t> </a:t>
            </a:r>
            <a:r>
              <a:rPr lang="en-US" dirty="0" err="1"/>
              <a:t>типов</a:t>
            </a:r>
            <a:r>
              <a:rPr lang="en-US" dirty="0"/>
              <a:t> </a:t>
            </a:r>
            <a:r>
              <a:rPr lang="en-US" dirty="0" err="1"/>
              <a:t>политик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 err="1"/>
              <a:t>Предоставляемые</a:t>
            </a:r>
            <a:r>
              <a:rPr lang="en-US" dirty="0"/>
              <a:t> AWS</a:t>
            </a:r>
            <a:r>
              <a:rPr lang="ru-RU" dirty="0"/>
              <a:t> (в большинстве своем – их хватает)</a:t>
            </a: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dirty="0" err="1"/>
              <a:t>Пользовательские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Политики</a:t>
            </a:r>
            <a:r>
              <a:rPr lang="en-US" dirty="0"/>
              <a:t> </a:t>
            </a:r>
            <a:r>
              <a:rPr lang="en-US" dirty="0" err="1"/>
              <a:t>описываются</a:t>
            </a:r>
            <a:r>
              <a:rPr lang="en-US" dirty="0"/>
              <a:t> в JSON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в </a:t>
            </a:r>
            <a:r>
              <a:rPr lang="en-US" dirty="0" err="1"/>
              <a:t>визуальном</a:t>
            </a:r>
            <a:r>
              <a:rPr lang="en-US" dirty="0"/>
              <a:t> </a:t>
            </a:r>
            <a:r>
              <a:rPr lang="en-US" dirty="0" err="1"/>
              <a:t>редакторе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</a:t>
            </a:r>
            <a:r>
              <a:rPr lang="en-US" dirty="0" err="1"/>
              <a:t>описывать</a:t>
            </a:r>
            <a:r>
              <a:rPr lang="en-US" dirty="0"/>
              <a:t> в JSON </a:t>
            </a:r>
            <a:r>
              <a:rPr lang="en-US" dirty="0" err="1"/>
              <a:t>формате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3D3BC-7670-48AA-AE84-D9E388BA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57" y="1936448"/>
            <a:ext cx="3135109" cy="14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6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Политики (пример)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02826"/>
            <a:ext cx="9984851" cy="4445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CFA1F-839D-46B8-8482-76DF147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07" y="1334411"/>
            <a:ext cx="6381087" cy="4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Федерация учетных записей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F34CA8-71A0-4C1B-8EEC-86556E53E9F1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anose="020F0502020204030204" pitchFamily="34" charset="0"/>
              <a:buNone/>
            </a:pPr>
            <a:r>
              <a:rPr lang="en-US" i="1" dirty="0"/>
              <a:t>IAM позволяет использовать интеграцию различных идентификационных провайдеров. 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i="1" dirty="0"/>
              <a:t>К примеру, можно интегрировать корпоративный Active Directory для доступа в облако AWS</a:t>
            </a:r>
          </a:p>
          <a:p>
            <a:pPr marL="201168" lvl="1" indent="0">
              <a:buFont typeface="Calibri" panose="020F0502020204030204" pitchFamily="34" charset="0"/>
              <a:buNone/>
            </a:pPr>
            <a:endParaRPr lang="en-US" i="1" dirty="0"/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ru-RU" i="1" dirty="0"/>
              <a:t>Поддерживаются следующие типы провайдеров</a:t>
            </a:r>
            <a:r>
              <a:rPr lang="en-US" i="1" dirty="0"/>
              <a:t>:</a:t>
            </a:r>
          </a:p>
          <a:p>
            <a:pPr lvl="1"/>
            <a:r>
              <a:rPr lang="en-US" i="1" dirty="0"/>
              <a:t>SAML</a:t>
            </a:r>
          </a:p>
          <a:p>
            <a:pPr lvl="1"/>
            <a:r>
              <a:rPr lang="en-US" dirty="0"/>
              <a:t>OIDC (OpenID Connect)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6680B5-70C4-46E1-B683-29EE91F13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1" r="17269" b="-1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90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DOCID-1506477047-4837</_dlc_DocId>
    <_dlc_DocIdUrl xmlns="5ede5379-f79c-4964-9301-1140f96aa672">
      <Url>https://epam.sharepoint.com/sites/LMSO/_layouts/15/DocIdRedir.aspx?ID=DOCID-1506477047-4837</Url>
      <Description>DOCID-1506477047-4837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46413F-4D6F-4458-A753-5FEB149907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FF3522-B769-40DD-B6C5-E39A3CEE9BDD}"/>
</file>

<file path=customXml/itemProps3.xml><?xml version="1.0" encoding="utf-8"?>
<ds:datastoreItem xmlns:ds="http://schemas.openxmlformats.org/officeDocument/2006/customXml" ds:itemID="{D4A41545-44D9-4801-AB1C-B21526F0736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7EE6121-E454-473B-9BA6-239BDC396611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462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Theme1</vt:lpstr>
      <vt:lpstr>General</vt:lpstr>
      <vt:lpstr>Breakers</vt:lpstr>
      <vt:lpstr>Управление учетными записями</vt:lpstr>
      <vt:lpstr>IAM – Что это?</vt:lpstr>
      <vt:lpstr>Пользователь</vt:lpstr>
      <vt:lpstr>Группы</vt:lpstr>
      <vt:lpstr>Роли</vt:lpstr>
      <vt:lpstr>Пользователь ROOT</vt:lpstr>
      <vt:lpstr>Политики</vt:lpstr>
      <vt:lpstr>Политики (пример)</vt:lpstr>
      <vt:lpstr>Федерация учетных записей</vt:lpstr>
      <vt:lpstr>Бест практисес 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учетными записями</dc:title>
  <dc:creator>Nikolay Poida</dc:creator>
  <cp:lastModifiedBy>Denis Khudiakov</cp:lastModifiedBy>
  <cp:revision>5</cp:revision>
  <dcterms:created xsi:type="dcterms:W3CDTF">2020-10-12T11:12:37Z</dcterms:created>
  <dcterms:modified xsi:type="dcterms:W3CDTF">2021-01-11T13:11:34Z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342378c6-43c8-44ea-97d9-1c08a44e55e7</vt:lpwstr>
  </property>
</Properties>
</file>