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4" r:id="rId5"/>
    <p:sldMasterId id="2147483731" r:id="rId6"/>
  </p:sldMasterIdLst>
  <p:sldIdLst>
    <p:sldId id="256" r:id="rId7"/>
    <p:sldId id="322" r:id="rId8"/>
    <p:sldId id="257" r:id="rId9"/>
    <p:sldId id="282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3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6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4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611564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9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7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1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7414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6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802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315429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6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95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864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124887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89831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084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72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4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33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6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79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policygen.s3.amazonaws.com/policygen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7ED9-0103-4A9B-ACC2-A4039B6B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7200" dirty="0"/>
              <a:t>Хранение данных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2B7F0-B8AC-441E-B9C8-740C78DCEF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36441" y="1598724"/>
            <a:ext cx="11239500" cy="4529667"/>
          </a:xfrm>
        </p:spPr>
        <p:txBody>
          <a:bodyPr>
            <a:normAutofit/>
          </a:bodyPr>
          <a:lstStyle/>
          <a:p>
            <a:endParaRPr lang="ru-RU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Николай Пойда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Systems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engineer@EPAM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SYSTEMS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07AAF8-6B15-4E38-99B7-45E0F0E78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95"/>
          <a:stretch/>
        </p:blipFill>
        <p:spPr>
          <a:xfrm>
            <a:off x="633999" y="1757644"/>
            <a:ext cx="5462001" cy="28190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9A8667-FD89-4917-8C56-AE3B1DCB01BE}"/>
              </a:ext>
            </a:extLst>
          </p:cNvPr>
          <p:cNvSpPr txBox="1">
            <a:spLocks/>
          </p:cNvSpPr>
          <p:nvPr/>
        </p:nvSpPr>
        <p:spPr>
          <a:xfrm>
            <a:off x="1834031" y="4677476"/>
            <a:ext cx="4813072" cy="794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8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0295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S3 Bucket – </a:t>
            </a:r>
            <a:r>
              <a:rPr lang="en-US"/>
              <a:t>Бакеты или корзины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560384" y="1640143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Что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такое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S3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бакет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Логический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контейнер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для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хранения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объектов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Привязан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к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региону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Имя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бакета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должно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быть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уникальным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во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всем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AWS(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по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причине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того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что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используется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в DNS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имени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бакета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или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объекта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Правила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именования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</a:rPr>
              <a:t>Нельзя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использовать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подчеркивания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</a:rPr>
              <a:t>Нельзя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использовать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заглавные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буквы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</a:rPr>
              <a:t>От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до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63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символов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Graphic 68">
            <a:extLst>
              <a:ext uri="{FF2B5EF4-FFF2-40B4-BE49-F238E27FC236}">
                <a16:creationId xmlns:a16="http://schemas.microsoft.com/office/drawing/2014/main" id="{1BC192AB-8D67-7746-A2C0-E289C568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122" y="1861446"/>
            <a:ext cx="2718944" cy="2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0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S3 Object – </a:t>
            </a:r>
            <a:r>
              <a:rPr lang="en-US"/>
              <a:t>Объекты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80486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Объектное хранилище по сути является хранилищем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key-value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Где ключ – уникальный путь к файлу, а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value –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содержимое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Объектное хранилище имеет горизонтальную структуру, таким образом папки или директории отсутствуют, как класс. 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Хотя визуально путь 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s3://my-bucket/my_folder1/another_folder/my_file.txt</a:t>
            </a:r>
            <a:r>
              <a:rPr lang="ru-RU" sz="16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напоминает стандартную горизонтальную структуру, однако это не так.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my_folder1/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j-lt"/>
              </a:rPr>
              <a:t>another_folder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lang="ru-RU" sz="1600" dirty="0">
                <a:solidFill>
                  <a:schemeClr val="tx1"/>
                </a:solidFill>
                <a:effectLst/>
                <a:latin typeface="+mj-lt"/>
              </a:rPr>
              <a:t> -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является префиксом, а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my_file.txt –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имя объекта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Максимальный размер объекта – 5Тб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Объекты могут включать в себя метаданные (набор пар ключ/значение)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Объекты могут иметь теги – до 10 на объект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Могут существовать различные версии объектов(Если включена поддержка версионности)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c 70">
            <a:extLst>
              <a:ext uri="{FF2B5EF4-FFF2-40B4-BE49-F238E27FC236}">
                <a16:creationId xmlns:a16="http://schemas.microsoft.com/office/drawing/2014/main" id="{C4DB1AAD-16E1-4A40-A488-CAA58167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041" y="391699"/>
            <a:ext cx="1769473" cy="17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Версионность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На уровне бакета можно включить поддержку версионности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Изменения объектов записываются, как новая версия объекта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Очень неплохая практика в плане использования, для отслеживания изменений или защиты от случайного удаления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При удалении – объект не удаляется, а маркируется, как удаленный.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Соответственно потребляется больше места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Если версионность включена, она не может быть отключена. Но может быть приостановлена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Приостановка не удаляет старые версии</a:t>
            </a:r>
          </a:p>
          <a:p>
            <a:pPr lvl="1"/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anose="020F0502020204030204" pitchFamily="34" charset="0"/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381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Классы хранения </a:t>
            </a:r>
            <a:r>
              <a:rPr lang="en-US" dirty="0"/>
              <a:t>S3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Standard (STANDARD &amp; RRS)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класс хранения по умолчанию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STANDARD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время доступа - милисекунды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полная надежность и доступность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RRS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хранение с пониженной отказоустойчивостью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надежность снижена до 99%, что по сути делает данный класс бессмысленным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Infrequent access (STANDARD_IA &amp; ONEZONE_IA)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для редко запрашиваемых объектов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STANDARD_IA: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время доступа - милисекунды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низкие цены на хранение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высокие цены за запрос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ONEZONE_IA: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такой же, как и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STANDART_IA,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но файлы хранятся только в одной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AZ,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а не реплицируются в пределах региона. Стоит дешевле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Glacier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для архивации и бэкапов</a:t>
            </a:r>
            <a:endParaRPr lang="en-US" u="sng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Самый дешевый вариант хранения данных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Моментальное получение файлов недоступно, файлы необходимо восстановить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Существует опция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Glacier Deep Archive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еще более дешевое хранение, но восстановление за 12 часов. Самый экономичный класс хранилища, предназначенный для долгосрочного хранения данных (7-10 лет)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anose="020F0502020204030204" pitchFamily="34" charset="0"/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33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Интеллектуальное хранение </a:t>
            </a:r>
            <a:r>
              <a:rPr lang="en-US" dirty="0"/>
              <a:t>S3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66800" y="159406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Amazon S3 Intelligent‑Tiering (S3 Intelligent‑Tiering) 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+mj-lt"/>
              </a:rPr>
              <a:t>Класс хранилища S3 Intelligent‑Tiering создан для оптимизации расходов путем автоматического перемещения данных на наиболее экономичный уровень доступа без ущерба для производительности и роста операционных издержек. Он хранит объекты на двух уровнях доступа: один уровень оптимизирован для частого доступа, а другой — для нечастого доступа, и стоимость его использования ниже. За небольшую плату за мониторинг и автоматизацию за каждый объект Amazon S3 отслеживает сценарии доступа к объектам в S3 Intelligent-Tiering и перемещает объекты, доступ к которым не осуществлялся в течение 30 дней подряд, на уровень нечастого доступа. Если запрашивается доступ к объекту на уровне нечастого доступа, он автоматически перемещается на уровень для частого доступа. При использовании класса хранилища S3 Intelligent-Tiering плата за извлечение не взимается, дополнительная плата за перемещение объектов между уровнями доступа также не взимается.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22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Политики хранения объекта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80486" y="151017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S3 Lifecycle configuration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 – это набор правил, позволяющих указать, что сделать с объектами по истечению определенного времени.</a:t>
            </a:r>
          </a:p>
          <a:p>
            <a:pPr lvl="1">
              <a:lnSpc>
                <a:spcPct val="150000"/>
              </a:lnSpc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Существует два типа действий –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transition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и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deletion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Transition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позволяет перенести объект на другой класс хранения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Deletion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– удаляет просроченные объекты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10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Безопасность в </a:t>
            </a:r>
            <a:r>
              <a:rPr lang="en-US" dirty="0"/>
              <a:t>S3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80486" y="13340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50000"/>
              </a:lnSpc>
              <a:buNone/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Безопасность в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S3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основывается на различных принципах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На основе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IAM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пользователей</a:t>
            </a:r>
          </a:p>
          <a:p>
            <a:pPr lvl="2">
              <a:lnSpc>
                <a:spcPct val="150000"/>
              </a:lnSpc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Политики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IAM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должны разрешают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API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вызовы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S3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для конкретных пользователей</a:t>
            </a:r>
          </a:p>
          <a:p>
            <a:pPr lvl="1">
              <a:lnSpc>
                <a:spcPct val="150000"/>
              </a:lnSpc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Политики бакетов (</a:t>
            </a:r>
            <a:r>
              <a:rPr lang="en-US" i="1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https://awspolicygen.s3.amazonaws.com/policygen.html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) – декларативный документ описывающий, что можно, а что нельзя</a:t>
            </a:r>
          </a:p>
          <a:p>
            <a:pPr lvl="1">
              <a:lnSpc>
                <a:spcPct val="150000"/>
              </a:lnSpc>
            </a:pPr>
            <a:r>
              <a:rPr lang="ru-RU" i="1" dirty="0">
                <a:solidFill>
                  <a:schemeClr val="tx1"/>
                </a:solidFill>
                <a:latin typeface="+mj-lt"/>
              </a:rPr>
              <a:t>Списки контроля доступа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Object Access Control List (ACL)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 – для объектов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Bucket Access Control List (ACL)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 – для бакетов</a:t>
            </a:r>
          </a:p>
          <a:p>
            <a:pPr lvl="1">
              <a:lnSpc>
                <a:spcPct val="150000"/>
              </a:lnSpc>
            </a:pPr>
            <a:endParaRPr lang="ru-RU" i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ru-RU" i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ru-RU" i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lnSpc>
                <a:spcPct val="150000"/>
              </a:lnSpc>
              <a:buFont typeface="Calibri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8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Политики бакетов (пример)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5F8BE-7A79-44B6-8CBD-8D783722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924780"/>
            <a:ext cx="5451627" cy="46883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en-US" i="1" dirty="0" err="1"/>
              <a:t>Политики</a:t>
            </a:r>
            <a:r>
              <a:rPr lang="en-US" i="1" dirty="0"/>
              <a:t> </a:t>
            </a:r>
            <a:r>
              <a:rPr lang="en-US" i="1" dirty="0" err="1"/>
              <a:t>представляют</a:t>
            </a:r>
            <a:r>
              <a:rPr lang="en-US" i="1" dirty="0"/>
              <a:t> </a:t>
            </a:r>
            <a:r>
              <a:rPr lang="en-US" i="1" dirty="0" err="1"/>
              <a:t>из</a:t>
            </a:r>
            <a:r>
              <a:rPr lang="en-US" i="1" dirty="0"/>
              <a:t> </a:t>
            </a:r>
            <a:r>
              <a:rPr lang="en-US" i="1" dirty="0" err="1"/>
              <a:t>себя</a:t>
            </a:r>
            <a:r>
              <a:rPr lang="en-US" i="1" dirty="0"/>
              <a:t> </a:t>
            </a:r>
            <a:r>
              <a:rPr lang="en-US" i="1" dirty="0" err="1"/>
              <a:t>файл</a:t>
            </a:r>
            <a:r>
              <a:rPr lang="en-US" i="1" dirty="0"/>
              <a:t> в </a:t>
            </a:r>
            <a:r>
              <a:rPr lang="en-US" i="1" dirty="0" err="1"/>
              <a:t>формате</a:t>
            </a:r>
            <a:r>
              <a:rPr lang="en-US" i="1" dirty="0"/>
              <a:t> JSON, </a:t>
            </a:r>
            <a:r>
              <a:rPr lang="en-US" i="1" dirty="0" err="1"/>
              <a:t>включающий</a:t>
            </a:r>
            <a:r>
              <a:rPr lang="en-US" i="1" dirty="0"/>
              <a:t> в </a:t>
            </a:r>
            <a:r>
              <a:rPr lang="en-US" i="1" dirty="0" err="1"/>
              <a:t>себя</a:t>
            </a:r>
            <a:r>
              <a:rPr lang="en-US" i="1" dirty="0"/>
              <a:t>:</a:t>
            </a:r>
          </a:p>
          <a:p>
            <a:pPr lvl="1"/>
            <a:r>
              <a:rPr lang="en-US" i="1" dirty="0"/>
              <a:t>Resources – </a:t>
            </a:r>
            <a:r>
              <a:rPr lang="en-US" i="1" dirty="0" err="1"/>
              <a:t>бакет</a:t>
            </a:r>
            <a:r>
              <a:rPr lang="en-US" i="1" dirty="0"/>
              <a:t> </a:t>
            </a:r>
            <a:r>
              <a:rPr lang="en-US" i="1" dirty="0" err="1"/>
              <a:t>или</a:t>
            </a:r>
            <a:r>
              <a:rPr lang="en-US" i="1" dirty="0"/>
              <a:t> </a:t>
            </a:r>
            <a:r>
              <a:rPr lang="en-US" i="1" dirty="0" err="1"/>
              <a:t>объект</a:t>
            </a:r>
            <a:endParaRPr lang="en-US" i="1" dirty="0"/>
          </a:p>
          <a:p>
            <a:pPr lvl="1"/>
            <a:r>
              <a:rPr lang="en-US" i="1" dirty="0"/>
              <a:t>Actions – </a:t>
            </a:r>
            <a:r>
              <a:rPr lang="en-US" i="1" dirty="0" err="1"/>
              <a:t>один</a:t>
            </a:r>
            <a:r>
              <a:rPr lang="en-US" i="1" dirty="0"/>
              <a:t> </a:t>
            </a:r>
            <a:r>
              <a:rPr lang="en-US" i="1" dirty="0" err="1"/>
              <a:t>или</a:t>
            </a:r>
            <a:r>
              <a:rPr lang="en-US" i="1" dirty="0"/>
              <a:t> </a:t>
            </a:r>
            <a:r>
              <a:rPr lang="en-US" i="1" dirty="0" err="1"/>
              <a:t>более</a:t>
            </a:r>
            <a:r>
              <a:rPr lang="en-US" i="1" dirty="0"/>
              <a:t> API </a:t>
            </a:r>
            <a:r>
              <a:rPr lang="en-US" i="1" dirty="0" err="1"/>
              <a:t>вызовов</a:t>
            </a:r>
            <a:endParaRPr lang="en-US" i="1" dirty="0"/>
          </a:p>
          <a:p>
            <a:pPr lvl="1"/>
            <a:r>
              <a:rPr lang="en-US" i="1" dirty="0"/>
              <a:t>Effect – </a:t>
            </a:r>
            <a:r>
              <a:rPr lang="en-US" i="1" dirty="0" err="1"/>
              <a:t>разрешить</a:t>
            </a:r>
            <a:r>
              <a:rPr lang="en-US" i="1" dirty="0"/>
              <a:t>/</a:t>
            </a:r>
            <a:r>
              <a:rPr lang="en-US" i="1" dirty="0" err="1"/>
              <a:t>запретить</a:t>
            </a:r>
            <a:endParaRPr lang="en-US" i="1" dirty="0"/>
          </a:p>
          <a:p>
            <a:pPr lvl="1"/>
            <a:r>
              <a:rPr lang="en-US" i="1" dirty="0"/>
              <a:t>Principal – </a:t>
            </a:r>
            <a:r>
              <a:rPr lang="en-US" i="1" dirty="0" err="1"/>
              <a:t>аккаунт</a:t>
            </a:r>
            <a:r>
              <a:rPr lang="en-US" i="1" dirty="0"/>
              <a:t> </a:t>
            </a:r>
            <a:r>
              <a:rPr lang="en-US" i="1" dirty="0" err="1"/>
              <a:t>или</a:t>
            </a:r>
            <a:r>
              <a:rPr lang="en-US" i="1" dirty="0"/>
              <a:t> </a:t>
            </a:r>
            <a:r>
              <a:rPr lang="en-US" i="1" dirty="0" err="1"/>
              <a:t>пользователь</a:t>
            </a:r>
            <a:r>
              <a:rPr lang="en-US" i="1" dirty="0"/>
              <a:t>, к </a:t>
            </a:r>
            <a:r>
              <a:rPr lang="en-US" i="1" dirty="0" err="1"/>
              <a:t>которому</a:t>
            </a:r>
            <a:r>
              <a:rPr lang="en-US" i="1" dirty="0"/>
              <a:t> </a:t>
            </a:r>
            <a:r>
              <a:rPr lang="en-US" i="1" dirty="0" err="1"/>
              <a:t>применяется</a:t>
            </a:r>
            <a:r>
              <a:rPr lang="en-US" i="1" dirty="0"/>
              <a:t> </a:t>
            </a:r>
            <a:r>
              <a:rPr lang="en-US" i="1" dirty="0" err="1"/>
              <a:t>политика</a:t>
            </a:r>
            <a:endParaRPr lang="en-US" i="1" dirty="0"/>
          </a:p>
          <a:p>
            <a:pPr marL="201168" lvl="1" indent="0">
              <a:buFont typeface="Calibri" panose="020F0502020204030204" pitchFamily="34" charset="0"/>
              <a:buNone/>
            </a:pP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2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Хостинг статичных сайтов в </a:t>
            </a:r>
            <a:r>
              <a:rPr lang="en-US" dirty="0"/>
              <a:t>S3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ru-RU" dirty="0"/>
              <a:t>В S3 можно размещать статические веб-сайты и предоставлять ним доступ</a:t>
            </a:r>
          </a:p>
          <a:p>
            <a:pPr marL="201168" lvl="1" indent="0">
              <a:buNone/>
            </a:pPr>
            <a:endParaRPr lang="ru-RU" i="1" dirty="0"/>
          </a:p>
          <a:p>
            <a:pPr marL="201168" lvl="1" indent="0">
              <a:buNone/>
            </a:pPr>
            <a:r>
              <a:rPr lang="ru-RU" i="1" dirty="0"/>
              <a:t>Адрес сайта по умолчанию будет типа </a:t>
            </a:r>
          </a:p>
          <a:p>
            <a:pPr marL="201168" lvl="1" indent="0">
              <a:buNone/>
            </a:pPr>
            <a:r>
              <a:rPr lang="en-US" i="1" dirty="0"/>
              <a:t>&lt;bucket-name&gt;.s3-website.&lt;AWS-region&gt;.amazonaws.com</a:t>
            </a:r>
            <a:endParaRPr lang="ru-RU" i="1" dirty="0"/>
          </a:p>
          <a:p>
            <a:pPr marL="201168" lvl="1" indent="0">
              <a:buNone/>
            </a:pPr>
            <a:endParaRPr lang="ru-RU" i="1" dirty="0"/>
          </a:p>
          <a:p>
            <a:pPr marL="201168" lvl="1" indent="0">
              <a:buNone/>
            </a:pPr>
            <a:r>
              <a:rPr lang="ru-RU" i="1" dirty="0"/>
              <a:t>Однако с использованием </a:t>
            </a:r>
            <a:r>
              <a:rPr lang="en-US" i="1" dirty="0"/>
              <a:t>Route53 </a:t>
            </a:r>
            <a:r>
              <a:rPr lang="ru-RU" i="1" dirty="0"/>
              <a:t>можно использовать свое доменное имя</a:t>
            </a:r>
          </a:p>
          <a:p>
            <a:pPr lvl="1"/>
            <a:endParaRPr lang="ru-RU" i="1" dirty="0"/>
          </a:p>
          <a:p>
            <a:pPr marL="201168" lvl="1" indent="0">
              <a:buNone/>
            </a:pPr>
            <a:r>
              <a:rPr lang="ru-RU" i="1" dirty="0"/>
              <a:t>Если вы получаете при входе ошибку 403(доступ запрещен) – посмотрите в настройки публичного доступа для бакета, скорее всего проблема там</a:t>
            </a:r>
          </a:p>
          <a:p>
            <a:pPr lvl="1"/>
            <a:endParaRPr lang="ru-RU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6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740" y="2930554"/>
            <a:ext cx="2297345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Хранение данных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360549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Хранилища данных по типу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pPr algn="ctr"/>
            <a:r>
              <a:rPr lang="ru-RU" dirty="0"/>
              <a:t>Пришло время поговорить о хранении данных – </a:t>
            </a:r>
            <a:r>
              <a:rPr lang="en-US" dirty="0"/>
              <a:t>Storage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BBC42-5A20-4735-BE8F-D4F38BDA99BD}"/>
              </a:ext>
            </a:extLst>
          </p:cNvPr>
          <p:cNvSpPr txBox="1">
            <a:spLocks/>
          </p:cNvSpPr>
          <p:nvPr/>
        </p:nvSpPr>
        <p:spPr>
          <a:xfrm>
            <a:off x="1276312" y="2442018"/>
            <a:ext cx="2569791" cy="19701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Блочное</a:t>
            </a:r>
          </a:p>
          <a:p>
            <a:pPr algn="ctr"/>
            <a:r>
              <a:rPr lang="ru-RU" dirty="0"/>
              <a:t>Система видит диск, как локальный</a:t>
            </a:r>
          </a:p>
          <a:p>
            <a:pPr algn="ctr"/>
            <a:r>
              <a:rPr lang="en-US" dirty="0"/>
              <a:t>Elastic Block Store (EBS)</a:t>
            </a:r>
          </a:p>
          <a:p>
            <a:pPr algn="ctr"/>
            <a:endParaRPr lang="ru-RU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135EA1-740C-4488-A437-9222FF7C1FA6}"/>
              </a:ext>
            </a:extLst>
          </p:cNvPr>
          <p:cNvSpPr txBox="1">
            <a:spLocks/>
          </p:cNvSpPr>
          <p:nvPr/>
        </p:nvSpPr>
        <p:spPr>
          <a:xfrm>
            <a:off x="4651899" y="2372181"/>
            <a:ext cx="2345185" cy="2152178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Файловое</a:t>
            </a:r>
            <a:endParaRPr lang="en-US" dirty="0"/>
          </a:p>
          <a:p>
            <a:pPr algn="ctr"/>
            <a:r>
              <a:rPr lang="ru-RU" dirty="0"/>
              <a:t>Система видит диск, как сетевой</a:t>
            </a:r>
          </a:p>
          <a:p>
            <a:pPr algn="ctr"/>
            <a:r>
              <a:rPr lang="en-US" dirty="0"/>
              <a:t>Elastic File System (EFS)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61F7E9-EFFD-4129-AE81-E366EBA661A9}"/>
              </a:ext>
            </a:extLst>
          </p:cNvPr>
          <p:cNvSpPr txBox="1">
            <a:spLocks/>
          </p:cNvSpPr>
          <p:nvPr/>
        </p:nvSpPr>
        <p:spPr>
          <a:xfrm>
            <a:off x="8345897" y="2372180"/>
            <a:ext cx="2310266" cy="2222016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Объектное</a:t>
            </a:r>
            <a:endParaRPr lang="en-US" dirty="0"/>
          </a:p>
          <a:p>
            <a:pPr algn="ctr"/>
            <a:r>
              <a:rPr lang="ru-RU" dirty="0"/>
              <a:t>Объект = данные + метаданные + уникальный адрес</a:t>
            </a:r>
          </a:p>
          <a:p>
            <a:pPr algn="ctr"/>
            <a:r>
              <a:rPr lang="en-US" dirty="0"/>
              <a:t>Simple Storage Service (S3)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3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store(ephemeral disk)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мы говорили, ну или не говорили ранее. Существует еще один тип хранения – </a:t>
            </a:r>
            <a:r>
              <a:rPr lang="en-US" dirty="0"/>
              <a:t>instance store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ru-RU" dirty="0"/>
              <a:t>так называемый эфемерный диск.</a:t>
            </a:r>
          </a:p>
          <a:p>
            <a:r>
              <a:rPr lang="ru-RU" dirty="0"/>
              <a:t>Это блочное хранилище размещенное на дисках, физически подключенных к серверу, на котором расположен ваш инстанс.</a:t>
            </a:r>
          </a:p>
          <a:p>
            <a:r>
              <a:rPr lang="ru-RU" dirty="0"/>
              <a:t>Юз-кейсы </a:t>
            </a:r>
            <a:r>
              <a:rPr lang="en-US" dirty="0"/>
              <a:t>:</a:t>
            </a:r>
            <a:r>
              <a:rPr lang="ru-RU" dirty="0"/>
              <a:t> очень быстрое хранилище для некритичных временных данных (кэш, временные данные, буферное пространство и т.д.)</a:t>
            </a:r>
          </a:p>
          <a:p>
            <a:r>
              <a:rPr lang="ru-RU" dirty="0"/>
              <a:t>Данные сохраняются только во время работы инстанса(хотя перезагрузку переживут).</a:t>
            </a:r>
          </a:p>
          <a:p>
            <a:r>
              <a:rPr lang="ru-RU" dirty="0"/>
              <a:t>Все данные будут потеряны в следующих случаях </a:t>
            </a:r>
            <a:r>
              <a:rPr lang="en-US" dirty="0"/>
              <a:t>: </a:t>
            </a:r>
          </a:p>
          <a:p>
            <a:pPr lvl="1"/>
            <a:r>
              <a:rPr lang="ru-RU" dirty="0">
                <a:latin typeface="+mj-lt"/>
              </a:rPr>
              <a:t>Инстанс остановлен</a:t>
            </a:r>
          </a:p>
          <a:p>
            <a:pPr lvl="1"/>
            <a:r>
              <a:rPr lang="ru-RU" dirty="0">
                <a:latin typeface="+mj-lt"/>
              </a:rPr>
              <a:t>Инстанс удален</a:t>
            </a:r>
          </a:p>
          <a:p>
            <a:pPr lvl="1"/>
            <a:r>
              <a:rPr lang="ru-RU" dirty="0">
                <a:latin typeface="+mj-lt"/>
              </a:rPr>
              <a:t>Диск вышел из строя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1549" y="237903"/>
            <a:ext cx="1092191" cy="10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Block Store (EBS)</a:t>
            </a:r>
          </a:p>
        </p:txBody>
      </p:sp>
      <p:pic>
        <p:nvPicPr>
          <p:cNvPr id="5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1529" y="433302"/>
            <a:ext cx="1157357" cy="11573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80486" y="1590659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Соответственно встает вопрос о сохранности данных.</a:t>
            </a:r>
          </a:p>
          <a:p>
            <a:pPr marL="201168" lvl="1" indent="0"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Одним из вариантов является использование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EBS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томов.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+mj-lt"/>
              </a:rPr>
              <a:t>EBS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том – это сетевой диск, который может быть подключен к инстансу, как локальный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Позволяет сохранять данные в случае остановки и даже удаления инстанса.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Кроме того, позволяет переносить данные между инстансами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Так как это сетевой диск – он будет потреблять пропускную способность инстанса для передачи данных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Привязан к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AZ(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таким образом том из 1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AZ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не может быть подключен в другой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AZ* 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- вообще есть обходной способ, но по дефолту – не может)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Оплачивается по количеству выделенного пространства(а не того, что использовано реально)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В любом случае, выделенное пространство можно увеличить.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Может быть подключен только к одному инстансу одновременно ( на самом деле – уже нет, но в экзамене может встретиться вопрос, поэтому стоит смотреть на дату выпуска экзаменационных вопросов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https://docs.aws.amazon.com/AWSEC2/latest/UserGuide/ebs-volumes-multi.html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00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томов </a:t>
            </a:r>
            <a:r>
              <a:rPr lang="en-US" dirty="0"/>
              <a:t>EBS</a:t>
            </a:r>
          </a:p>
        </p:txBody>
      </p:sp>
      <p:pic>
        <p:nvPicPr>
          <p:cNvPr id="5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634" y="391357"/>
            <a:ext cx="1157357" cy="11573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80486" y="1651824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solidFill>
                  <a:schemeClr val="tx1"/>
                </a:solidFill>
                <a:latin typeface="+mj-lt"/>
              </a:rPr>
              <a:t>Существует 4 типа томов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EBS: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GP2 (SSD) – General Purpose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для общего пользования, подходит для большинства задач, отличное соотношение цена/производительность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IO1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и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IO2 (SSD) – SSD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 зарезервированной производительностью по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IOPS(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количество операций ввода/вывода в секунду) - Высокопроизводительный SSD-том для критически важных задач с низкой задержкой или высокой пропускной способностью</a:t>
            </a:r>
          </a:p>
          <a:p>
            <a:pPr lvl="2"/>
            <a:r>
              <a:rPr lang="ru-RU" dirty="0">
                <a:solidFill>
                  <a:schemeClr val="tx1"/>
                </a:solidFill>
                <a:latin typeface="+mj-lt"/>
              </a:rPr>
              <a:t>ST1 (HDD) –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HDD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 оптимизированной пропускной способностью, недорогой том HDD, предназначенный для часто используемых и ресурсоемких задач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SC1 (HDD) –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так называемый холодный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HDD, c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амый дешевый том на медленных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HDD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предназначенный для менее часто используемых задач</a:t>
            </a:r>
          </a:p>
          <a:p>
            <a:pPr lvl="2"/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По умолчанию используется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GP2.</a:t>
            </a:r>
          </a:p>
          <a:p>
            <a:pPr marL="201168" lvl="1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Только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GP2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и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IO1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IO2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могут использоваться в роли загрузочного тома.</a:t>
            </a:r>
          </a:p>
          <a:p>
            <a:pPr marL="201168" lvl="1" indent="0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65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томов </a:t>
            </a:r>
            <a:r>
              <a:rPr lang="en-US" dirty="0"/>
              <a:t>EBS - </a:t>
            </a:r>
            <a:r>
              <a:rPr lang="ru-RU" dirty="0"/>
              <a:t>ограничения</a:t>
            </a:r>
            <a:endParaRPr lang="en-US" dirty="0"/>
          </a:p>
        </p:txBody>
      </p:sp>
      <p:pic>
        <p:nvPicPr>
          <p:cNvPr id="5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912" y="304800"/>
            <a:ext cx="1157357" cy="11573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591236" y="1928670"/>
            <a:ext cx="2857130" cy="3228959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dirty="0"/>
              <a:t>IO1 </a:t>
            </a:r>
            <a:r>
              <a:rPr lang="ru-RU" dirty="0"/>
              <a:t>и </a:t>
            </a:r>
            <a:r>
              <a:rPr lang="en-US" dirty="0"/>
              <a:t>IO2</a:t>
            </a:r>
          </a:p>
          <a:p>
            <a:pPr marL="201168" lvl="1" indent="0" algn="ctr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IOPS: </a:t>
            </a:r>
            <a:r>
              <a:rPr lang="ru-RU" dirty="0">
                <a:latin typeface="Arial" panose="020B0604020202020204" pitchFamily="34" charset="0"/>
              </a:rPr>
              <a:t>до </a:t>
            </a:r>
            <a:r>
              <a:rPr lang="en-US" dirty="0">
                <a:latin typeface="Arial" panose="020B0604020202020204" pitchFamily="34" charset="0"/>
              </a:rPr>
              <a:t>64</a:t>
            </a:r>
            <a:r>
              <a:rPr lang="ru-RU" dirty="0">
                <a:latin typeface="Arial" panose="020B0604020202020204" pitchFamily="34" charset="0"/>
              </a:rPr>
              <a:t>000</a:t>
            </a: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</a:rPr>
              <a:t>Размер</a:t>
            </a:r>
            <a:r>
              <a:rPr lang="en-US" dirty="0">
                <a:latin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</a:rPr>
              <a:t> Гб – 16 Тб</a:t>
            </a: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</a:rPr>
              <a:t>Для максимальной производительности требует использования </a:t>
            </a:r>
            <a:r>
              <a:rPr lang="en-US" dirty="0">
                <a:latin typeface="Arial" panose="020B0604020202020204" pitchFamily="34" charset="0"/>
              </a:rPr>
              <a:t>EBS optimized </a:t>
            </a:r>
            <a:r>
              <a:rPr lang="ru-RU" dirty="0">
                <a:latin typeface="Arial" panose="020B0604020202020204" pitchFamily="34" charset="0"/>
              </a:rPr>
              <a:t>инстансов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A039-6EDC-45E6-8C14-2530496C8F16}"/>
              </a:ext>
            </a:extLst>
          </p:cNvPr>
          <p:cNvSpPr txBox="1">
            <a:spLocks/>
          </p:cNvSpPr>
          <p:nvPr/>
        </p:nvSpPr>
        <p:spPr>
          <a:xfrm>
            <a:off x="1097280" y="1953826"/>
            <a:ext cx="2448018" cy="3415765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GP2</a:t>
            </a: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IOPS: </a:t>
            </a:r>
            <a:r>
              <a:rPr lang="ru-RU" dirty="0">
                <a:latin typeface="Arial" panose="020B0604020202020204" pitchFamily="34" charset="0"/>
              </a:rPr>
              <a:t>до 16000</a:t>
            </a: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</a:rPr>
              <a:t>Размер</a:t>
            </a:r>
            <a:r>
              <a:rPr lang="en-US" dirty="0">
                <a:latin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</a:rPr>
              <a:t> 1 Гб – 16 Тб</a:t>
            </a:r>
          </a:p>
          <a:p>
            <a:pPr marL="201168" lvl="1" indent="0">
              <a:buNone/>
            </a:pPr>
            <a:endParaRPr lang="ru-RU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</a:rPr>
              <a:t>Маленькие тома могут ускоряться до 3000 </a:t>
            </a:r>
            <a:r>
              <a:rPr lang="en-US" dirty="0">
                <a:latin typeface="Arial" panose="020B0604020202020204" pitchFamily="34" charset="0"/>
              </a:rPr>
              <a:t>IOPS</a:t>
            </a: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IOPS </a:t>
            </a:r>
            <a:r>
              <a:rPr lang="ru-RU" dirty="0">
                <a:latin typeface="Arial" panose="020B0604020202020204" pitchFamily="34" charset="0"/>
              </a:rPr>
              <a:t>на Гб</a:t>
            </a: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ru-RU" dirty="0"/>
          </a:p>
          <a:p>
            <a:pPr marL="201168" lvl="1" indent="0">
              <a:buFont typeface="Calibri" pitchFamily="34" charset="0"/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173DC-1AE0-4176-8D40-4AE9CAA5710B}"/>
              </a:ext>
            </a:extLst>
          </p:cNvPr>
          <p:cNvSpPr txBox="1">
            <a:spLocks/>
          </p:cNvSpPr>
          <p:nvPr/>
        </p:nvSpPr>
        <p:spPr>
          <a:xfrm>
            <a:off x="8090912" y="1945687"/>
            <a:ext cx="2857130" cy="3228959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ST1</a:t>
            </a:r>
          </a:p>
          <a:p>
            <a:pPr marL="201168" lvl="1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IOPS: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Гб – 16 Тб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SC1</a:t>
            </a:r>
          </a:p>
          <a:p>
            <a:pPr marL="201168" lvl="1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IOPS: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Гб – 16 Тб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System(EFS)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367438" y="1937050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Второй вариант –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EFS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Управляемая сетевая файловая система, которую можно смонтировать на множество инстансов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Не привязана к зонам доступности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(AZ)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Может быть подключена к инстансам в разных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AZ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Высоко-доступная, очень хорошо масштабируема (вплоть до экзабайтных масштабов), оплачивается за использованное пространство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В работе использует протокол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NFSv4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Можно управлять доступом с помощью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Security Groups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Стоит дороже, нежели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EBS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Поддерживает шифрование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Также имеет различные режимы хранения и производительности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Graphic 28">
            <a:extLst>
              <a:ext uri="{FF2B5EF4-FFF2-40B4-BE49-F238E27FC236}">
                <a16:creationId xmlns:a16="http://schemas.microsoft.com/office/drawing/2014/main" id="{FA68D6BE-A3F0-7949-9701-6EA19E41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971" y="376606"/>
            <a:ext cx="1560444" cy="1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Storage Service (S3)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400993" y="1525989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Что такое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S3?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Один из наиболее часто используемых сервисов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AWS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Можно сказать даже один из столпов всей инфраструктуры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Самый дешевый вариант хранения данных в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AWS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Может использоваться для хостинга веб-сайтов (причем натуральным образом в пару кликов)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Практически неограниченно масштабируемый сервис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С невероятной надежностью 99.999999999% (11 девяток, вроде того, что файл пропасть не может, на самом деле может)</a:t>
            </a:r>
          </a:p>
          <a:p>
            <a:pPr marL="201168" lvl="1" indent="0">
              <a:buNone/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Для чего можно использовать?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Резервное копирование и хранение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Хостинг приложений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Медиа-хостинг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Доставка программного обеспечения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+mj-lt"/>
              </a:rPr>
              <a:t>И т.д.</a:t>
            </a:r>
          </a:p>
          <a:p>
            <a:pPr marL="201168" lvl="1" indent="0"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Font typeface="Calibri" pitchFamily="34" charset="0"/>
              <a:buNone/>
            </a:pP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423" y="304800"/>
            <a:ext cx="1564862" cy="15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837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DOCID-1506477047-4836</_dlc_DocId>
    <_dlc_DocIdUrl xmlns="5ede5379-f79c-4964-9301-1140f96aa672">
      <Url>https://epam.sharepoint.com/sites/LMSO/_layouts/15/DocIdRedir.aspx?ID=DOCID-1506477047-4836</Url>
      <Description>DOCID-1506477047-4836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C516A02-D950-4F00-8CBF-CC2F739B7C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E39C64-AE0A-448B-A77A-DEACF040E8B0}"/>
</file>

<file path=customXml/itemProps3.xml><?xml version="1.0" encoding="utf-8"?>
<ds:datastoreItem xmlns:ds="http://schemas.openxmlformats.org/officeDocument/2006/customXml" ds:itemID="{DC459F5E-1172-4C32-8F6E-49F0A698962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297990-0DD8-42BC-BF73-E576FD071C7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1517</Words>
  <Application>Microsoft Office PowerPoint</Application>
  <PresentationFormat>Widescreen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Theme1</vt:lpstr>
      <vt:lpstr>General</vt:lpstr>
      <vt:lpstr>Breakers</vt:lpstr>
      <vt:lpstr>Хранение данных</vt:lpstr>
      <vt:lpstr>Хранение данных</vt:lpstr>
      <vt:lpstr>Хранилища данных по типу</vt:lpstr>
      <vt:lpstr>Instance store(ephemeral disk)</vt:lpstr>
      <vt:lpstr>Elastic Block Store (EBS)</vt:lpstr>
      <vt:lpstr>Типы томов EBS</vt:lpstr>
      <vt:lpstr>Типы томов EBS - ограничения</vt:lpstr>
      <vt:lpstr>Elastic File System(EFS)</vt:lpstr>
      <vt:lpstr>Simple Storage Service (S3)</vt:lpstr>
      <vt:lpstr>S3 Bucket – Бакеты или корзины</vt:lpstr>
      <vt:lpstr>S3 Object – Объекты</vt:lpstr>
      <vt:lpstr>Версионность</vt:lpstr>
      <vt:lpstr>Классы хранения S3</vt:lpstr>
      <vt:lpstr>Интеллектуальное хранение S3</vt:lpstr>
      <vt:lpstr>Политики хранения объекта</vt:lpstr>
      <vt:lpstr>Безопасность в S3</vt:lpstr>
      <vt:lpstr>Политики бакетов (пример)</vt:lpstr>
      <vt:lpstr>Хостинг статичных сайтов в S3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Хранение данных</dc:title>
  <dc:creator>Nikolay Poida</dc:creator>
  <cp:lastModifiedBy>Denis Khudiakov</cp:lastModifiedBy>
  <cp:revision>3</cp:revision>
  <dcterms:created xsi:type="dcterms:W3CDTF">2020-10-04T18:25:56Z</dcterms:created>
  <dcterms:modified xsi:type="dcterms:W3CDTF">2021-01-11T13:11:08Z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1d53355f-3a00-4d69-9672-036e9adfed15</vt:lpwstr>
  </property>
</Properties>
</file>