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14" r:id="rId5"/>
    <p:sldMasterId id="2147483731" r:id="rId6"/>
  </p:sldMasterIdLst>
  <p:sldIdLst>
    <p:sldId id="337" r:id="rId7"/>
    <p:sldId id="282" r:id="rId8"/>
    <p:sldId id="308" r:id="rId9"/>
    <p:sldId id="327" r:id="rId10"/>
    <p:sldId id="309" r:id="rId11"/>
    <p:sldId id="322" r:id="rId12"/>
    <p:sldId id="324" r:id="rId13"/>
    <p:sldId id="323" r:id="rId14"/>
    <p:sldId id="325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openxmlformats.org/officeDocument/2006/relationships/customXml" Target="../customXml/item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45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15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3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5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582518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7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2229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41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18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4004275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9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4ED6723-D01C-4054-9BC8-8870CF07169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32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57064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63911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04294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8274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37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9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3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0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65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6" r:id="rId17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18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2D1-DAAD-4754-89B6-337068F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Базы данных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1DB0-B8CE-4EB9-B4DB-963030CDCF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621" y="3126762"/>
            <a:ext cx="5754624" cy="418576"/>
          </a:xfrm>
        </p:spPr>
        <p:txBody>
          <a:bodyPr>
            <a:noAutofit/>
          </a:bodyPr>
          <a:lstStyle/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Николай Пойда</a:t>
            </a:r>
          </a:p>
          <a:p>
            <a:r>
              <a:rPr lang="en-US" sz="1800" dirty="0"/>
              <a:t>Systems </a:t>
            </a:r>
            <a:r>
              <a:rPr lang="en-US" sz="1800" dirty="0" err="1"/>
              <a:t>engineer@EPAM</a:t>
            </a:r>
            <a:r>
              <a:rPr lang="en-US" sz="1800" dirty="0"/>
              <a:t> SYSTEMS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DE0C33-64AF-48C1-92E2-024BDCE1F6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613" y="6435725"/>
            <a:ext cx="1830387" cy="42227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469A90-FB09-4868-A291-9F5AB999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53" y="235359"/>
            <a:ext cx="3290792" cy="1727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597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Amazon Neptune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724B85-589A-4A23-93F3-A9E19C2B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03" y="1386666"/>
            <a:ext cx="6923718" cy="4119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EF3-47BB-46B4-88C9-A8615DF2FF80}"/>
              </a:ext>
            </a:extLst>
          </p:cNvPr>
          <p:cNvSpPr txBox="1">
            <a:spLocks/>
          </p:cNvSpPr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/>
              <a:t>Графовая база данных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Используется для хранения и обработки взаимосвязей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Amazon Neptune поддерживает популярные модели графов Property Graph и RDF W3C, а также их соответствующие языки запросов Apache TinkerPop Gremlin и SPARQL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0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Amazon Timestream 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3454870-2F11-40FE-9764-FB4879BE0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0" y="1695206"/>
            <a:ext cx="7599619" cy="38758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EF3-47BB-46B4-88C9-A8615DF2FF80}"/>
              </a:ext>
            </a:extLst>
          </p:cNvPr>
          <p:cNvSpPr txBox="1">
            <a:spLocks/>
          </p:cNvSpPr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/>
              <a:t>База данных временных рядов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Основное применение – использование для </a:t>
            </a:r>
            <a:r>
              <a:rPr lang="en-US" dirty="0"/>
              <a:t>IoT</a:t>
            </a:r>
            <a:endParaRPr lang="en-US"/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Serverless </a:t>
            </a:r>
            <a:r>
              <a:rPr lang="en-US"/>
              <a:t>модель</a:t>
            </a: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Позволяет обрабатывать триллионы событий временных рядов в день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9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QLDB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EF3-47BB-46B4-88C9-A8615DF2FF80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3549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Ничто иное, как блокчейн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Полностью управляемая база данных для реестров, которая обеспечивает централизованный неизменяемый и проверяемый криптографическими методами журнал транзакций 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ru-RU" dirty="0">
                <a:sym typeface="Wingdings" panose="05000000000000000000" pitchFamily="2" charset="2"/>
              </a:rPr>
              <a:t>Если брать, как пример, криптовалюты, то это скорее </a:t>
            </a:r>
            <a:r>
              <a:rPr lang="en-US" dirty="0">
                <a:sym typeface="Wingdings" panose="05000000000000000000" pitchFamily="2" charset="2"/>
              </a:rPr>
              <a:t>Ripple, </a:t>
            </a:r>
            <a:r>
              <a:rPr lang="ru-RU" dirty="0">
                <a:sym typeface="Wingdings" panose="05000000000000000000" pitchFamily="2" charset="2"/>
              </a:rPr>
              <a:t>нежели </a:t>
            </a:r>
            <a:r>
              <a:rPr lang="en-US" dirty="0">
                <a:sym typeface="Wingdings" panose="05000000000000000000" pitchFamily="2" charset="2"/>
              </a:rPr>
              <a:t>Bitcoin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>
                <a:solidFill>
                  <a:srgbClr val="232F3E"/>
                </a:solidFill>
                <a:effectLst/>
              </a:rPr>
              <a:t>Центр доверия владеет реестром и управляет им. Использовать реестр может любое количество совместно работающих сторон. </a:t>
            </a:r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8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717" y="2927499"/>
            <a:ext cx="11235265" cy="4023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Amazon RDS Deep Dive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D60E3-8B4B-4515-8B96-F4E1A7496B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5BCA10-19D9-47CB-B78A-BDD71ADE04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0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EF3-47BB-46B4-88C9-A8615DF2FF80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3549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По умолчанию включено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Автоматическое и ручное (снапшоты)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Ежедневные полные бэкапы (в пределах окна обслуживания – его необходимо выставить руками)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Логи транзакций бэкапятся каждые 5 минут (что и позволяет восстанавливать на точку во времени, о чем и говорилось раньше)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По умолчанию бэкапы хранятся неделю, но этот срок можно увеличить. А снапшоты можно вообще хранить вечно(на </a:t>
            </a:r>
            <a:r>
              <a:rPr lang="en-US" dirty="0"/>
              <a:t>S3), </a:t>
            </a:r>
            <a:r>
              <a:rPr lang="ru-RU" dirty="0"/>
              <a:t>а также шифровать, копировать и восстанавливать.</a:t>
            </a:r>
          </a:p>
          <a:p>
            <a:pP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2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 и шифрование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EF3-47BB-46B4-88C9-A8615DF2FF80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3549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Снапшот шифрованной базы – шифрованный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Снапшот нешифрованной базы – не шифрованный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Нешифрованный снапшот можно скопировать с шифрованием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Шифруются снапшоты ключем </a:t>
            </a:r>
            <a:r>
              <a:rPr lang="en-US" dirty="0"/>
              <a:t>KMS </a:t>
            </a:r>
            <a:r>
              <a:rPr lang="ru-RU" dirty="0"/>
              <a:t>в пределах региона (стоит учитывать)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Для шифрования БД необходимо воспользоваться следующим способом</a:t>
            </a:r>
            <a:r>
              <a:rPr lang="en-US" dirty="0"/>
              <a:t>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ru-RU" dirty="0"/>
              <a:t>Создать снапшот незашифрованной БД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ru-RU" dirty="0"/>
              <a:t>Скопировать снапшот с шифрованием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ru-RU" dirty="0"/>
              <a:t>Восстановить БД из зашифрованного снапшота</a:t>
            </a:r>
          </a:p>
        </p:txBody>
      </p:sp>
    </p:spTree>
    <p:extLst>
      <p:ext uri="{BB962C8B-B14F-4D97-AF65-F5344CB8AC3E}">
        <p14:creationId xmlns:p14="http://schemas.microsoft.com/office/powerpoint/2010/main" val="279665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EF3-47BB-46B4-88C9-A8615DF2FF80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3549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Вертикальное – увеличение размера инстанса (только с остановкой)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Горизонтальное – не совсем точная формулировка, скорее частично горизонтальное. Создание</a:t>
            </a:r>
            <a:r>
              <a:rPr lang="en-US" dirty="0"/>
              <a:t> </a:t>
            </a:r>
            <a:r>
              <a:rPr lang="ru-RU" dirty="0"/>
              <a:t>реплик для чтения. Позволяет создать реплики с асинхронной репликацией, которые можно использовать для чтения при необходимости высоконагруженных операций чтения, например для тяжелой аналитики</a:t>
            </a: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Disaster Recovery – </a:t>
            </a:r>
            <a:r>
              <a:rPr lang="ru-RU" dirty="0"/>
              <a:t>развертывание в нескольких </a:t>
            </a:r>
            <a:r>
              <a:rPr lang="en-US" dirty="0"/>
              <a:t>AZ, </a:t>
            </a:r>
            <a:r>
              <a:rPr lang="ru-RU" dirty="0"/>
              <a:t>схема </a:t>
            </a:r>
            <a:r>
              <a:rPr lang="en-US" dirty="0"/>
              <a:t>Master -&gt; Slave </a:t>
            </a:r>
            <a:r>
              <a:rPr lang="ru-RU" dirty="0"/>
              <a:t>с синхронной репликацией. Используется автоматическое переключение в случае выхода из строя мастера, на основе </a:t>
            </a:r>
            <a:r>
              <a:rPr lang="en-US" dirty="0"/>
              <a:t>DNS.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53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EF3-47BB-46B4-88C9-A8615DF2FF80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3549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Сетевая – </a:t>
            </a:r>
            <a:r>
              <a:rPr lang="en-US" dirty="0"/>
              <a:t>Security Groups</a:t>
            </a:r>
            <a:endParaRPr lang="ru-RU" dirty="0"/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Аутентификация и Авторизация – локальные пользователи и авторизация на основе </a:t>
            </a:r>
            <a:r>
              <a:rPr lang="en-US" dirty="0"/>
              <a:t>IAM</a:t>
            </a:r>
            <a:endParaRPr lang="ru-RU" dirty="0"/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Шифрование на лету – использует </a:t>
            </a:r>
            <a:r>
              <a:rPr lang="en-US" dirty="0"/>
              <a:t>SSL, </a:t>
            </a:r>
            <a:r>
              <a:rPr lang="ru-RU" dirty="0"/>
              <a:t>требуется дополнительная настройка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ru-RU" dirty="0">
                <a:effectLst/>
                <a:latin typeface="Arial" panose="020B0604020202020204" pitchFamily="34" charset="0"/>
              </a:rPr>
              <a:t>Для включения </a:t>
            </a:r>
            <a:r>
              <a:rPr lang="en-US" dirty="0">
                <a:effectLst/>
                <a:latin typeface="Arial" panose="020B0604020202020204" pitchFamily="34" charset="0"/>
              </a:rPr>
              <a:t>SSL:</a:t>
            </a:r>
            <a:endParaRPr lang="en-US" dirty="0">
              <a:latin typeface="Courier New" panose="02070309020205020404" pitchFamily="49" charset="0"/>
            </a:endParaRPr>
          </a:p>
          <a:p>
            <a:pPr lvl="2">
              <a:buFont typeface="Calibri" panose="020F050202020403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PostgreSQL: </a:t>
            </a:r>
            <a:r>
              <a:rPr lang="ru-RU" dirty="0">
                <a:latin typeface="Arial" panose="020B0604020202020204" pitchFamily="34" charset="0"/>
              </a:rPr>
              <a:t>необходимо установить </a:t>
            </a:r>
            <a:r>
              <a:rPr lang="en-US" dirty="0" err="1">
                <a:effectLst/>
                <a:latin typeface="Arial" panose="020B0604020202020204" pitchFamily="34" charset="0"/>
              </a:rPr>
              <a:t>rds.force_ssl</a:t>
            </a:r>
            <a:r>
              <a:rPr lang="en-US" dirty="0">
                <a:effectLst/>
                <a:latin typeface="Arial" panose="020B0604020202020204" pitchFamily="34" charset="0"/>
              </a:rPr>
              <a:t>=1 </a:t>
            </a:r>
            <a:r>
              <a:rPr lang="ru-RU" dirty="0">
                <a:latin typeface="Arial" panose="020B0604020202020204" pitchFamily="34" charset="0"/>
              </a:rPr>
              <a:t>в </a:t>
            </a:r>
            <a:r>
              <a:rPr lang="en-US" dirty="0">
                <a:effectLst/>
                <a:latin typeface="Arial" panose="020B0604020202020204" pitchFamily="34" charset="0"/>
              </a:rPr>
              <a:t>Parameter Groups</a:t>
            </a:r>
            <a:endParaRPr lang="ru-RU" dirty="0">
              <a:effectLst/>
              <a:latin typeface="Arial" panose="020B0604020202020204" pitchFamily="34" charset="0"/>
            </a:endParaRPr>
          </a:p>
          <a:p>
            <a:pPr lvl="2">
              <a:buFont typeface="Calibri" panose="020F050202020403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MySQL:</a:t>
            </a:r>
            <a:r>
              <a:rPr lang="ru-RU" dirty="0">
                <a:latin typeface="Arial" panose="020B0604020202020204" pitchFamily="34" charset="0"/>
              </a:rPr>
              <a:t> необходимо зайти в БД и выполнить</a:t>
            </a:r>
            <a:r>
              <a:rPr lang="en-US" dirty="0">
                <a:effectLst/>
                <a:latin typeface="Arial" panose="020B0604020202020204" pitchFamily="34" charset="0"/>
              </a:rPr>
              <a:t>:GRANT USAGE ON *.* TO '</a:t>
            </a:r>
            <a:r>
              <a:rPr lang="en-US" dirty="0" err="1">
                <a:effectLst/>
                <a:latin typeface="Arial" panose="020B0604020202020204" pitchFamily="34" charset="0"/>
              </a:rPr>
              <a:t>mysqluser</a:t>
            </a:r>
            <a:r>
              <a:rPr lang="en-US" dirty="0">
                <a:effectLst/>
                <a:latin typeface="Arial" panose="020B0604020202020204" pitchFamily="34" charset="0"/>
              </a:rPr>
              <a:t>'@'%' REQUIRE SSL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Шифрование на месте (</a:t>
            </a:r>
            <a:r>
              <a:rPr lang="en-US" dirty="0"/>
              <a:t>at rest) – </a:t>
            </a:r>
            <a:r>
              <a:rPr lang="ru-RU" dirty="0"/>
              <a:t>производится с помощью </a:t>
            </a:r>
            <a:r>
              <a:rPr lang="en-US" dirty="0"/>
              <a:t>AWS KMS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Следует учитывать то, что если мастер не зашифрован, то и реплики не будут зашифрованы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7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Тонкая настройка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5271B-52F9-4EE8-861A-DD2E6B56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5" y="1736342"/>
            <a:ext cx="7357256" cy="29429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EF3-47BB-46B4-88C9-A8615DF2FF80}"/>
              </a:ext>
            </a:extLst>
          </p:cNvPr>
          <p:cNvSpPr txBox="1">
            <a:spLocks/>
          </p:cNvSpPr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/>
              <a:t>Используются </a:t>
            </a:r>
            <a:r>
              <a:rPr lang="en-US" dirty="0"/>
              <a:t>Parameter Groups</a:t>
            </a:r>
            <a:endParaRPr lang="en-US"/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Позволяет настраивать определенные параметры не заходя на низлежащий инстанс</a:t>
            </a:r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2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02DC-4E19-4A23-91AE-0D1167F9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684" y="2787942"/>
            <a:ext cx="1900632" cy="4023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354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Базы данных в </a:t>
            </a:r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/>
          </a:p>
          <a:p>
            <a:pPr marL="201168" lvl="1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799ADF-C4C8-49D2-A0D5-66CEA552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65922"/>
            <a:ext cx="1219200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 в </a:t>
            </a:r>
            <a:r>
              <a:rPr lang="en-US" dirty="0"/>
              <a:t>AWS (Amazon RDS)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80" y="1802826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ru-RU" dirty="0"/>
              <a:t>Управляемый сервис </a:t>
            </a:r>
            <a:r>
              <a:rPr lang="en-US" dirty="0"/>
              <a:t>AWS</a:t>
            </a:r>
            <a:endParaRPr lang="ru-RU" dirty="0"/>
          </a:p>
          <a:p>
            <a:pPr lvl="2"/>
            <a:r>
              <a:rPr lang="en-US" dirty="0"/>
              <a:t>RDS </a:t>
            </a:r>
            <a:r>
              <a:rPr lang="ru-RU" dirty="0"/>
              <a:t>расшифровывается, как</a:t>
            </a:r>
            <a:r>
              <a:rPr lang="en-US" dirty="0"/>
              <a:t> Relational Database Service</a:t>
            </a:r>
          </a:p>
          <a:p>
            <a:pPr lvl="2"/>
            <a:r>
              <a:rPr lang="ru-RU" dirty="0"/>
              <a:t>Под капотом </a:t>
            </a:r>
            <a:r>
              <a:rPr lang="en-US" dirty="0"/>
              <a:t>EC2 </a:t>
            </a:r>
            <a:r>
              <a:rPr lang="ru-RU" dirty="0"/>
              <a:t>инстанс с предустановленным и настроенным ПО СУБД (развертывается автоматически)</a:t>
            </a:r>
          </a:p>
          <a:p>
            <a:pPr lvl="2"/>
            <a:r>
              <a:rPr lang="ru-RU" dirty="0"/>
              <a:t>Не требуется патчить и обновлять, </a:t>
            </a:r>
            <a:r>
              <a:rPr lang="en-US" dirty="0"/>
              <a:t>AWS </a:t>
            </a:r>
            <a:r>
              <a:rPr lang="ru-RU" dirty="0"/>
              <a:t>это сделает за вас</a:t>
            </a:r>
          </a:p>
          <a:p>
            <a:pPr lvl="2"/>
            <a:r>
              <a:rPr lang="ru-RU" dirty="0"/>
              <a:t>Автоматическое резервное копирование и восстановление на произвольную точку времени (в пределах 5 минут от текущего времени)</a:t>
            </a:r>
          </a:p>
          <a:p>
            <a:pPr lvl="2"/>
            <a:r>
              <a:rPr lang="ru-RU" dirty="0"/>
              <a:t>Возможность развертывания в нескольких зонах доступности для обеспечения быстрого восстановления при сбоях</a:t>
            </a:r>
          </a:p>
          <a:p>
            <a:pPr lvl="2"/>
            <a:r>
              <a:rPr lang="ru-RU" dirty="0"/>
              <a:t>Возможность масштабирования, как вертикального, так и горизонтального (не совсем точно, но можно и так сказать)</a:t>
            </a:r>
          </a:p>
          <a:p>
            <a:pPr lvl="2"/>
            <a:r>
              <a:rPr lang="ru-RU" dirty="0"/>
              <a:t>Возможность создания реплик для чтения и повышения производительности (за счет того, что аналитика не будет грузить мастера)</a:t>
            </a:r>
          </a:p>
          <a:p>
            <a:pPr lvl="2"/>
            <a:r>
              <a:rPr lang="ru-RU" dirty="0"/>
              <a:t>Логи, метрики, мониторинг и прочие плюшки</a:t>
            </a:r>
          </a:p>
          <a:p>
            <a:pPr lvl="2"/>
            <a:r>
              <a:rPr lang="ru-RU" dirty="0"/>
              <a:t>Отсуствует возможность подключиться на низлежащий инстанс (не очень то и хотелось)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pPr lvl="2"/>
            <a:endParaRPr lang="ru-RU" dirty="0"/>
          </a:p>
          <a:p>
            <a:pPr marL="201168" lvl="1" indent="0">
              <a:buFont typeface="Calibri" pitchFamily="34" charset="0"/>
              <a:buNone/>
            </a:pP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 в </a:t>
            </a:r>
            <a:r>
              <a:rPr lang="en-US" dirty="0"/>
              <a:t>AWS (Amazon RDS)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1F46-D9F4-417F-96C5-D1907D76D9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4B0D4-F6CD-4D17-9956-11451A9A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41" y="2136499"/>
            <a:ext cx="87725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9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DynamoDB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80" y="1802826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Полностью управляемая облачная БД и поддерживает модели хранилищ документов и ключей. Отлично подходит для мобильных устройств, Интернета, игр, рекламных технологий, Интернета вещей и многих других приложений с низкой задержкой.</a:t>
            </a:r>
            <a:endParaRPr lang="en-US" sz="1800" dirty="0"/>
          </a:p>
          <a:p>
            <a:pPr marL="201168" lvl="1" indent="0">
              <a:buNone/>
            </a:pPr>
            <a:r>
              <a:rPr lang="ru-RU" sz="1400" dirty="0"/>
              <a:t>Основные преимущества</a:t>
            </a:r>
            <a:r>
              <a:rPr lang="en-US" sz="1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/>
              <a:t>Автоматическая репликация данных по трем зонам доступности в одном регионе.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/>
              <a:t>Практически бесконечная масштабируемость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Serverless </a:t>
            </a:r>
            <a:r>
              <a:rPr lang="ru-RU" dirty="0"/>
              <a:t>решение – платишь за то, что используешь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/>
              <a:t>Возможность указания конкретной пропускной способности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/>
              <a:t>Очень и очень продвигается Амазоном, поэтому имеет множество вариантов интеграции с другими сервисами</a:t>
            </a:r>
          </a:p>
          <a:p>
            <a:pPr marL="384048" lvl="2" indent="0">
              <a:buNone/>
            </a:pPr>
            <a:endParaRPr lang="ru-RU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165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Redshift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80" y="1802826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Хранилище данных </a:t>
            </a:r>
            <a:r>
              <a:rPr lang="en-US" dirty="0"/>
              <a:t>(DWH)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предназначен для обработки петабайт данных для аналитики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использует </a:t>
            </a:r>
            <a:r>
              <a:rPr lang="en-US" dirty="0"/>
              <a:t>SQL </a:t>
            </a:r>
            <a:r>
              <a:rPr lang="ru-RU" dirty="0"/>
              <a:t>для запросов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использует оптимизацию запросов, параллельное выполнение запросов для быстрых запросов.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кластерная система, используется управляющая нода и вычислительные ноды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Amazon Redshift – это единственное хранилище данных, которое позволяет выполнять запросы к озеру данных Amazon S3 без необходимости загрузки данных. Можно выполнять запросы к файлам в привычных открытых форматах, таких как Avro, CSV, Grok, JSON, ORC, Parquet и многие другие, непосредственно в Amazon S3. Благодаря этому можно хранить высокоструктурированные часто запрашиваемые данные на локальных дисках Redshift, а эксабайты структурированных и неструктурированных данных – в S3 и эффективно выполнять запросы ко всем этим данным.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2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Amazon </a:t>
            </a:r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Кэшируем все в память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Варианты</a:t>
            </a:r>
            <a:r>
              <a:rPr lang="en-US" dirty="0"/>
              <a:t>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dirty="0" err="1"/>
              <a:t>MemCached</a:t>
            </a:r>
            <a:r>
              <a:rPr lang="en-US" dirty="0"/>
              <a:t> – </a:t>
            </a:r>
            <a:r>
              <a:rPr lang="ru-RU" dirty="0"/>
              <a:t>используем как быстрый кэш (кластер до 20 нод(шардинг), но увы, не сохраняет данные)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dirty="0"/>
              <a:t>Redis </a:t>
            </a:r>
            <a:r>
              <a:rPr lang="ru-RU" dirty="0"/>
              <a:t>– может быть использован, как СУБД в памяти (сохраняет данные</a:t>
            </a:r>
            <a:r>
              <a:rPr lang="en-US" dirty="0"/>
              <a:t>(AOF</a:t>
            </a:r>
            <a:r>
              <a:rPr lang="ru-RU" dirty="0"/>
              <a:t>), может быть развернут в нескольких </a:t>
            </a:r>
            <a:r>
              <a:rPr lang="en-US" dirty="0"/>
              <a:t>AZ)</a:t>
            </a:r>
            <a:endParaRPr lang="ru-RU" dirty="0"/>
          </a:p>
          <a:p>
            <a:pPr marL="201168" lvl="1" indent="0">
              <a:buNone/>
            </a:pPr>
            <a:endParaRPr lang="ru-RU" dirty="0"/>
          </a:p>
          <a:p>
            <a:pPr lvl="1"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Amazon </a:t>
            </a:r>
            <a:r>
              <a:rPr lang="en-US" dirty="0" err="1"/>
              <a:t>DocumentDB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3549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NoSQL </a:t>
            </a:r>
            <a:r>
              <a:rPr lang="ru-RU" dirty="0"/>
              <a:t>СУБД, аналог</a:t>
            </a:r>
            <a:r>
              <a:rPr lang="en-US" dirty="0"/>
              <a:t> MongoDB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ru-RU" dirty="0"/>
              <a:t>Используется для хранения и обработки документов в </a:t>
            </a:r>
            <a:r>
              <a:rPr lang="en-US" dirty="0"/>
              <a:t>JSON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ru-RU" dirty="0"/>
              <a:t>Полностью совместим с </a:t>
            </a:r>
            <a:r>
              <a:rPr lang="en-US" dirty="0"/>
              <a:t>MongoDB 3.4+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ru-RU" dirty="0"/>
              <a:t>Автоматическая репликация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ru-RU" dirty="0"/>
              <a:t>Масштабируется по производительности(вертикально и горизонтально) и по хранению данных (до 64 ТБ)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ru-RU" dirty="0"/>
              <a:t>Отличия от </a:t>
            </a:r>
            <a:r>
              <a:rPr lang="en-US" dirty="0"/>
              <a:t>DynamoDB:</a:t>
            </a:r>
          </a:p>
          <a:p>
            <a:pPr lvl="1"/>
            <a:r>
              <a:rPr lang="ru-RU" dirty="0"/>
              <a:t>У </a:t>
            </a:r>
            <a:r>
              <a:rPr lang="en-US" dirty="0"/>
              <a:t>DynamoDB </a:t>
            </a:r>
            <a:r>
              <a:rPr lang="ru-RU" dirty="0"/>
              <a:t> </a:t>
            </a:r>
            <a:r>
              <a:rPr lang="en-US" dirty="0"/>
              <a:t>Serverless </a:t>
            </a:r>
            <a:r>
              <a:rPr lang="ru-RU" dirty="0"/>
              <a:t>модель, у </a:t>
            </a:r>
            <a:r>
              <a:rPr lang="en-US" dirty="0" err="1"/>
              <a:t>DocumentDB</a:t>
            </a:r>
            <a:r>
              <a:rPr lang="en-US" dirty="0"/>
              <a:t> </a:t>
            </a:r>
            <a:r>
              <a:rPr lang="ru-RU" dirty="0"/>
              <a:t>позволяется выбрать конфигурацию низлежащих инстансов</a:t>
            </a:r>
          </a:p>
          <a:p>
            <a:pPr lvl="1"/>
            <a:r>
              <a:rPr lang="ru-RU" dirty="0"/>
              <a:t>Несмотря на то, что </a:t>
            </a:r>
            <a:r>
              <a:rPr lang="en-US" dirty="0"/>
              <a:t>DynamoDB </a:t>
            </a:r>
            <a:r>
              <a:rPr lang="ru-RU" dirty="0"/>
              <a:t>позволяет хранить документы в </a:t>
            </a:r>
            <a:r>
              <a:rPr lang="en-US" dirty="0"/>
              <a:t>JSON, </a:t>
            </a:r>
            <a:r>
              <a:rPr lang="ru-RU" dirty="0"/>
              <a:t>максимальный размер записи не может превышать </a:t>
            </a:r>
            <a:r>
              <a:rPr lang="en-US" dirty="0"/>
              <a:t>400KB, </a:t>
            </a:r>
            <a:r>
              <a:rPr lang="ru-RU" dirty="0"/>
              <a:t>в </a:t>
            </a:r>
            <a:r>
              <a:rPr lang="en-US" dirty="0" err="1"/>
              <a:t>DocumentDB</a:t>
            </a:r>
            <a:r>
              <a:rPr lang="en-US" dirty="0"/>
              <a:t> – 16 MB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6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Keyspaces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EF3-47BB-46B4-88C9-A8615DF2FF80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3549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NoSQL </a:t>
            </a:r>
            <a:r>
              <a:rPr lang="ru-RU" dirty="0"/>
              <a:t>СУБД</a:t>
            </a:r>
            <a:r>
              <a:rPr lang="en-US" dirty="0"/>
              <a:t>,</a:t>
            </a:r>
            <a:r>
              <a:rPr lang="ru-RU" dirty="0"/>
              <a:t> в данном случае колоночная база данных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Совместима с </a:t>
            </a:r>
            <a:r>
              <a:rPr lang="en-US" dirty="0"/>
              <a:t>Apache Cassandra</a:t>
            </a:r>
            <a:endParaRPr lang="ru-RU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Serverless </a:t>
            </a:r>
            <a:r>
              <a:rPr lang="ru-RU" dirty="0"/>
              <a:t>модель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Некоторые задают вопрос, а в чем отличие от </a:t>
            </a:r>
            <a:r>
              <a:rPr lang="en-US" dirty="0"/>
              <a:t>DynamoDB:</a:t>
            </a:r>
          </a:p>
          <a:p>
            <a:pPr marL="0" indent="0">
              <a:buNone/>
            </a:pPr>
            <a:r>
              <a:rPr lang="ru-RU" dirty="0"/>
              <a:t>Разница не особо явная и требует понимания </a:t>
            </a:r>
            <a:r>
              <a:rPr lang="en-US" dirty="0"/>
              <a:t>NoSQL, </a:t>
            </a:r>
            <a:r>
              <a:rPr lang="ru-RU" dirty="0"/>
              <a:t>но навскидку можно сказать что Amazon DynamoDB - это хранилище, ориентированное на пары " ключ-значение" и ориентированное на документы , а </a:t>
            </a:r>
            <a:r>
              <a:rPr lang="en-US" dirty="0"/>
              <a:t>Amazon </a:t>
            </a:r>
            <a:r>
              <a:rPr lang="en-US" dirty="0" err="1"/>
              <a:t>Keyspaces</a:t>
            </a:r>
            <a:r>
              <a:rPr lang="ru-RU" dirty="0"/>
              <a:t>- это хранилище данных, ориентированное на столбцы.</a:t>
            </a:r>
          </a:p>
          <a:p>
            <a:pPr marL="0" indent="0">
              <a:buNone/>
            </a:pPr>
            <a:r>
              <a:rPr lang="en-US" dirty="0"/>
              <a:t>DynamoDB </a:t>
            </a:r>
            <a:r>
              <a:rPr lang="ru-RU" dirty="0"/>
              <a:t>может использовать в роли </a:t>
            </a:r>
            <a:r>
              <a:rPr lang="en-US" dirty="0"/>
              <a:t>partition key </a:t>
            </a:r>
            <a:r>
              <a:rPr lang="ru-RU" dirty="0"/>
              <a:t>и </a:t>
            </a:r>
            <a:r>
              <a:rPr lang="en-US" dirty="0"/>
              <a:t>sort key </a:t>
            </a:r>
            <a:r>
              <a:rPr lang="ru-RU" dirty="0"/>
              <a:t>только один аттрибут, в то время</a:t>
            </a:r>
            <a:r>
              <a:rPr lang="en-US" dirty="0"/>
              <a:t>, </a:t>
            </a:r>
            <a:r>
              <a:rPr lang="ru-RU" dirty="0"/>
              <a:t>как </a:t>
            </a:r>
            <a:r>
              <a:rPr lang="en-US" dirty="0" err="1"/>
              <a:t>Keyspaces</a:t>
            </a:r>
            <a:r>
              <a:rPr lang="en-US" dirty="0"/>
              <a:t> </a:t>
            </a:r>
            <a:r>
              <a:rPr lang="ru-RU" dirty="0"/>
              <a:t>может использовать несколько столбцов в роли </a:t>
            </a:r>
            <a:r>
              <a:rPr lang="en-US" dirty="0"/>
              <a:t>partition key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23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1B41EFF-60B7-4EA2-8F44-3A4799BE1D07}" vid="{7AB28FA6-3963-41F6-8D5A-C40A0CDA82A8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DOCID-1506477047-4838</_dlc_DocId>
    <_dlc_DocIdUrl xmlns="5ede5379-f79c-4964-9301-1140f96aa672">
      <Url>https://epam.sharepoint.com/sites/LMSO/_layouts/15/DocIdRedir.aspx?ID=DOCID-1506477047-4838</Url>
      <Description>DOCID-1506477047-4838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15B4B63-129A-4BC4-BF0D-36B15216BCB2}"/>
</file>

<file path=customXml/itemProps2.xml><?xml version="1.0" encoding="utf-8"?>
<ds:datastoreItem xmlns:ds="http://schemas.openxmlformats.org/officeDocument/2006/customXml" ds:itemID="{2D0FA95F-0C9B-49A4-B537-7F70736C1F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8B39D2-EA97-4722-AF32-2A8C74C552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22A9321A-27C4-4A75-A9EB-41A3B2BE18D0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235</TotalTime>
  <Words>1029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Theme1</vt:lpstr>
      <vt:lpstr>General</vt:lpstr>
      <vt:lpstr>Breakers</vt:lpstr>
      <vt:lpstr>Базы данных</vt:lpstr>
      <vt:lpstr>Базы данных в AWS</vt:lpstr>
      <vt:lpstr>Реляционные базы данных в AWS (Amazon RDS)</vt:lpstr>
      <vt:lpstr>Реляционные базы данных в AWS (Amazon RDS)</vt:lpstr>
      <vt:lpstr>AWS DynamoDB</vt:lpstr>
      <vt:lpstr>AWS Redshift</vt:lpstr>
      <vt:lpstr>Amazon Elasticache</vt:lpstr>
      <vt:lpstr>Amazon DocumentDB</vt:lpstr>
      <vt:lpstr>Amazon Keyspaces</vt:lpstr>
      <vt:lpstr>Amazon Neptune</vt:lpstr>
      <vt:lpstr>Amazon Timestream </vt:lpstr>
      <vt:lpstr>Amazon QLDB</vt:lpstr>
      <vt:lpstr>Amazon RDS Deep Dive</vt:lpstr>
      <vt:lpstr>Резервное копирование</vt:lpstr>
      <vt:lpstr>Резервное копирование и шифрование</vt:lpstr>
      <vt:lpstr>Масштабирование</vt:lpstr>
      <vt:lpstr>Безопасность</vt:lpstr>
      <vt:lpstr>Тонкая настройка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Nikolay Poida</dc:creator>
  <cp:lastModifiedBy>Denis Khudiakov</cp:lastModifiedBy>
  <cp:revision>4</cp:revision>
  <dcterms:created xsi:type="dcterms:W3CDTF">2020-11-02T11:25:47Z</dcterms:created>
  <dcterms:modified xsi:type="dcterms:W3CDTF">2021-01-11T13:11:50Z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8e308110-33a3-4764-9bc8-94341dc6e223</vt:lpwstr>
  </property>
</Properties>
</file>