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3.xml" ContentType="application/vnd.openxmlformats-officedocument.presentationml.slideMaster+xml"/>
  <Override PartName="/ppt/slideLayouts/slideLayout2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  <p:sldMasterId id="2147483714" r:id="rId5"/>
    <p:sldMasterId id="2147483731" r:id="rId6"/>
  </p:sldMasterIdLst>
  <p:sldIdLst>
    <p:sldId id="328" r:id="rId7"/>
    <p:sldId id="282" r:id="rId8"/>
    <p:sldId id="308" r:id="rId9"/>
    <p:sldId id="309" r:id="rId10"/>
    <p:sldId id="322" r:id="rId11"/>
    <p:sldId id="324" r:id="rId12"/>
    <p:sldId id="323" r:id="rId13"/>
    <p:sldId id="325" r:id="rId14"/>
    <p:sldId id="321" r:id="rId15"/>
    <p:sldId id="326" r:id="rId16"/>
    <p:sldId id="327" r:id="rId17"/>
    <p:sldId id="281" r:id="rId18"/>
  </p:sldIdLst>
  <p:sldSz cx="12192000" cy="685800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customXml" Target="../customXml/item4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fld id="{8C9297D9-1970-4BDB-BF42-3815F46CD61C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1916" y="0"/>
            <a:ext cx="508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11916" y="0"/>
            <a:ext cx="5080000" cy="68580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3689636" y="3075432"/>
            <a:ext cx="6858000" cy="707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04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439333"/>
            <a:ext cx="5314948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49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896533"/>
            <a:ext cx="5314949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573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456655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47963" y="145665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6251" y="5493512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76251" y="2264027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6251" y="3071399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6251" y="3878771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76251" y="4686143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947963" y="2263477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947963" y="3070300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947963" y="3877123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947963" y="468394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947963" y="5490769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688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8526" y="2373859"/>
            <a:ext cx="5314948" cy="3595140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8524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8524" y="1916660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200" b="1" i="1" cap="none" spc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12000" y="1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>
          <a:xfrm>
            <a:off x="8305208" y="1870968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8542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385631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5973762" y="2373859"/>
            <a:ext cx="5324476" cy="3595140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973762" y="1439333"/>
            <a:ext cx="5314951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/>
        </p:nvSpPr>
        <p:spPr>
          <a:xfrm>
            <a:off x="-1" y="1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>
          <a:xfrm>
            <a:off x="1193208" y="1870968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430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973761" y="1916660"/>
            <a:ext cx="5324723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200" b="1" i="1" cap="none" spc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889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681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799" y="1896533"/>
            <a:ext cx="5324476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9" y="1439333"/>
            <a:ext cx="5314952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35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502900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647668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5284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502900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7647668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4575284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46105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374605" y="2797813"/>
            <a:ext cx="7442791" cy="78318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2133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 sz="2133">
                <a:latin typeface="+mj-lt"/>
              </a:defRPr>
            </a:lvl2pPr>
            <a:lvl3pPr marL="1219170" indent="0">
              <a:buNone/>
              <a:defRPr sz="2133">
                <a:latin typeface="+mj-lt"/>
              </a:defRPr>
            </a:lvl3pPr>
            <a:lvl4pPr marL="1828754" indent="0">
              <a:buNone/>
              <a:defRPr sz="2133">
                <a:latin typeface="+mj-lt"/>
              </a:defRPr>
            </a:lvl4pPr>
            <a:lvl5pPr marL="2438339" indent="0">
              <a:buNone/>
              <a:defRPr sz="2133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2133" baseline="0" dirty="0">
                <a:solidFill>
                  <a:schemeClr val="bg1"/>
                </a:solidFill>
                <a:latin typeface="+mj-lt"/>
              </a:rPr>
            </a:b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2133" b="1" spc="267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2" y="-163253"/>
            <a:ext cx="2064269" cy="1583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10127731" y="4909146"/>
            <a:ext cx="2064269" cy="1583263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8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4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8621" y="5125025"/>
            <a:ext cx="2593768" cy="532608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fld id="{8C9297D9-1970-4BDB-BF42-3815F46CD61C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765068" y="0"/>
            <a:ext cx="707136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/>
        </p:nvSpPr>
        <p:spPr>
          <a:xfrm>
            <a:off x="561867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6176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/>
        </p:nvCxnSpPr>
        <p:spPr>
          <a:xfrm flipV="1">
            <a:off x="7981952" y="937625"/>
            <a:ext cx="0" cy="5497895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948969"/>
            <a:ext cx="7981952" cy="54533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/>
        </p:nvSpPr>
        <p:spPr>
          <a:xfrm>
            <a:off x="7981952" y="948969"/>
            <a:ext cx="4210048" cy="69145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38100" rIns="0" bIns="38100" anchor="ctr">
            <a:noAutofit/>
          </a:bodyPr>
          <a:lstStyle/>
          <a:p>
            <a:pPr marR="31750" indent="31750" algn="ctr" defTabSz="412746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600" b="1" kern="0" cap="all" spc="133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81950" y="1025995"/>
            <a:ext cx="4210049" cy="585216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>
                <a:solidFill>
                  <a:schemeClr val="bg1"/>
                </a:solidFill>
              </a:defRPr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257618" y="2363052"/>
            <a:ext cx="3541837" cy="4072467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228594" marR="0" lvl="0" indent="-228594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7618" y="1905852"/>
            <a:ext cx="3541837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40315496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8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fld id="{84ED6723-D01C-4054-9BC8-8870CF07169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1916" y="0"/>
            <a:ext cx="508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11916" y="0"/>
            <a:ext cx="5080000" cy="68580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3689636" y="3075432"/>
            <a:ext cx="6858000" cy="707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041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2266968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2767059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2577794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414623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/>
        </p:nvSpPr>
        <p:spPr>
          <a:xfrm>
            <a:off x="174378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5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7D9-1970-4BDB-BF42-3815F46CD61C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4720-F348-41EA-B4A4-65DB11661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5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7D9-1970-4BDB-BF42-3815F46CD61C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4720-F348-41EA-B4A4-65DB11661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8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77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3"/>
            <a:ext cx="5314949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7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896533"/>
            <a:ext cx="11239500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1" y="1439333"/>
            <a:ext cx="11239500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0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799" y="1896533"/>
            <a:ext cx="5324476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7" y="1439333"/>
            <a:ext cx="532447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1549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8621" y="1883221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4128" y="5125025"/>
            <a:ext cx="2593768" cy="53260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600" b="1" cap="all" baseline="0">
                <a:solidFill>
                  <a:schemeClr val="bg1"/>
                </a:solidFill>
              </a:defRPr>
            </a:lvl1pPr>
          </a:lstStyle>
          <a:p>
            <a:fld id="{8C9297D9-1970-4BDB-BF42-3815F46CD61C}" type="datetimeFigureOut">
              <a:rPr lang="en-US" smtClean="0"/>
              <a:t>1/11/2021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7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6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133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35519"/>
            <a:ext cx="12192000" cy="422483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486" y="1439333"/>
            <a:ext cx="11235265" cy="4529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297"/>
            <a:ext cx="627880" cy="222635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787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6" r:id="rId17"/>
  </p:sldLayoutIdLst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667" kern="1200" cap="none" spc="133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lnSpc>
          <a:spcPts val="2133"/>
        </a:lnSpc>
        <a:spcBef>
          <a:spcPts val="352"/>
        </a:spcBef>
        <a:spcAft>
          <a:spcPts val="400"/>
        </a:spcAft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1pPr>
      <a:lvl2pPr marL="838179" indent="-228594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2pPr>
      <a:lvl3pPr marL="1447764" indent="-228594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2209745" indent="-38099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4606" y="2404304"/>
            <a:ext cx="7442791" cy="16269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5867" b="1" spc="267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35519"/>
            <a:ext cx="12192000" cy="422483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297"/>
            <a:ext cx="627880" cy="222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89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333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52D1-DAAD-4754-89B6-337068FB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Практическая работа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1DB0-B8CE-4EB9-B4DB-963030CDCF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8621" y="3126762"/>
            <a:ext cx="5754624" cy="418576"/>
          </a:xfrm>
        </p:spPr>
        <p:txBody>
          <a:bodyPr>
            <a:noAutofit/>
          </a:bodyPr>
          <a:lstStyle/>
          <a:p>
            <a:endParaRPr lang="ru-RU" sz="1800" dirty="0"/>
          </a:p>
          <a:p>
            <a:endParaRPr lang="ru-RU" sz="1800" dirty="0"/>
          </a:p>
          <a:p>
            <a:r>
              <a:rPr lang="ru-RU" sz="1800" dirty="0"/>
              <a:t>Николай Пойда</a:t>
            </a:r>
          </a:p>
          <a:p>
            <a:r>
              <a:rPr lang="en-US" sz="1800" dirty="0"/>
              <a:t>Systems </a:t>
            </a:r>
            <a:r>
              <a:rPr lang="en-US" sz="1800" dirty="0" err="1"/>
              <a:t>engineer@EPAM</a:t>
            </a:r>
            <a:r>
              <a:rPr lang="en-US" sz="1800" dirty="0"/>
              <a:t> SYSTEMS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AADE0C33-64AF-48C1-92E2-024BDCE1F6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61613" y="6435725"/>
            <a:ext cx="1830387" cy="422275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C469A90-FB09-4868-A291-9F5AB999C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53" y="235359"/>
            <a:ext cx="3290792" cy="17276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5979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RDS</a:t>
            </a:r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i="1" dirty="0"/>
              <a:t>Создание </a:t>
            </a:r>
            <a:r>
              <a:rPr lang="en-US" i="1" dirty="0"/>
              <a:t>RDS </a:t>
            </a:r>
            <a:r>
              <a:rPr lang="ru-RU" i="1" dirty="0"/>
              <a:t>инстанса</a:t>
            </a:r>
          </a:p>
          <a:p>
            <a:pPr lvl="1"/>
            <a:r>
              <a:rPr lang="ru-RU" i="1" dirty="0"/>
              <a:t>Параметры</a:t>
            </a:r>
          </a:p>
          <a:p>
            <a:pPr lvl="1"/>
            <a:r>
              <a:rPr lang="ru-RU" i="1" dirty="0"/>
              <a:t>Подключение с </a:t>
            </a:r>
            <a:r>
              <a:rPr lang="en-US" i="1" dirty="0"/>
              <a:t>EC2</a:t>
            </a:r>
          </a:p>
          <a:p>
            <a:pPr lvl="1"/>
            <a:endParaRPr lang="ru-RU" i="1" dirty="0"/>
          </a:p>
          <a:p>
            <a:pPr marL="201168" lvl="1" indent="0">
              <a:buNone/>
            </a:pPr>
            <a:endParaRPr lang="ru-RU" i="1" dirty="0"/>
          </a:p>
          <a:p>
            <a:pPr lvl="1"/>
            <a:endParaRPr lang="ru-RU" i="1" dirty="0"/>
          </a:p>
          <a:p>
            <a:pPr marL="201168" lvl="1" indent="0">
              <a:buFont typeface="Calibri" panose="020F0502020204030204" pitchFamily="34" charset="0"/>
              <a:buNone/>
            </a:pPr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01168" lvl="1" indent="0">
              <a:buFont typeface="Calibri" pitchFamily="34" charset="0"/>
              <a:buNone/>
            </a:pPr>
            <a:endParaRPr lang="en-US" dirty="0"/>
          </a:p>
          <a:p>
            <a:pPr marL="201168" lvl="1" indent="0">
              <a:buFont typeface="Calibri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8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B0CC9285-D90F-4626-BF83-D00ED335E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06" y="1234237"/>
            <a:ext cx="3707833" cy="4723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700" dirty="0" err="1"/>
              <a:t>Итоговая</a:t>
            </a:r>
            <a:r>
              <a:rPr lang="en-US" sz="3700" dirty="0"/>
              <a:t> </a:t>
            </a:r>
            <a:r>
              <a:rPr lang="en-US" sz="3700" dirty="0" err="1"/>
              <a:t>самостоятельная</a:t>
            </a:r>
            <a:r>
              <a:rPr lang="en-US" sz="3700" dirty="0"/>
              <a:t> </a:t>
            </a:r>
            <a:r>
              <a:rPr lang="en-US" sz="3700" dirty="0" err="1"/>
              <a:t>работа</a:t>
            </a:r>
            <a:endParaRPr lang="en-US" sz="37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ru-RU" i="1" dirty="0"/>
          </a:p>
          <a:p>
            <a:pPr marL="201168" lvl="1" indent="0">
              <a:buNone/>
            </a:pPr>
            <a:endParaRPr lang="ru-RU" i="1" dirty="0"/>
          </a:p>
          <a:p>
            <a:pPr lvl="1"/>
            <a:endParaRPr lang="ru-RU" i="1" dirty="0"/>
          </a:p>
          <a:p>
            <a:pPr marL="201168" lvl="1" indent="0">
              <a:buFont typeface="Calibri" panose="020F0502020204030204" pitchFamily="34" charset="0"/>
              <a:buNone/>
            </a:pPr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01168" lvl="1" indent="0">
              <a:buFont typeface="Calibri" pitchFamily="34" charset="0"/>
              <a:buNone/>
            </a:pPr>
            <a:endParaRPr lang="en-US" dirty="0"/>
          </a:p>
          <a:p>
            <a:pPr marL="201168" lvl="1" indent="0">
              <a:buFont typeface="Calibri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5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02DC-4E19-4A23-91AE-0D1167F9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562" y="2829886"/>
            <a:ext cx="1942577" cy="4023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3549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работы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AB32F-22D1-491D-85DC-E1D6FB99664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Создание пользователей и групп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Работа с объектным хранилищем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Создание и настройка </a:t>
            </a:r>
            <a:r>
              <a:rPr lang="en-US" dirty="0"/>
              <a:t>VPC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Запуск </a:t>
            </a:r>
            <a:r>
              <a:rPr lang="en-US" dirty="0"/>
              <a:t>EC2 </a:t>
            </a:r>
            <a:r>
              <a:rPr lang="ru-RU" dirty="0"/>
              <a:t>инстанса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Работа с ролями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Работа с </a:t>
            </a:r>
            <a:r>
              <a:rPr lang="en-US" dirty="0"/>
              <a:t>ASG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Балансировщики нагрузки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RDS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8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пользователей и групп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1097280" y="1802826"/>
            <a:ext cx="10058400" cy="4445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dirty="0">
                <a:sym typeface="Wingdings" panose="05000000000000000000" pitchFamily="2" charset="2"/>
              </a:rPr>
              <a:t>Создаем пользователей и группы</a:t>
            </a:r>
          </a:p>
          <a:p>
            <a:pPr lvl="1"/>
            <a:r>
              <a:rPr lang="ru-RU" dirty="0">
                <a:sym typeface="Wingdings" panose="05000000000000000000" pitchFamily="2" charset="2"/>
              </a:rPr>
              <a:t>1 пользователь с администраторскими правами</a:t>
            </a:r>
          </a:p>
          <a:p>
            <a:pPr lvl="1"/>
            <a:r>
              <a:rPr lang="ru-RU" dirty="0">
                <a:sym typeface="Wingdings" panose="05000000000000000000" pitchFamily="2" charset="2"/>
              </a:rPr>
              <a:t>1 с правами только для чтения</a:t>
            </a:r>
          </a:p>
          <a:p>
            <a:pPr lvl="1"/>
            <a:r>
              <a:rPr lang="ru-RU" dirty="0">
                <a:sym typeface="Wingdings" panose="05000000000000000000" pitchFamily="2" charset="2"/>
              </a:rPr>
              <a:t>Пользователи размещаются в группах</a:t>
            </a:r>
          </a:p>
          <a:p>
            <a:pPr lvl="1"/>
            <a:r>
              <a:rPr lang="ru-RU" dirty="0">
                <a:sym typeface="Wingdings" panose="05000000000000000000" pitchFamily="2" charset="2"/>
              </a:rPr>
              <a:t>Пользовательские права удаляются</a:t>
            </a:r>
          </a:p>
          <a:p>
            <a:pPr marL="201168" lvl="1" indent="0">
              <a:buNone/>
            </a:pPr>
            <a:endParaRPr lang="ru-RU" dirty="0"/>
          </a:p>
          <a:p>
            <a:pPr lvl="1"/>
            <a:endParaRPr lang="ru-RU" dirty="0"/>
          </a:p>
          <a:p>
            <a:pPr marL="201168" lvl="1" indent="0">
              <a:buNone/>
            </a:pPr>
            <a:endParaRPr lang="ru-RU" dirty="0"/>
          </a:p>
          <a:p>
            <a:pPr marL="201168" lvl="1" indent="0">
              <a:buFont typeface="Calibri" pitchFamily="34" charset="0"/>
              <a:buNone/>
            </a:pPr>
            <a:endParaRPr lang="ru-R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0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объектным хранилищем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1097280" y="1802826"/>
            <a:ext cx="10058400" cy="4445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Создание бакета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Создание объекта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Настройка версионности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Разрешения (объект, бакет)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5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и настройка </a:t>
            </a:r>
            <a:r>
              <a:rPr lang="en-US" dirty="0"/>
              <a:t>VPC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1097280" y="1802826"/>
            <a:ext cx="10058400" cy="4445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Создание </a:t>
            </a:r>
            <a:r>
              <a:rPr lang="en-US" dirty="0"/>
              <a:t>VPC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Создание подсетей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IGW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Таблицы маршрутизации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2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Запуск </a:t>
            </a:r>
            <a:r>
              <a:rPr lang="en-US" dirty="0"/>
              <a:t>EC2 </a:t>
            </a:r>
            <a:r>
              <a:rPr lang="ru-RU" dirty="0"/>
              <a:t>инстанса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•"/>
            </a:pPr>
            <a:r>
              <a:rPr lang="ru-RU" dirty="0"/>
              <a:t>Создание инстанса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ru-RU" dirty="0"/>
              <a:t>Вход на инстанс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ru-RU" dirty="0"/>
              <a:t>Этапы работы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ru-RU" dirty="0"/>
              <a:t>Группы безопасности</a:t>
            </a:r>
          </a:p>
          <a:p>
            <a:pPr>
              <a:buFont typeface="Calibri" panose="020F0502020204030204" pitchFamily="34" charset="0"/>
              <a:buChar char="•"/>
            </a:pPr>
            <a:endParaRPr lang="en-US" dirty="0"/>
          </a:p>
          <a:p>
            <a:pPr>
              <a:buFont typeface="Calibri" panose="020F050202020403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66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/>
              <a:t>Работа с ролями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•"/>
            </a:pPr>
            <a:r>
              <a:rPr lang="ru-RU" dirty="0"/>
              <a:t>Демонстрация работы с ролями на основе </a:t>
            </a:r>
            <a:r>
              <a:rPr lang="en-US" dirty="0"/>
              <a:t>EC2 </a:t>
            </a:r>
            <a:r>
              <a:rPr lang="ru-RU" dirty="0"/>
              <a:t>и </a:t>
            </a:r>
            <a:r>
              <a:rPr lang="en-US" dirty="0"/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153406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ASG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1097279" y="1802826"/>
            <a:ext cx="9984851" cy="4445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3500F-5E7D-47A0-BD86-821128B8B1F7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•"/>
            </a:pPr>
            <a:r>
              <a:rPr lang="ru-RU" dirty="0"/>
              <a:t>Демонстрация работы </a:t>
            </a:r>
            <a:r>
              <a:rPr lang="en-US" dirty="0"/>
              <a:t>Auto Scaling Groups</a:t>
            </a:r>
          </a:p>
        </p:txBody>
      </p:sp>
    </p:spTree>
    <p:extLst>
      <p:ext uri="{BB962C8B-B14F-4D97-AF65-F5344CB8AC3E}">
        <p14:creationId xmlns:p14="http://schemas.microsoft.com/office/powerpoint/2010/main" val="73276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/>
              <a:t>Балансировщики нагрузки</a:t>
            </a:r>
            <a:endParaRPr lang="en-US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12409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Font typeface="Calibri" panose="020F0502020204030204" pitchFamily="34" charset="0"/>
              <a:buNone/>
            </a:pPr>
            <a:r>
              <a:rPr lang="ru-RU" i="1" dirty="0"/>
              <a:t>Демонстрация работы балансировщиков нагрузки</a:t>
            </a:r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01168" lvl="1" indent="0">
              <a:buFont typeface="Calibri" pitchFamily="34" charset="0"/>
              <a:buNone/>
            </a:pPr>
            <a:endParaRPr lang="en-US" dirty="0"/>
          </a:p>
          <a:p>
            <a:pPr marL="201168" lvl="1" indent="0">
              <a:buFont typeface="Calibri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6901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1B41EFF-60B7-4EA2-8F44-3A4799BE1D07}" vid="{7AB28FA6-3963-41F6-8D5A-C40A0CDA82A8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10" ma:contentTypeDescription="Create a new document." ma:contentTypeScope="" ma:versionID="a7717d078c9927ea5d2ce104ecd6409f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022c064386d97eb8278b29db6e3d743a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DOCID-1506477047-4840</_dlc_DocId>
    <_dlc_DocIdUrl xmlns="5ede5379-f79c-4964-9301-1140f96aa672">
      <Url>https://epam.sharepoint.com/sites/LMSO/_layouts/15/DocIdRedir.aspx?ID=DOCID-1506477047-4840</Url>
      <Description>DOCID-1506477047-4840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DA3F8D0B-9DFA-4E08-BE0A-B48C3BC6B1A7}"/>
</file>

<file path=customXml/itemProps2.xml><?xml version="1.0" encoding="utf-8"?>
<ds:datastoreItem xmlns:ds="http://schemas.openxmlformats.org/officeDocument/2006/customXml" ds:itemID="{2B2D15AC-5121-4750-A2FD-2596468024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8543A2-529E-4038-BFDB-4CA9D8B1EC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73D9D974-07EB-40E0-87E6-90839186FF50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142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Theme1</vt:lpstr>
      <vt:lpstr>General</vt:lpstr>
      <vt:lpstr>Breakers</vt:lpstr>
      <vt:lpstr>Практическая работа</vt:lpstr>
      <vt:lpstr>План работы</vt:lpstr>
      <vt:lpstr>Создание пользователей и групп</vt:lpstr>
      <vt:lpstr>Работа с объектным хранилищем</vt:lpstr>
      <vt:lpstr>Создание и настройка VPC</vt:lpstr>
      <vt:lpstr>Запуск EC2 инстанса</vt:lpstr>
      <vt:lpstr>Работа с ролями</vt:lpstr>
      <vt:lpstr>Работа с ASG</vt:lpstr>
      <vt:lpstr>Балансировщики нагрузки</vt:lpstr>
      <vt:lpstr>RDS</vt:lpstr>
      <vt:lpstr>Итоговая самостоятельная работа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Практическая работа</dc:title>
  <dc:creator>Nikolay Poida</dc:creator>
  <cp:lastModifiedBy>Denis Khudiakov</cp:lastModifiedBy>
  <cp:revision>3</cp:revision>
  <dcterms:created xsi:type="dcterms:W3CDTF">2020-10-26T08:30:29Z</dcterms:created>
  <dcterms:modified xsi:type="dcterms:W3CDTF">2021-01-11T13:12:09Z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4e31dccc-73ea-41d4-a023-414391d90c20</vt:lpwstr>
  </property>
</Properties>
</file>