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3" r:id="rId18"/>
    <p:sldId id="270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4" r:id="rId28"/>
    <p:sldId id="278" r:id="rId29"/>
    <p:sldId id="289" r:id="rId30"/>
    <p:sldId id="279" r:id="rId31"/>
    <p:sldId id="280" r:id="rId32"/>
    <p:sldId id="281" r:id="rId33"/>
    <p:sldId id="282" r:id="rId34"/>
    <p:sldId id="283" r:id="rId35"/>
    <p:sldId id="285" r:id="rId36"/>
    <p:sldId id="286" r:id="rId37"/>
    <p:sldId id="287" r:id="rId38"/>
    <p:sldId id="288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8" Type="http://schemas.openxmlformats.org/officeDocument/2006/relationships/viewProps" Target="view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8" Type="http://schemas.openxmlformats.org/officeDocument/2006/relationships/slide" Target="slides/slide3.xml"/><Relationship Id="rId51" Type="http://schemas.openxmlformats.org/officeDocument/2006/relationships/customXml" Target="../customXml/item5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git%20clone%20https:/bitbucket.org/astrukov/ansible_lab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2.9/user_guide/playbooks_loop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6534-85B2-4A96-B33F-2D3A69377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Ansible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175DA-512E-4263-B192-CC14EC30D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Configuration management with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EE106ED-8138-4CB4-990B-085FB894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3428997"/>
            <a:ext cx="1838894" cy="22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8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5065-6137-4364-8AE2-CEC6A88A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deployment with Ansible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C417-4875-4EAF-B3C3-E23CCC81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is taken care of by other </a:t>
            </a:r>
            <a:r>
              <a:rPr lang="en-US" dirty="0" err="1"/>
              <a:t>utils</a:t>
            </a:r>
            <a:endParaRPr lang="en-US" dirty="0"/>
          </a:p>
          <a:p>
            <a:r>
              <a:rPr lang="en-US" dirty="0"/>
              <a:t>Ansible can be used to:</a:t>
            </a:r>
          </a:p>
          <a:p>
            <a:pPr lvl="1"/>
            <a:r>
              <a:rPr lang="en-US" dirty="0"/>
              <a:t>Configuration of software repositories</a:t>
            </a:r>
          </a:p>
          <a:p>
            <a:pPr lvl="1"/>
            <a:r>
              <a:rPr lang="en-US" dirty="0"/>
              <a:t>Application installation</a:t>
            </a:r>
          </a:p>
          <a:p>
            <a:pPr lvl="1"/>
            <a:r>
              <a:rPr lang="en-US" dirty="0"/>
              <a:t>Files modification</a:t>
            </a:r>
          </a:p>
          <a:p>
            <a:pPr lvl="1"/>
            <a:r>
              <a:rPr lang="en-US" dirty="0"/>
              <a:t>Firewall configuration</a:t>
            </a:r>
          </a:p>
          <a:p>
            <a:pPr lvl="1"/>
            <a:r>
              <a:rPr lang="en-US" dirty="0"/>
              <a:t>Services configuration (start\disable)</a:t>
            </a:r>
          </a:p>
          <a:p>
            <a:pPr lvl="1"/>
            <a:r>
              <a:rPr lang="en-US" dirty="0"/>
              <a:t>Application testing</a:t>
            </a:r>
          </a:p>
        </p:txBody>
      </p:sp>
    </p:spTree>
    <p:extLst>
      <p:ext uri="{BB962C8B-B14F-4D97-AF65-F5344CB8AC3E}">
        <p14:creationId xmlns:p14="http://schemas.microsoft.com/office/powerpoint/2010/main" val="72417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FE8D-CF47-48D9-96FB-24A051C3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7FED-754E-4492-804D-C3A8A5D5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programs that Ansible runs to perform specific tasks on host</a:t>
            </a:r>
          </a:p>
          <a:p>
            <a:r>
              <a:rPr lang="en-US" dirty="0"/>
              <a:t>Included in playbooks, or referred to when running ad-hoc commands</a:t>
            </a:r>
          </a:p>
          <a:p>
            <a:r>
              <a:rPr lang="en-US" dirty="0"/>
              <a:t>Ansible comes with hundreds of modules, and administrators can write their own modules as well</a:t>
            </a:r>
          </a:p>
        </p:txBody>
      </p:sp>
    </p:spTree>
    <p:extLst>
      <p:ext uri="{BB962C8B-B14F-4D97-AF65-F5344CB8AC3E}">
        <p14:creationId xmlns:p14="http://schemas.microsoft.com/office/powerpoint/2010/main" val="255783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7A98-D731-4ABE-B54D-AE2D22CB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9C0AB-075F-471B-8076-E6D74D7F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  <a:p>
            <a:r>
              <a:rPr lang="en-US" dirty="0"/>
              <a:t>Extra modules</a:t>
            </a:r>
          </a:p>
          <a:p>
            <a:r>
              <a:rPr lang="en-US" dirty="0"/>
              <a:t>Custom modules</a:t>
            </a:r>
          </a:p>
          <a:p>
            <a:r>
              <a:rPr lang="en-US" dirty="0"/>
              <a:t>Module location depends on Linux distro</a:t>
            </a:r>
          </a:p>
          <a:p>
            <a:pPr lvl="1"/>
            <a:r>
              <a:rPr lang="fr-FR" dirty="0"/>
              <a:t>/</a:t>
            </a:r>
            <a:r>
              <a:rPr lang="fr-FR" dirty="0" err="1"/>
              <a:t>usr</a:t>
            </a:r>
            <a:r>
              <a:rPr lang="fr-FR" dirty="0"/>
              <a:t>/lib/python2.7/site-packages/ansible/modules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1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BD23-C584-4E59-809E-8BB5CFA7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AB43-2E82-4B6B-9BE0-CDD136DB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en-US" dirty="0"/>
              <a:t>Modules</a:t>
            </a:r>
          </a:p>
          <a:p>
            <a:r>
              <a:rPr lang="en-US" dirty="0"/>
              <a:t>command: runs a command on a managed host</a:t>
            </a:r>
          </a:p>
          <a:p>
            <a:r>
              <a:rPr lang="en-US" dirty="0"/>
              <a:t>shell: runs a command on managed host through the local shell</a:t>
            </a:r>
          </a:p>
          <a:p>
            <a:r>
              <a:rPr lang="en-US" dirty="0"/>
              <a:t>copy: copy a file, change content on a remote host in a target file</a:t>
            </a:r>
          </a:p>
          <a:p>
            <a:r>
              <a:rPr lang="en-US" dirty="0"/>
              <a:t>raw</a:t>
            </a:r>
          </a:p>
        </p:txBody>
      </p:sp>
    </p:spTree>
    <p:extLst>
      <p:ext uri="{BB962C8B-B14F-4D97-AF65-F5344CB8AC3E}">
        <p14:creationId xmlns:p14="http://schemas.microsoft.com/office/powerpoint/2010/main" val="189610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9F27-5C95-4B85-A4E3-2C67C5A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3947-77C5-4AE7-8A4F-2283B1BE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983536"/>
            <a:ext cx="7796540" cy="399782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ansible –m &lt;</a:t>
            </a:r>
            <a:r>
              <a:rPr lang="en-US" dirty="0" err="1">
                <a:latin typeface="Consolas" panose="020B0609020204030204" pitchFamily="49" charset="0"/>
              </a:rPr>
              <a:t>modulename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ansible –m ping all</a:t>
            </a:r>
          </a:p>
          <a:p>
            <a:r>
              <a:rPr lang="en-US" dirty="0"/>
              <a:t>Playbook: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tasks:</a:t>
            </a:r>
          </a:p>
          <a:p>
            <a:pPr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name: Install a package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 yum: 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   name: </a:t>
            </a:r>
            <a:r>
              <a:rPr lang="en-US" dirty="0" err="1">
                <a:latin typeface="Consolas" panose="020B0609020204030204" pitchFamily="49" charset="0"/>
              </a:rPr>
              <a:t>vsftpd</a:t>
            </a:r>
            <a:endParaRPr lang="en-US" dirty="0">
              <a:latin typeface="Consolas" panose="020B0609020204030204" pitchFamily="49" charset="0"/>
            </a:endParaRP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   state: latest</a:t>
            </a:r>
          </a:p>
        </p:txBody>
      </p:sp>
    </p:spTree>
    <p:extLst>
      <p:ext uri="{BB962C8B-B14F-4D97-AF65-F5344CB8AC3E}">
        <p14:creationId xmlns:p14="http://schemas.microsoft.com/office/powerpoint/2010/main" val="300502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17EB-7782-4590-887B-45A2B835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D13C-8310-4116-81DA-53972143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http://docs.ansible.com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ansible-doc –l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ansible-doc &lt;</a:t>
            </a:r>
            <a:r>
              <a:rPr lang="en-US" dirty="0" err="1">
                <a:latin typeface="Consolas" panose="020B0609020204030204" pitchFamily="49" charset="0"/>
              </a:rPr>
              <a:t>modulename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ansible-doc –s &lt;</a:t>
            </a:r>
            <a:r>
              <a:rPr lang="en-US" dirty="0" err="1">
                <a:latin typeface="Consolas" panose="020B0609020204030204" pitchFamily="49" charset="0"/>
              </a:rPr>
              <a:t>modulename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992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8353-2758-417D-BCFF-EDE3CA98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DE58-BC22-46AE-B8A5-948BCD92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</a:t>
            </a:r>
          </a:p>
          <a:p>
            <a:r>
              <a:rPr lang="en-US" dirty="0"/>
              <a:t>Indentation; spaces</a:t>
            </a:r>
          </a:p>
          <a:p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use tabs for indentation!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552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2BD9-7A37-4233-954B-F15E1F79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5210-9CAE-4F12-B4F7-684FB53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value</a:t>
            </a:r>
          </a:p>
          <a:p>
            <a:r>
              <a:rPr lang="en-US" dirty="0">
                <a:latin typeface="Consolas" panose="020B0609020204030204" pitchFamily="49" charset="0"/>
              </a:rPr>
              <a:t>- list</a:t>
            </a:r>
          </a:p>
          <a:p>
            <a:r>
              <a:rPr lang="en-US" dirty="0">
                <a:latin typeface="Consolas" panose="020B0609020204030204" pitchFamily="49" charset="0"/>
              </a:rPr>
              <a:t>ansible-playbook --syntax-check </a:t>
            </a:r>
            <a:r>
              <a:rPr lang="en-US" dirty="0" err="1">
                <a:latin typeface="Consolas" panose="020B0609020204030204" pitchFamily="49" charset="0"/>
              </a:rPr>
              <a:t>example.yaml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1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64E4-609F-4F10-9ECF-52C83974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CFF7-DB74-436A-B555-5DABC245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plays. Each play defines a set of tasks that are executed on the managed hosts.</a:t>
            </a:r>
          </a:p>
          <a:p>
            <a:r>
              <a:rPr lang="en-US" dirty="0"/>
              <a:t>Tasks are performed by using Ansible modules</a:t>
            </a:r>
          </a:p>
          <a:p>
            <a:r>
              <a:rPr lang="en-US" dirty="0"/>
              <a:t>Ordering is important</a:t>
            </a:r>
          </a:p>
          <a:p>
            <a:r>
              <a:rPr lang="en-US" dirty="0"/>
              <a:t>Desired state</a:t>
            </a:r>
          </a:p>
          <a:p>
            <a:r>
              <a:rPr lang="en-US" dirty="0"/>
              <a:t>Idempotent</a:t>
            </a:r>
          </a:p>
          <a:p>
            <a:pPr lvl="1"/>
            <a:r>
              <a:rPr lang="en-US" dirty="0"/>
              <a:t>Avoid using modules like command, shell and raw</a:t>
            </a:r>
          </a:p>
        </p:txBody>
      </p:sp>
    </p:spTree>
    <p:extLst>
      <p:ext uri="{BB962C8B-B14F-4D97-AF65-F5344CB8AC3E}">
        <p14:creationId xmlns:p14="http://schemas.microsoft.com/office/powerpoint/2010/main" val="161782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7B73-67CE-45A0-A9CA-A5C6F940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F089-D012-481D-8D26-62619FE2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attribute is the task attribute: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tasks:</a:t>
            </a:r>
          </a:p>
          <a:p>
            <a:pPr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name: run service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 service: name=</a:t>
            </a:r>
            <a:r>
              <a:rPr lang="en-US" dirty="0" err="1">
                <a:latin typeface="Consolas" panose="020B0609020204030204" pitchFamily="49" charset="0"/>
              </a:rPr>
              <a:t>vsftpd</a:t>
            </a:r>
            <a:r>
              <a:rPr lang="en-US" dirty="0">
                <a:latin typeface="Consolas" panose="020B0609020204030204" pitchFamily="49" charset="0"/>
              </a:rPr>
              <a:t> enabled=true</a:t>
            </a:r>
          </a:p>
          <a:p>
            <a:r>
              <a:rPr lang="ru-RU" dirty="0"/>
              <a:t>«-» </a:t>
            </a:r>
            <a:r>
              <a:rPr lang="en-US" dirty="0"/>
              <a:t>marks the beginning of a list of attributes</a:t>
            </a:r>
          </a:p>
          <a:p>
            <a:r>
              <a:rPr lang="en-US" dirty="0"/>
              <a:t>If multiple tasks are defined, each first attribute of the task starts with a </a:t>
            </a:r>
            <a:r>
              <a:rPr lang="ru-RU" dirty="0"/>
              <a:t>«-»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42BEB-9848-4215-8E60-268D73D4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256" y="326017"/>
            <a:ext cx="7974851" cy="1077229"/>
          </a:xfrm>
        </p:spPr>
        <p:txBody>
          <a:bodyPr anchor="b">
            <a:normAutofit/>
          </a:bodyPr>
          <a:lstStyle/>
          <a:p>
            <a:r>
              <a:rPr lang="en-US" sz="4000" dirty="0"/>
              <a:t>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72FA-33D5-40EC-AC1D-2AA81447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61" y="1591733"/>
            <a:ext cx="7710141" cy="4684887"/>
          </a:xfrm>
        </p:spPr>
        <p:txBody>
          <a:bodyPr anchor="ctr">
            <a:normAutofit/>
          </a:bodyPr>
          <a:lstStyle/>
          <a:p>
            <a:r>
              <a:rPr lang="en-US" dirty="0"/>
              <a:t>Subnet </a:t>
            </a:r>
            <a:r>
              <a:rPr lang="en-US" b="1" dirty="0"/>
              <a:t>192.168.56.0/24 </a:t>
            </a:r>
            <a:r>
              <a:rPr lang="en-US" dirty="0"/>
              <a:t>exists in VirtualBox (“File”=&gt;”Host Network Manager” or “</a:t>
            </a:r>
            <a:r>
              <a:rPr lang="en-US" dirty="0" err="1"/>
              <a:t>Ctrl+H</a:t>
            </a:r>
            <a:r>
              <a:rPr lang="en-US" dirty="0"/>
              <a:t>” in main window)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ansible_lesson01</a:t>
            </a:r>
          </a:p>
          <a:p>
            <a:r>
              <a:rPr lang="en-US" dirty="0">
                <a:latin typeface="Consolas" panose="020B0609020204030204" pitchFamily="49" charset="0"/>
              </a:rPr>
              <a:t>cd ansible_lesson01\</a:t>
            </a:r>
          </a:p>
          <a:p>
            <a:r>
              <a:rPr lang="en-US" sz="1800" dirty="0">
                <a:latin typeface="Consolas" panose="020B0609020204030204" pitchFamily="49" charset="0"/>
                <a:hlinkClick r:id="rId4"/>
              </a:rPr>
              <a:t>git clone https://bitbucket.org/astrukov/ansible_lab.git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cd </a:t>
            </a:r>
            <a:r>
              <a:rPr lang="en-US" dirty="0" err="1">
                <a:latin typeface="Consolas" panose="020B0609020204030204" pitchFamily="49" charset="0"/>
              </a:rPr>
              <a:t>ansible_lab</a:t>
            </a:r>
            <a:r>
              <a:rPr lang="en-US" dirty="0">
                <a:latin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</a:rPr>
              <a:t>vagrant up</a:t>
            </a:r>
          </a:p>
        </p:txBody>
      </p:sp>
    </p:spTree>
    <p:extLst>
      <p:ext uri="{BB962C8B-B14F-4D97-AF65-F5344CB8AC3E}">
        <p14:creationId xmlns:p14="http://schemas.microsoft.com/office/powerpoint/2010/main" val="2252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7F77-C1ED-448D-A329-C22C63BF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C428-A8C4-4926-B0F6-766AEA10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hosts</a:t>
            </a:r>
          </a:p>
          <a:p>
            <a:r>
              <a:rPr lang="en-US" dirty="0" err="1"/>
              <a:t>remote_user</a:t>
            </a:r>
            <a:endParaRPr lang="en-US" dirty="0"/>
          </a:p>
          <a:p>
            <a:r>
              <a:rPr lang="en-US" dirty="0"/>
              <a:t>become</a:t>
            </a:r>
          </a:p>
          <a:p>
            <a:r>
              <a:rPr lang="en-US" dirty="0" err="1"/>
              <a:t>become_method</a:t>
            </a:r>
            <a:endParaRPr lang="en-US" dirty="0"/>
          </a:p>
          <a:p>
            <a:r>
              <a:rPr lang="en-US" dirty="0" err="1"/>
              <a:t>become_user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82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C782-7DBD-4F04-AC8A-26668044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playbooks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8213-BA2D-4999-B3FB-8B3D1FEE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ansible-playbook</a:t>
            </a:r>
          </a:p>
          <a:p>
            <a:r>
              <a:rPr lang="en-US" dirty="0">
                <a:latin typeface="Consolas" panose="020B0609020204030204" pitchFamily="49" charset="0"/>
              </a:rPr>
              <a:t>ansible-playbook --syntax-check</a:t>
            </a:r>
          </a:p>
          <a:p>
            <a:r>
              <a:rPr lang="en-US" dirty="0">
                <a:latin typeface="Consolas" panose="020B0609020204030204" pitchFamily="49" charset="0"/>
              </a:rPr>
              <a:t>ansible-playbook -C </a:t>
            </a:r>
            <a:r>
              <a:rPr lang="en-US" dirty="0"/>
              <a:t>– dry run</a:t>
            </a:r>
          </a:p>
          <a:p>
            <a:r>
              <a:rPr lang="en-US" dirty="0">
                <a:latin typeface="Consolas" panose="020B0609020204030204" pitchFamily="49" charset="0"/>
              </a:rPr>
              <a:t>ansible-playbook --step </a:t>
            </a:r>
            <a:r>
              <a:rPr lang="en-US" dirty="0"/>
              <a:t>– step by step execution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9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029B-1CCE-46EE-8182-01401C3C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967C-178F-48B2-9CAF-83A165C5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is a label that can be referred to from anywhere in the playbook, and it can contain different values, referring to anything</a:t>
            </a:r>
          </a:p>
          <a:p>
            <a:r>
              <a:rPr lang="en-US" dirty="0"/>
              <a:t>Variable names must start with a letter and can contain letters, underscores and numbers</a:t>
            </a:r>
          </a:p>
          <a:p>
            <a:r>
              <a:rPr lang="en-US" dirty="0"/>
              <a:t>Variables can be defined at a lot of different levels</a:t>
            </a:r>
          </a:p>
        </p:txBody>
      </p:sp>
    </p:spTree>
    <p:extLst>
      <p:ext uri="{BB962C8B-B14F-4D97-AF65-F5344CB8AC3E}">
        <p14:creationId xmlns:p14="http://schemas.microsoft.com/office/powerpoint/2010/main" val="3168169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E396-F3B6-4ECE-BC2C-D385B719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CBBED-60ED-4DAF-9487-41B2EFA8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variable that defines multiple values, including their specific properties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cities1: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- Moscow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- </a:t>
            </a:r>
            <a:r>
              <a:rPr lang="en-US" dirty="0" err="1">
                <a:latin typeface="Consolas" panose="020B0609020204030204" pitchFamily="49" charset="0"/>
              </a:rPr>
              <a:t>StPetersburg</a:t>
            </a:r>
            <a:endParaRPr lang="en-US" dirty="0">
              <a:latin typeface="Consolas" panose="020B0609020204030204" pitchFamily="49" charset="0"/>
            </a:endParaRP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- Saratov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- Kazan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cities2: [Moscow, </a:t>
            </a:r>
            <a:r>
              <a:rPr lang="en-US" dirty="0" err="1">
                <a:latin typeface="Consolas" panose="020B0609020204030204" pitchFamily="49" charset="0"/>
              </a:rPr>
              <a:t>StPetersburg</a:t>
            </a:r>
            <a:r>
              <a:rPr lang="en-US" dirty="0">
                <a:latin typeface="Consolas" panose="020B0609020204030204" pitchFamily="49" charset="0"/>
              </a:rPr>
              <a:t>, Saratov, Kazan]</a:t>
            </a:r>
          </a:p>
        </p:txBody>
      </p:sp>
    </p:spTree>
    <p:extLst>
      <p:ext uri="{BB962C8B-B14F-4D97-AF65-F5344CB8AC3E}">
        <p14:creationId xmlns:p14="http://schemas.microsoft.com/office/powerpoint/2010/main" val="396487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BD03-96AE-4F0D-9EE0-19255CB5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ABC1-ACDB-41D9-AA43-950EF7DD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scope: command line on ansible config file</a:t>
            </a:r>
          </a:p>
          <a:p>
            <a:r>
              <a:rPr lang="en-US" dirty="0"/>
              <a:t>Play scope</a:t>
            </a:r>
          </a:p>
          <a:p>
            <a:r>
              <a:rPr lang="en-US" dirty="0"/>
              <a:t>Host scope</a:t>
            </a:r>
          </a:p>
          <a:p>
            <a:pPr lvl="1"/>
            <a:r>
              <a:rPr lang="en-US" dirty="0"/>
              <a:t>This can be done through the inventory file</a:t>
            </a:r>
          </a:p>
          <a:p>
            <a:r>
              <a:rPr lang="en-US" dirty="0"/>
              <a:t>Higher level wins</a:t>
            </a:r>
          </a:p>
          <a:p>
            <a:pPr lvl="1"/>
            <a:r>
              <a:rPr lang="en-US" dirty="0"/>
              <a:t>Global scope wins from host scope</a:t>
            </a:r>
          </a:p>
        </p:txBody>
      </p:sp>
    </p:spTree>
    <p:extLst>
      <p:ext uri="{BB962C8B-B14F-4D97-AF65-F5344CB8AC3E}">
        <p14:creationId xmlns:p14="http://schemas.microsoft.com/office/powerpoint/2010/main" val="128540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A40C-9D9F-429E-8D40-774CC93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5F14-BC58-4C98-903A-E9776D1E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include_vars</a:t>
            </a:r>
            <a:endParaRPr lang="en-US" dirty="0"/>
          </a:p>
          <a:p>
            <a:r>
              <a:rPr lang="en-US" dirty="0"/>
              <a:t>Global scope</a:t>
            </a:r>
          </a:p>
          <a:p>
            <a:r>
              <a:rPr lang="en-US" dirty="0"/>
              <a:t>Playbook variables</a:t>
            </a:r>
          </a:p>
          <a:p>
            <a:r>
              <a:rPr lang="en-US" dirty="0"/>
              <a:t>Host level variables</a:t>
            </a:r>
          </a:p>
        </p:txBody>
      </p:sp>
    </p:spTree>
    <p:extLst>
      <p:ext uri="{BB962C8B-B14F-4D97-AF65-F5344CB8AC3E}">
        <p14:creationId xmlns:p14="http://schemas.microsoft.com/office/powerpoint/2010/main" val="3379039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2067-8BDA-4EA6-864A-09C6B1DD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F925-F924-4B0A-9C1A-73A730B6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defined in a playbook or included from external files</a:t>
            </a:r>
          </a:p>
          <a:p>
            <a:r>
              <a:rPr lang="en-US" dirty="0"/>
              <a:t>Defining variables in a playbook</a:t>
            </a:r>
          </a:p>
          <a:p>
            <a:pPr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hosts: all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 vars: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   user: </a:t>
            </a:r>
            <a:r>
              <a:rPr lang="en-US" dirty="0" err="1">
                <a:latin typeface="Consolas" panose="020B0609020204030204" pitchFamily="49" charset="0"/>
              </a:rPr>
              <a:t>alex</a:t>
            </a:r>
            <a:endParaRPr lang="en-US" dirty="0">
              <a:latin typeface="Consolas" panose="020B0609020204030204" pitchFamily="49" charset="0"/>
            </a:endParaRP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   home: /home/</a:t>
            </a:r>
            <a:r>
              <a:rPr lang="en-US" dirty="0" err="1">
                <a:latin typeface="Consolas" panose="020B0609020204030204" pitchFamily="49" charset="0"/>
              </a:rPr>
              <a:t>alex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4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BA58-2586-4794-B794-F1C592CF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94D7-3402-4BCE-928D-149CCEC4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with variables</a:t>
            </a:r>
          </a:p>
          <a:p>
            <a:pPr lvl="1"/>
            <a:r>
              <a:rPr lang="en-US" dirty="0"/>
              <a:t>This file uses a path relative to the playbook path</a:t>
            </a:r>
          </a:p>
          <a:p>
            <a:r>
              <a:rPr lang="en-US" dirty="0"/>
              <a:t>This file is called from the playbook , using </a:t>
            </a:r>
            <a:r>
              <a:rPr lang="en-US" b="1" dirty="0" err="1"/>
              <a:t>vars_files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hosts: all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vars_files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   - vars/</a:t>
            </a:r>
            <a:r>
              <a:rPr lang="en-US" dirty="0" err="1">
                <a:latin typeface="Consolas" panose="020B0609020204030204" pitchFamily="49" charset="0"/>
              </a:rPr>
              <a:t>users.yml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7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0862-C469-41CE-97A3-51C6807C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843CA-255B-4214-988A-B3D0CAE6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playbook, the variable is referred to using double curly braces</a:t>
            </a:r>
          </a:p>
          <a:p>
            <a:r>
              <a:rPr lang="en-US" dirty="0"/>
              <a:t>If the variable is used as the first element to start a value, using double quotes is mandatory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tasks: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- name: Creates the user {{ user }}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    user: “{{ user }}”</a:t>
            </a:r>
            <a:endParaRPr lang="en-US" dirty="0"/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3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BBA2-DD9A-473D-A06C-0FC3C55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and group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B1FE-AED3-4936-B9C9-FFA162FF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variable is a variable that applies to one host that is defined in the inventory file</a:t>
            </a:r>
          </a:p>
          <a:p>
            <a:r>
              <a:rPr lang="en-US" dirty="0"/>
              <a:t>A group variable applies to multiple hosts as defined in a group in the inventory file</a:t>
            </a:r>
          </a:p>
          <a:p>
            <a:r>
              <a:rPr lang="en-US" dirty="0"/>
              <a:t>The recommended method is to use </a:t>
            </a:r>
            <a:r>
              <a:rPr lang="en-US" dirty="0" err="1"/>
              <a:t>group_vars</a:t>
            </a:r>
            <a:r>
              <a:rPr lang="en-US" dirty="0"/>
              <a:t> and </a:t>
            </a:r>
            <a:r>
              <a:rPr lang="en-US" dirty="0" err="1"/>
              <a:t>host_vars</a:t>
            </a:r>
            <a:r>
              <a:rPr lang="en-US" dirty="0"/>
              <a:t> directories</a:t>
            </a:r>
          </a:p>
        </p:txBody>
      </p:sp>
    </p:spTree>
    <p:extLst>
      <p:ext uri="{BB962C8B-B14F-4D97-AF65-F5344CB8AC3E}">
        <p14:creationId xmlns:p14="http://schemas.microsoft.com/office/powerpoint/2010/main" val="428531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4A62-EF42-4886-9EF5-35A9C3BA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28CB-75A1-412F-8BB5-204AF9B6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en-US" dirty="0"/>
              <a:t>Control node:</a:t>
            </a:r>
          </a:p>
          <a:p>
            <a:r>
              <a:rPr lang="en-US" dirty="0">
                <a:latin typeface="Consolas" panose="020B0609020204030204" pitchFamily="49" charset="0"/>
              </a:rPr>
              <a:t>yum install -y </a:t>
            </a:r>
            <a:r>
              <a:rPr lang="en-US" dirty="0" err="1">
                <a:latin typeface="Consolas" panose="020B0609020204030204" pitchFamily="49" charset="0"/>
              </a:rPr>
              <a:t>epel</a:t>
            </a:r>
            <a:r>
              <a:rPr lang="en-US" dirty="0">
                <a:latin typeface="Consolas" panose="020B0609020204030204" pitchFamily="49" charset="0"/>
              </a:rPr>
              <a:t>-release</a:t>
            </a:r>
          </a:p>
          <a:p>
            <a:r>
              <a:rPr lang="en-US" dirty="0">
                <a:latin typeface="Consolas" panose="020B0609020204030204" pitchFamily="49" charset="0"/>
              </a:rPr>
              <a:t>yum install -y ansible</a:t>
            </a:r>
          </a:p>
          <a:p>
            <a:r>
              <a:rPr lang="en-US" dirty="0">
                <a:latin typeface="Consolas" panose="020B0609020204030204" pitchFamily="49" charset="0"/>
              </a:rPr>
              <a:t>ansible --version </a:t>
            </a:r>
          </a:p>
          <a:p>
            <a:pPr lvl="1"/>
            <a:r>
              <a:rPr lang="en-US" dirty="0"/>
              <a:t>should be 2.9 (latest)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0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0C94-5888-4330-9C9D-39C5D3D1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group_vars</a:t>
            </a:r>
            <a:r>
              <a:rPr lang="en-US" dirty="0"/>
              <a:t> and </a:t>
            </a:r>
            <a:r>
              <a:rPr lang="en-US" dirty="0" err="1"/>
              <a:t>host_vars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46C5-51CB-463C-BB15-2C0479A3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directories </a:t>
            </a:r>
            <a:r>
              <a:rPr lang="en-US" b="1" dirty="0" err="1"/>
              <a:t>group_vars</a:t>
            </a:r>
            <a:r>
              <a:rPr lang="en-US" dirty="0"/>
              <a:t> and </a:t>
            </a:r>
            <a:r>
              <a:rPr lang="en-US" b="1" dirty="0" err="1"/>
              <a:t>host_vars</a:t>
            </a:r>
            <a:r>
              <a:rPr lang="en-US" b="1" dirty="0"/>
              <a:t> </a:t>
            </a:r>
            <a:r>
              <a:rPr lang="en-US" dirty="0"/>
              <a:t>in project directory, which contains inventory file</a:t>
            </a:r>
          </a:p>
          <a:p>
            <a:r>
              <a:rPr lang="en-US" dirty="0"/>
              <a:t>As example, if you have a host group webservers that is defined in the inventory file, create a file with the name </a:t>
            </a:r>
            <a:r>
              <a:rPr lang="en-US" b="1" dirty="0" err="1"/>
              <a:t>group_vars</a:t>
            </a:r>
            <a:r>
              <a:rPr lang="en-US" b="1" dirty="0"/>
              <a:t>/webservers </a:t>
            </a:r>
            <a:r>
              <a:rPr lang="en-US" dirty="0"/>
              <a:t>and in that file define the variable</a:t>
            </a:r>
          </a:p>
          <a:p>
            <a:r>
              <a:rPr lang="en-US" dirty="0"/>
              <a:t>Similar for individual host variables: create a file with the name of the host and put it in </a:t>
            </a:r>
            <a:r>
              <a:rPr lang="en-US" b="1" dirty="0" err="1"/>
              <a:t>host_vars</a:t>
            </a:r>
            <a:endParaRPr lang="en-US" b="1" dirty="0"/>
          </a:p>
          <a:p>
            <a:r>
              <a:rPr lang="en-US" dirty="0"/>
              <a:t>Variables can be overwritten from the command line, using the </a:t>
            </a:r>
            <a:r>
              <a:rPr lang="en-US" b="1" dirty="0"/>
              <a:t>–e “key=value” </a:t>
            </a:r>
            <a:r>
              <a:rPr lang="en-US" dirty="0"/>
              <a:t>command line option from the </a:t>
            </a:r>
            <a:r>
              <a:rPr lang="en-US" b="1" dirty="0"/>
              <a:t>ansible-playbook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64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5EB3-133D-4D45-9EE1-2F67538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1705-73F1-42D8-8BAA-364DCF60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fact contains discovered information about a host</a:t>
            </a:r>
          </a:p>
          <a:p>
            <a:r>
              <a:rPr lang="en-US" dirty="0"/>
              <a:t>Facts can be used in conditional statements</a:t>
            </a:r>
          </a:p>
          <a:p>
            <a:r>
              <a:rPr lang="en-US" dirty="0"/>
              <a:t>The </a:t>
            </a:r>
            <a:r>
              <a:rPr lang="en-US" b="1" dirty="0"/>
              <a:t>setup </a:t>
            </a:r>
            <a:r>
              <a:rPr lang="en-US" dirty="0"/>
              <a:t>module is used to gather fact information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ansible –m setup</a:t>
            </a:r>
          </a:p>
        </p:txBody>
      </p:sp>
    </p:spTree>
    <p:extLst>
      <p:ext uri="{BB962C8B-B14F-4D97-AF65-F5344CB8AC3E}">
        <p14:creationId xmlns:p14="http://schemas.microsoft.com/office/powerpoint/2010/main" val="3863392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2D56-4B6C-4774-8F50-A45597B0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1706-33C9-4E3E-AD76-34DDDE3A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Facts provide a lot of information</a:t>
            </a:r>
          </a:p>
          <a:p>
            <a:r>
              <a:rPr lang="en-US" dirty="0"/>
              <a:t>Filters can be applied on the level 1 information that is displayed by the facts</a:t>
            </a:r>
          </a:p>
          <a:p>
            <a:r>
              <a:rPr lang="en-US" dirty="0">
                <a:latin typeface="Consolas" panose="020B0609020204030204" pitchFamily="49" charset="0"/>
              </a:rPr>
              <a:t>ansible –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&lt;inventory&gt; -m setup –a ‘filter=</a:t>
            </a:r>
            <a:r>
              <a:rPr lang="en-US" dirty="0" err="1">
                <a:latin typeface="Consolas" panose="020B0609020204030204" pitchFamily="49" charset="0"/>
              </a:rPr>
              <a:t>ansible_kernel</a:t>
            </a:r>
            <a:r>
              <a:rPr lang="en-US" dirty="0">
                <a:latin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57479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5E1A-1D43-4FF1-9CC8-1193B24B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A6B7-CD30-4365-9DC8-1C7CA379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facts can be created by administrators to display information about a host</a:t>
            </a:r>
          </a:p>
          <a:p>
            <a:r>
              <a:rPr lang="en-US" dirty="0"/>
              <a:t>Custom facts must be defined in a file using the INI or JSON format and the .fact extension, and stored in the /</a:t>
            </a:r>
            <a:r>
              <a:rPr lang="en-US" dirty="0" err="1"/>
              <a:t>etc</a:t>
            </a:r>
            <a:r>
              <a:rPr lang="en-US" dirty="0"/>
              <a:t>/ansible/</a:t>
            </a:r>
            <a:r>
              <a:rPr lang="en-US" dirty="0" err="1"/>
              <a:t>facts.d</a:t>
            </a:r>
            <a:r>
              <a:rPr lang="en-US" dirty="0"/>
              <a:t> directory and will be shown as an “</a:t>
            </a:r>
            <a:r>
              <a:rPr lang="en-US" dirty="0" err="1"/>
              <a:t>ansible_local</a:t>
            </a:r>
            <a:r>
              <a:rPr lang="en-US" dirty="0"/>
              <a:t>” fact</a:t>
            </a:r>
          </a:p>
          <a:p>
            <a:pPr marL="6160" indent="0">
              <a:buNone/>
            </a:pPr>
            <a:r>
              <a:rPr lang="en-US" dirty="0">
                <a:latin typeface="Consolas" panose="020B0609020204030204" pitchFamily="49" charset="0"/>
              </a:rPr>
              <a:t>ansible &lt;host&gt; -m setup –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&lt;inventory&gt; -a ‘filter=</a:t>
            </a:r>
            <a:r>
              <a:rPr lang="en-US" dirty="0" err="1">
                <a:latin typeface="Consolas" panose="020B0609020204030204" pitchFamily="49" charset="0"/>
              </a:rPr>
              <a:t>ansible_local</a:t>
            </a:r>
            <a:r>
              <a:rPr lang="en-US" dirty="0">
                <a:latin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55813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A544-ADA5-4176-8370-0C41F093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D18D-02E6-4811-B293-5C03054D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inclusions makes it easy to create a modular Ansible setup</a:t>
            </a:r>
          </a:p>
          <a:p>
            <a:r>
              <a:rPr lang="en-US" dirty="0"/>
              <a:t>Tasks can be included in a playbook from an external YAML file using the </a:t>
            </a:r>
            <a:r>
              <a:rPr lang="en-US" b="1" dirty="0"/>
              <a:t>include </a:t>
            </a:r>
            <a:r>
              <a:rPr lang="en-US" dirty="0"/>
              <a:t>directive</a:t>
            </a:r>
          </a:p>
          <a:p>
            <a:pPr lvl="1"/>
            <a:r>
              <a:rPr lang="en-US" dirty="0"/>
              <a:t>Separate files for different tasks, which can be managed independently</a:t>
            </a:r>
          </a:p>
          <a:p>
            <a:r>
              <a:rPr lang="en-US" dirty="0"/>
              <a:t>Variables can be included from a YAML or JSON file using the </a:t>
            </a:r>
            <a:r>
              <a:rPr lang="en-US" b="1" dirty="0" err="1"/>
              <a:t>include_vars</a:t>
            </a:r>
            <a:r>
              <a:rPr lang="en-US" b="1" dirty="0"/>
              <a:t> </a:t>
            </a:r>
            <a:r>
              <a:rPr lang="en-US" dirty="0"/>
              <a:t>directive</a:t>
            </a:r>
          </a:p>
          <a:p>
            <a:pPr lvl="1"/>
            <a:r>
              <a:rPr lang="en-US" dirty="0"/>
              <a:t>Using this method overrides any other method to define variables</a:t>
            </a:r>
          </a:p>
          <a:p>
            <a:pPr lvl="1"/>
            <a:r>
              <a:rPr lang="en-US" dirty="0"/>
              <a:t>If you want to do this, make sure the </a:t>
            </a:r>
            <a:r>
              <a:rPr lang="en-US" b="1" dirty="0" err="1"/>
              <a:t>include_vars</a:t>
            </a:r>
            <a:r>
              <a:rPr lang="en-US" b="1" dirty="0"/>
              <a:t> </a:t>
            </a:r>
            <a:r>
              <a:rPr lang="en-US" dirty="0"/>
              <a:t>happens before the actual usage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506616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0F61-55ED-4D36-9095-8DC2200E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DF52-B09D-4173-905A-23A2C5F3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works with loops and conditionals to process items</a:t>
            </a:r>
          </a:p>
          <a:p>
            <a:r>
              <a:rPr lang="en-US" dirty="0"/>
              <a:t>A loop is used to process a series of values in an array</a:t>
            </a:r>
          </a:p>
          <a:p>
            <a:r>
              <a:rPr lang="en-US" dirty="0"/>
              <a:t>A conditional is a task that is executed only if specific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1467478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2B94-6966-49E4-8B81-6D2BFF75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86B9-B6B0-44EF-9F5D-F5FD5383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with_item</a:t>
            </a:r>
            <a:endParaRPr lang="en-US" b="1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-yum:</a:t>
            </a:r>
          </a:p>
          <a:p>
            <a:pPr marL="45701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name: “{{ item }}”</a:t>
            </a:r>
          </a:p>
          <a:p>
            <a:pPr marL="45701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state: latest</a:t>
            </a:r>
          </a:p>
          <a:p>
            <a:pPr marL="45701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with_items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45701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- </a:t>
            </a:r>
            <a:r>
              <a:rPr lang="en-US" dirty="0" err="1">
                <a:latin typeface="Consolas" panose="020B0609020204030204" pitchFamily="49" charset="0"/>
              </a:rPr>
              <a:t>nmap</a:t>
            </a:r>
            <a:endParaRPr lang="en-US" dirty="0">
              <a:latin typeface="Consolas" panose="020B0609020204030204" pitchFamily="49" charset="0"/>
            </a:endParaRPr>
          </a:p>
          <a:p>
            <a:pPr marL="45701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- net-tools</a:t>
            </a:r>
          </a:p>
        </p:txBody>
      </p:sp>
    </p:spTree>
    <p:extLst>
      <p:ext uri="{BB962C8B-B14F-4D97-AF65-F5344CB8AC3E}">
        <p14:creationId xmlns:p14="http://schemas.microsoft.com/office/powerpoint/2010/main" val="2333257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7552-B35B-46A1-BF68-FDB67D45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7BE2-2661-4B00-A678-373D2BBE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with_nested</a:t>
            </a:r>
            <a:endParaRPr lang="en-US" b="1" dirty="0"/>
          </a:p>
          <a:p>
            <a:r>
              <a:rPr lang="en-US" dirty="0"/>
              <a:t>In a nested loop, a loop inside a loop is called. If these are used, Ansible iterates over the first array, and applies the values in the second array to each item in the first array.</a:t>
            </a:r>
          </a:p>
        </p:txBody>
      </p:sp>
    </p:spTree>
    <p:extLst>
      <p:ext uri="{BB962C8B-B14F-4D97-AF65-F5344CB8AC3E}">
        <p14:creationId xmlns:p14="http://schemas.microsoft.com/office/powerpoint/2010/main" val="2241096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5C5E-1823-455D-803B-D6A3ACCA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loop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BE04-34ED-4DD8-B4C6-BC68EF9F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https://docs.ansible.com/ansible/2.9/user_guide/playbooks_loops.html</a:t>
            </a:r>
            <a:endParaRPr lang="en-US" dirty="0"/>
          </a:p>
          <a:p>
            <a:r>
              <a:rPr lang="en-US" dirty="0" err="1"/>
              <a:t>with_file</a:t>
            </a:r>
            <a:endParaRPr lang="en-US" dirty="0"/>
          </a:p>
          <a:p>
            <a:r>
              <a:rPr lang="en-US" dirty="0" err="1"/>
              <a:t>with_fileglob</a:t>
            </a:r>
            <a:endParaRPr lang="en-US" dirty="0"/>
          </a:p>
          <a:p>
            <a:r>
              <a:rPr lang="en-US" dirty="0" err="1"/>
              <a:t>with_sequence</a:t>
            </a:r>
            <a:endParaRPr lang="en-US" dirty="0"/>
          </a:p>
          <a:p>
            <a:r>
              <a:rPr lang="en-US" dirty="0" err="1"/>
              <a:t>with_random_choice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46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2D86-80FD-4A98-A286-E8D55654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EFD6-6D01-4C2A-87C4-5C05FA21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can look at different items</a:t>
            </a:r>
          </a:p>
          <a:p>
            <a:pPr lvl="1"/>
            <a:r>
              <a:rPr lang="en-US" dirty="0"/>
              <a:t>Values of registered variables</a:t>
            </a:r>
          </a:p>
          <a:p>
            <a:pPr lvl="1"/>
            <a:r>
              <a:rPr lang="en-US" dirty="0"/>
              <a:t>Ansible facts</a:t>
            </a:r>
          </a:p>
          <a:p>
            <a:pPr lvl="1"/>
            <a:r>
              <a:rPr lang="en-US" dirty="0"/>
              <a:t>Output of commands</a:t>
            </a:r>
          </a:p>
          <a:p>
            <a:r>
              <a:rPr lang="en-US" dirty="0"/>
              <a:t>Conditional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154904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158-118C-4CFF-B408-8C18FDCA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983B-FB71-48B4-AD67-1A8A9867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nodes: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useradd</a:t>
            </a:r>
            <a:r>
              <a:rPr lang="en-US" dirty="0">
                <a:latin typeface="Consolas" panose="020B0609020204030204" pitchFamily="49" charset="0"/>
              </a:rPr>
              <a:t> ansible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echo password | passwd --stdin ansible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echo "ansible ALL=(ALL) NOPASSWD:ALL" &gt; 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sudoers.d</a:t>
            </a:r>
            <a:r>
              <a:rPr lang="en-US" dirty="0">
                <a:latin typeface="Consolas" panose="020B0609020204030204" pitchFamily="49" charset="0"/>
              </a:rPr>
              <a:t>/ansible</a:t>
            </a:r>
          </a:p>
          <a:p>
            <a:r>
              <a:rPr lang="en-US" dirty="0"/>
              <a:t>Control node: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</a:t>
            </a:r>
            <a:r>
              <a:rPr lang="en-US" dirty="0">
                <a:latin typeface="Consolas" panose="020B0609020204030204" pitchFamily="49" charset="0"/>
              </a:rPr>
              <a:t> - ansible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-keygen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-copy-id node1.example.com &amp;&amp; </a:t>
            </a: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-copy-id node2.example.com</a:t>
            </a:r>
          </a:p>
        </p:txBody>
      </p:sp>
    </p:spTree>
    <p:extLst>
      <p:ext uri="{BB962C8B-B14F-4D97-AF65-F5344CB8AC3E}">
        <p14:creationId xmlns:p14="http://schemas.microsoft.com/office/powerpoint/2010/main" val="3884153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99C-A6AE-4949-87C1-8985090E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EB8F-8115-4412-AC60-E49EFD6B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statement</a:t>
            </a:r>
            <a:endParaRPr lang="en-US" b="1" dirty="0"/>
          </a:p>
          <a:p>
            <a:pPr lvl="1"/>
            <a:r>
              <a:rPr lang="en-US" dirty="0"/>
              <a:t>Must be indented outside a module, at the top level of the task</a:t>
            </a:r>
          </a:p>
          <a:p>
            <a:r>
              <a:rPr lang="en-US" dirty="0"/>
              <a:t>Multiple conditions</a:t>
            </a:r>
          </a:p>
        </p:txBody>
      </p:sp>
    </p:spTree>
    <p:extLst>
      <p:ext uri="{BB962C8B-B14F-4D97-AF65-F5344CB8AC3E}">
        <p14:creationId xmlns:p14="http://schemas.microsoft.com/office/powerpoint/2010/main" val="1022389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7D37-444F-46CF-8183-F2BD46E6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Jinja2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72BA-73C6-48C1-A72B-26E7767E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Python-based templates that are used to put host specific data on hosts, using generic YAML and Jinja2 files</a:t>
            </a:r>
          </a:p>
          <a:p>
            <a:pPr lvl="1"/>
            <a:r>
              <a:rPr lang="en-US" dirty="0"/>
              <a:t>Jinja2 templates are used to modify YAML files </a:t>
            </a:r>
            <a:r>
              <a:rPr lang="en-US"/>
              <a:t>before they </a:t>
            </a:r>
            <a:r>
              <a:rPr lang="en-US" dirty="0"/>
              <a:t>are sent to the managed host</a:t>
            </a:r>
          </a:p>
          <a:p>
            <a:pPr lvl="1"/>
            <a:r>
              <a:rPr lang="en-US" dirty="0"/>
              <a:t>Jinja2 can also be used to reference variable in playbooks</a:t>
            </a:r>
          </a:p>
          <a:p>
            <a:pPr lvl="1"/>
            <a:r>
              <a:rPr lang="en-US" dirty="0"/>
              <a:t>As advanced usage, Jinja2 loops and conditionals can be used in templates to generate very specific code</a:t>
            </a:r>
          </a:p>
          <a:p>
            <a:pPr lvl="1"/>
            <a:r>
              <a:rPr lang="en-US" dirty="0"/>
              <a:t>The host specific data is generated through variables or facts</a:t>
            </a:r>
          </a:p>
        </p:txBody>
      </p:sp>
    </p:spTree>
    <p:extLst>
      <p:ext uri="{BB962C8B-B14F-4D97-AF65-F5344CB8AC3E}">
        <p14:creationId xmlns:p14="http://schemas.microsoft.com/office/powerpoint/2010/main" val="395714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687B-5F68-4A91-9176-93DD94A1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A59D-67A1-47C4-B7E9-4370FF8B3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inventory file “inventory” in new directory (e.g. “lesson1”)</a:t>
            </a:r>
          </a:p>
          <a:p>
            <a:r>
              <a:rPr lang="en-US" dirty="0"/>
              <a:t>Add node1 and node2 to group “nodes”</a:t>
            </a:r>
          </a:p>
          <a:p>
            <a:r>
              <a:rPr lang="en-US" dirty="0">
                <a:latin typeface="Consolas" panose="020B0609020204030204" pitchFamily="49" charset="0"/>
              </a:rPr>
              <a:t>ansible all –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inventory --list-hosts</a:t>
            </a:r>
          </a:p>
        </p:txBody>
      </p:sp>
    </p:spTree>
    <p:extLst>
      <p:ext uri="{BB962C8B-B14F-4D97-AF65-F5344CB8AC3E}">
        <p14:creationId xmlns:p14="http://schemas.microsoft.com/office/powerpoint/2010/main" val="9429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4D49-AAA7-47AE-8054-13746961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configuration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A896-E45C-4C2D-99FF-43CA6F94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ansible.cfg</a:t>
            </a:r>
            <a:endParaRPr lang="en-US" dirty="0"/>
          </a:p>
          <a:p>
            <a:pPr lvl="1"/>
            <a:r>
              <a:rPr lang="en-US" dirty="0"/>
              <a:t>The generic file /</a:t>
            </a:r>
            <a:r>
              <a:rPr lang="en-US" dirty="0" err="1"/>
              <a:t>etc</a:t>
            </a:r>
            <a:r>
              <a:rPr lang="en-US" dirty="0"/>
              <a:t>/ansible/</a:t>
            </a:r>
            <a:r>
              <a:rPr lang="en-US" dirty="0" err="1"/>
              <a:t>ansible.cfg</a:t>
            </a:r>
            <a:endParaRPr lang="en-US" dirty="0"/>
          </a:p>
          <a:p>
            <a:pPr lvl="1"/>
            <a:r>
              <a:rPr lang="en-US" dirty="0"/>
              <a:t>The user specific file ~/.</a:t>
            </a:r>
            <a:r>
              <a:rPr lang="en-US" dirty="0" err="1"/>
              <a:t>ansible.cfg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ansible.cfg</a:t>
            </a:r>
            <a:r>
              <a:rPr lang="en-US" dirty="0"/>
              <a:t> file in the project directory (takes precedence)</a:t>
            </a:r>
          </a:p>
          <a:p>
            <a:r>
              <a:rPr lang="en-US" dirty="0"/>
              <a:t>It’s common practice to use </a:t>
            </a:r>
            <a:r>
              <a:rPr lang="en-US" dirty="0" err="1"/>
              <a:t>ansible.cfg</a:t>
            </a:r>
            <a:r>
              <a:rPr lang="en-US" dirty="0"/>
              <a:t> file in the project directory</a:t>
            </a:r>
          </a:p>
          <a:p>
            <a:r>
              <a:rPr lang="en-US" dirty="0"/>
              <a:t>$ANSIBLE_CONFIG environment variable</a:t>
            </a:r>
          </a:p>
          <a:p>
            <a:r>
              <a:rPr lang="en-US" dirty="0"/>
              <a:t>The </a:t>
            </a:r>
            <a:r>
              <a:rPr lang="en-US" dirty="0" err="1"/>
              <a:t>ansible.cfg</a:t>
            </a:r>
            <a:r>
              <a:rPr lang="en-US" dirty="0"/>
              <a:t> file that is used should contain all environment variables</a:t>
            </a:r>
          </a:p>
          <a:p>
            <a:r>
              <a:rPr lang="en-US" dirty="0">
                <a:latin typeface="Consolas" panose="020B0609020204030204" pitchFamily="49" charset="0"/>
              </a:rPr>
              <a:t>ansible –v </a:t>
            </a:r>
            <a:r>
              <a:rPr lang="en-US" dirty="0"/>
              <a:t>shows which configuration file is used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0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49A-8754-405E-B2A0-44C2297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configuration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0C07-6C0C-4DAF-8DD8-00574264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en-US" dirty="0" err="1"/>
              <a:t>ansible.cfg</a:t>
            </a:r>
            <a:r>
              <a:rPr lang="en-US" dirty="0"/>
              <a:t> contents</a:t>
            </a:r>
          </a:p>
          <a:p>
            <a:r>
              <a:rPr lang="en-US" dirty="0"/>
              <a:t>become</a:t>
            </a:r>
          </a:p>
          <a:p>
            <a:r>
              <a:rPr lang="en-US" dirty="0" err="1"/>
              <a:t>become_user</a:t>
            </a:r>
            <a:endParaRPr lang="en-US" dirty="0"/>
          </a:p>
          <a:p>
            <a:r>
              <a:rPr lang="en-US" dirty="0" err="1"/>
              <a:t>become_ask_pass</a:t>
            </a:r>
            <a:endParaRPr lang="en-US" dirty="0"/>
          </a:p>
          <a:p>
            <a:r>
              <a:rPr lang="en-US" dirty="0"/>
              <a:t>Inventory</a:t>
            </a:r>
          </a:p>
          <a:p>
            <a:r>
              <a:rPr lang="en-US" dirty="0" err="1"/>
              <a:t>remote_user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8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E53-C0C1-44F4-8824-361DDAFB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managed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83A1-1760-4CC8-97EA-2305A00E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user account</a:t>
            </a:r>
          </a:p>
          <a:p>
            <a:r>
              <a:rPr lang="en-US" dirty="0" err="1"/>
              <a:t>ssh</a:t>
            </a:r>
            <a:r>
              <a:rPr lang="en-US" dirty="0"/>
              <a:t> keys</a:t>
            </a:r>
          </a:p>
          <a:p>
            <a:r>
              <a:rPr lang="en-US" dirty="0"/>
              <a:t>Logon on managed host to copy public key</a:t>
            </a:r>
          </a:p>
          <a:p>
            <a:r>
              <a:rPr lang="en-US" dirty="0" err="1"/>
              <a:t>sudo</a:t>
            </a:r>
            <a:r>
              <a:rPr lang="en-US" dirty="0"/>
              <a:t> configuration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Update the inventory file</a:t>
            </a:r>
          </a:p>
        </p:txBody>
      </p:sp>
    </p:spTree>
    <p:extLst>
      <p:ext uri="{BB962C8B-B14F-4D97-AF65-F5344CB8AC3E}">
        <p14:creationId xmlns:p14="http://schemas.microsoft.com/office/powerpoint/2010/main" val="91539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446C-2B50-4EB2-9348-541EDC2B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4FA5-F5A2-4FC5-9F4C-70C4FDCE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Managed hosts, running SSH</a:t>
            </a:r>
          </a:p>
          <a:p>
            <a:pPr lvl="1"/>
            <a:r>
              <a:rPr lang="en-US" dirty="0"/>
              <a:t>Python 2.7 or later</a:t>
            </a:r>
          </a:p>
          <a:p>
            <a:r>
              <a:rPr lang="en-US" dirty="0"/>
              <a:t>Controller host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 err="1"/>
              <a:t>ansible.cfg</a:t>
            </a:r>
            <a:endParaRPr lang="en-US" dirty="0"/>
          </a:p>
          <a:p>
            <a:pPr lvl="1"/>
            <a:r>
              <a:rPr lang="en-US" dirty="0"/>
              <a:t>Python 2.7 or later</a:t>
            </a:r>
          </a:p>
          <a:p>
            <a:r>
              <a:rPr lang="en-US" dirty="0"/>
              <a:t>Playbooks</a:t>
            </a:r>
          </a:p>
          <a:p>
            <a:pPr lvl="1"/>
            <a:r>
              <a:rPr lang="en-US" dirty="0"/>
              <a:t>Jinja2 templates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47213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DOCID-1506477047-6741</_dlc_DocId>
    <_dlc_DocIdUrl xmlns="5ede5379-f79c-4964-9301-1140f96aa672">
      <Url>https://epam.sharepoint.com/sites/LMSO/_layouts/15/DocIdRedir.aspx?ID=DOCID-1506477047-6741</Url>
      <Description>DOCID-1506477047-6741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F519961-F7CB-4A4B-9D49-F4711CC299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8A610D-2466-449D-B910-DAA08F9D95AF}"/>
</file>

<file path=customXml/itemProps3.xml><?xml version="1.0" encoding="utf-8"?>
<ds:datastoreItem xmlns:ds="http://schemas.openxmlformats.org/officeDocument/2006/customXml" ds:itemID="{0AD0EE9D-A3F2-4FDF-B91B-1BDB8035146D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5ede5379-f79c-4964-9301-1140f96aa672"/>
    <ds:schemaRef ds:uri="http://purl.org/dc/dcmitype/"/>
    <ds:schemaRef ds:uri="http://purl.org/dc/terms/"/>
    <ds:schemaRef ds:uri="http://www.w3.org/XML/1998/namespace"/>
    <ds:schemaRef ds:uri="9b994499-688a-4c81-bb09-d15746d9e4fa"/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C858157C-6CC8-4BB9-AE7D-792CC552C67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92F7020C-71FC-44EA-9943-54A0AC83DD86}"/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1594</Words>
  <Application>Microsoft Office PowerPoint</Application>
  <PresentationFormat>Widescreen</PresentationFormat>
  <Paragraphs>247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Consolas</vt:lpstr>
      <vt:lpstr>MS Shell Dlg 2</vt:lpstr>
      <vt:lpstr>Wingdings</vt:lpstr>
      <vt:lpstr>Wingdings 3</vt:lpstr>
      <vt:lpstr>Madison</vt:lpstr>
      <vt:lpstr>Ansible</vt:lpstr>
      <vt:lpstr>Lab environment</vt:lpstr>
      <vt:lpstr>Ansible installation</vt:lpstr>
      <vt:lpstr>Connection configuration</vt:lpstr>
      <vt:lpstr>Inventory</vt:lpstr>
      <vt:lpstr>Ansible configuration file</vt:lpstr>
      <vt:lpstr>Ansible configuration file</vt:lpstr>
      <vt:lpstr>Adding managed host</vt:lpstr>
      <vt:lpstr>Ansible architecture</vt:lpstr>
      <vt:lpstr>Infrastructure deployment with Ansible </vt:lpstr>
      <vt:lpstr>Modules</vt:lpstr>
      <vt:lpstr>Module types</vt:lpstr>
      <vt:lpstr>Ad-hoc commands</vt:lpstr>
      <vt:lpstr>Using modules</vt:lpstr>
      <vt:lpstr>Module documentation</vt:lpstr>
      <vt:lpstr>Playbooks</vt:lpstr>
      <vt:lpstr>YAML</vt:lpstr>
      <vt:lpstr>Playbook structure</vt:lpstr>
      <vt:lpstr>The task attribute</vt:lpstr>
      <vt:lpstr>Other attributes</vt:lpstr>
      <vt:lpstr>Running playbooks</vt:lpstr>
      <vt:lpstr>Variables</vt:lpstr>
      <vt:lpstr>Arrays</vt:lpstr>
      <vt:lpstr>Variables scopes</vt:lpstr>
      <vt:lpstr>Variable precedence</vt:lpstr>
      <vt:lpstr>Variables</vt:lpstr>
      <vt:lpstr>Variable files</vt:lpstr>
      <vt:lpstr>Variables</vt:lpstr>
      <vt:lpstr>Host and group variables</vt:lpstr>
      <vt:lpstr>group_vars and host_vars</vt:lpstr>
      <vt:lpstr>Facts</vt:lpstr>
      <vt:lpstr>Filters</vt:lpstr>
      <vt:lpstr>Custom facts</vt:lpstr>
      <vt:lpstr>Inclusions</vt:lpstr>
      <vt:lpstr>Flow control</vt:lpstr>
      <vt:lpstr>Simple loops</vt:lpstr>
      <vt:lpstr>Nested loops</vt:lpstr>
      <vt:lpstr>Over loop types</vt:lpstr>
      <vt:lpstr>Conditionals</vt:lpstr>
      <vt:lpstr>Conditionals</vt:lpstr>
      <vt:lpstr>Jinja2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Aleksei Strukov</dc:creator>
  <cp:lastModifiedBy>Denis Khudiakov</cp:lastModifiedBy>
  <cp:revision>65</cp:revision>
  <dcterms:created xsi:type="dcterms:W3CDTF">2020-02-18T21:21:39Z</dcterms:created>
  <dcterms:modified xsi:type="dcterms:W3CDTF">2021-05-24T07:33:46Z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60535efa-8e70-4f10-bf41-50d5c495c06c</vt:lpwstr>
  </property>
</Properties>
</file>