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5"/>
    <p:sldMasterId id="2147483666" r:id="rId6"/>
    <p:sldMasterId id="214748368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21F94-9F7D-495B-B507-952AB273D819}" v="3" dt="2020-12-29T16:05:40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24" Type="http://schemas.openxmlformats.org/officeDocument/2006/relationships/slide" Target="slides/slide17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customXml" Target="../customXml/item5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101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0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47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56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15456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66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01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8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99470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5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54096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4216403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2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479248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4642083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1555945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59014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6408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3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9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89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0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563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/>
        </p:nvSpPr>
        <p:spPr>
          <a:xfrm>
            <a:off x="1258111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2020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999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6534-85B2-4A96-B33F-2D3A6937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175DA-512E-4263-B192-CC14EC30DB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943" y="2766035"/>
            <a:ext cx="5754624" cy="418576"/>
          </a:xfrm>
        </p:spPr>
        <p:txBody>
          <a:bodyPr/>
          <a:lstStyle/>
          <a:p>
            <a:r>
              <a:rPr lang="en-US" dirty="0"/>
              <a:t>Configuration management with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EE106ED-8138-4CB4-990B-085FB894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3530588"/>
            <a:ext cx="1838894" cy="22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8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00C6-0FD1-46B5-ACCE-64D87F7D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3EAA-9203-4834-85B4-94E6980396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Custom facts allow administrators to dynamically generate variables which are stored as facts</a:t>
            </a:r>
          </a:p>
          <a:p>
            <a:r>
              <a:rPr lang="en-US" b="1" dirty="0" err="1"/>
              <a:t>ini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json </a:t>
            </a:r>
            <a:r>
              <a:rPr lang="en-US" dirty="0"/>
              <a:t>in /</a:t>
            </a:r>
            <a:r>
              <a:rPr lang="en-US" dirty="0" err="1"/>
              <a:t>etc</a:t>
            </a:r>
            <a:r>
              <a:rPr lang="en-US" dirty="0"/>
              <a:t>/ansible/</a:t>
            </a:r>
            <a:r>
              <a:rPr lang="en-US" dirty="0" err="1"/>
              <a:t>facts.d</a:t>
            </a:r>
            <a:r>
              <a:rPr lang="en-US" dirty="0"/>
              <a:t> on managed nodes (*.fact)</a:t>
            </a:r>
          </a:p>
          <a:p>
            <a:r>
              <a:rPr lang="en-US" dirty="0"/>
              <a:t>Custom facts are stored in the </a:t>
            </a:r>
            <a:r>
              <a:rPr lang="en-US" b="1" dirty="0" err="1"/>
              <a:t>ansible_facts.ansible_local</a:t>
            </a:r>
            <a:r>
              <a:rPr lang="en-US" b="1" dirty="0"/>
              <a:t> </a:t>
            </a:r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89758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AD40-5731-4FBA-B5AD-EB2C5D29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27B1-14E7-486B-866B-BB14133502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loop</a:t>
            </a:r>
          </a:p>
          <a:p>
            <a:r>
              <a:rPr lang="en-US" dirty="0"/>
              <a:t>The list that loop is using can be defined by a variable</a:t>
            </a:r>
          </a:p>
          <a:p>
            <a:r>
              <a:rPr lang="en-US" dirty="0"/>
              <a:t>Each item in a loop can be a hash/dictionary with multiple keys in each hash/dictionary</a:t>
            </a:r>
          </a:p>
        </p:txBody>
      </p:sp>
    </p:spTree>
    <p:extLst>
      <p:ext uri="{BB962C8B-B14F-4D97-AF65-F5344CB8AC3E}">
        <p14:creationId xmlns:p14="http://schemas.microsoft.com/office/powerpoint/2010/main" val="157373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71FF-5628-43AD-8892-E2A09D91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AB6C-CEF7-46B0-8173-492B0567C0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register </a:t>
            </a:r>
            <a:r>
              <a:rPr lang="en-US" dirty="0"/>
              <a:t>is used to store the output of a command and address it as a variable</a:t>
            </a:r>
          </a:p>
          <a:p>
            <a:r>
              <a:rPr lang="en-US" dirty="0"/>
              <a:t>You can next use the result of the command in a conditional or in a loop</a:t>
            </a:r>
          </a:p>
        </p:txBody>
      </p:sp>
    </p:spTree>
    <p:extLst>
      <p:ext uri="{BB962C8B-B14F-4D97-AF65-F5344CB8AC3E}">
        <p14:creationId xmlns:p14="http://schemas.microsoft.com/office/powerpoint/2010/main" val="141244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B971-03D4-4649-9397-028E0D44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8C5D-438F-45DB-AC6A-CEC8BE6D5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when </a:t>
            </a:r>
            <a:r>
              <a:rPr lang="en-US" dirty="0"/>
              <a:t>statement</a:t>
            </a:r>
          </a:p>
          <a:p>
            <a:r>
              <a:rPr lang="en-US" dirty="0"/>
              <a:t>A condition can be used to run a task only if specific conditions are true</a:t>
            </a:r>
          </a:p>
          <a:p>
            <a:r>
              <a:rPr lang="en-US" dirty="0"/>
              <a:t>Playbook variables, registered variables, and facts can be used in conditions and make sure that tasks only run if specific conditions are true</a:t>
            </a:r>
          </a:p>
        </p:txBody>
      </p:sp>
    </p:spTree>
    <p:extLst>
      <p:ext uri="{BB962C8B-B14F-4D97-AF65-F5344CB8AC3E}">
        <p14:creationId xmlns:p14="http://schemas.microsoft.com/office/powerpoint/2010/main" val="171251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2924-3AEB-4757-99E8-8E2BB7F2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01B2-6E83-4D31-8992-1CC0727C2F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When </a:t>
            </a:r>
            <a:r>
              <a:rPr lang="en-US" dirty="0"/>
              <a:t>can be used to test multiple conditions as well</a:t>
            </a:r>
          </a:p>
          <a:p>
            <a:r>
              <a:rPr lang="en-US" dirty="0"/>
              <a:t>Use</a:t>
            </a:r>
            <a:r>
              <a:rPr lang="en-US" b="1" dirty="0"/>
              <a:t> and </a:t>
            </a:r>
            <a:r>
              <a:rPr lang="en-US" dirty="0"/>
              <a:t>or </a:t>
            </a:r>
            <a:r>
              <a:rPr lang="en-US" b="1" dirty="0" err="1"/>
              <a:t>or</a:t>
            </a:r>
            <a:r>
              <a:rPr lang="en-US" b="1" dirty="0"/>
              <a:t> </a:t>
            </a:r>
            <a:r>
              <a:rPr lang="en-US" dirty="0"/>
              <a:t>and group the conditions with parentheses</a:t>
            </a:r>
          </a:p>
          <a:p>
            <a:r>
              <a:rPr lang="en-US" dirty="0"/>
              <a:t>Loops and conditionals can be combined</a:t>
            </a:r>
          </a:p>
          <a:p>
            <a:pPr marL="6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7AAB-EB06-4FC5-8222-0BC01FC7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3EC1C-1F50-4331-8485-6721FEBA7C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Handlers allow you  to configure playbooks in a way that one task will only run if another task has been running successfully</a:t>
            </a:r>
          </a:p>
          <a:p>
            <a:r>
              <a:rPr lang="en-US" dirty="0"/>
              <a:t>In order to run the handler, a </a:t>
            </a:r>
            <a:r>
              <a:rPr lang="en-US" b="1" dirty="0"/>
              <a:t>notify</a:t>
            </a:r>
            <a:r>
              <a:rPr lang="en-US" dirty="0"/>
              <a:t> statement is used from the main task to trigger the handler</a:t>
            </a:r>
          </a:p>
          <a:p>
            <a:r>
              <a:rPr lang="en-US" dirty="0"/>
              <a:t>Handlers typically are used to restart services or reboot hosts</a:t>
            </a:r>
          </a:p>
          <a:p>
            <a:r>
              <a:rPr lang="en-US" dirty="0"/>
              <a:t>Handlers are executed after running all tasks in a play</a:t>
            </a:r>
          </a:p>
          <a:p>
            <a:r>
              <a:rPr lang="en-US" dirty="0"/>
              <a:t>Only run if CHANGED something, OK – handler will not run</a:t>
            </a:r>
          </a:p>
          <a:p>
            <a:r>
              <a:rPr lang="en-US" dirty="0"/>
              <a:t>If one of tasks fails, the handler will not run, but this may be overwritten using </a:t>
            </a:r>
            <a:r>
              <a:rPr lang="en-US" b="1" dirty="0" err="1"/>
              <a:t>force_handlers</a:t>
            </a:r>
            <a:r>
              <a:rPr lang="en-US" b="1" dirty="0"/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339072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C53C-DDE1-4740-BCBA-CF6C84A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CCBC-B718-40B8-86BA-FC5D12CDE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block is a logical group of tasks</a:t>
            </a:r>
          </a:p>
          <a:p>
            <a:r>
              <a:rPr lang="en-US" dirty="0"/>
              <a:t>It can be used to control how tasks are executed</a:t>
            </a:r>
          </a:p>
          <a:p>
            <a:r>
              <a:rPr lang="en-US" dirty="0"/>
              <a:t>One block can, for instance, be enabled using a single </a:t>
            </a:r>
            <a:r>
              <a:rPr lang="en-US" b="1" dirty="0"/>
              <a:t>when</a:t>
            </a:r>
          </a:p>
          <a:p>
            <a:r>
              <a:rPr lang="en-US" dirty="0"/>
              <a:t>Items cannot be used on blocks</a:t>
            </a:r>
          </a:p>
          <a:p>
            <a:r>
              <a:rPr lang="en-US" dirty="0"/>
              <a:t>Blocks can also be used in error condition handling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block </a:t>
            </a:r>
            <a:r>
              <a:rPr lang="en-US" dirty="0"/>
              <a:t>to define the main tasks to run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rescue </a:t>
            </a:r>
            <a:r>
              <a:rPr lang="en-US" dirty="0"/>
              <a:t>to define tasks that run if tasks defined in the </a:t>
            </a:r>
            <a:r>
              <a:rPr lang="en-US" b="1" dirty="0"/>
              <a:t>block</a:t>
            </a:r>
            <a:r>
              <a:rPr lang="en-US" dirty="0"/>
              <a:t> fail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always</a:t>
            </a:r>
            <a:r>
              <a:rPr lang="en-US" dirty="0"/>
              <a:t> to define tasks that will run, regardless of the success or failure of the </a:t>
            </a:r>
            <a:r>
              <a:rPr lang="en-US" b="1" dirty="0"/>
              <a:t>block </a:t>
            </a:r>
            <a:r>
              <a:rPr lang="en-US" dirty="0"/>
              <a:t>and </a:t>
            </a:r>
            <a:r>
              <a:rPr lang="en-US" b="1" dirty="0"/>
              <a:t>rescue </a:t>
            </a:r>
            <a:r>
              <a:rPr lang="en-US" dirty="0"/>
              <a:t>tasks</a:t>
            </a:r>
          </a:p>
          <a:p>
            <a:pPr marL="45701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9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F5EB-68C5-4B6F-A7CA-E8D8120E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0E25-D8B0-422C-9112-F1798902BE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Ansible looks at the exit status of a task to determine whether it has failed</a:t>
            </a:r>
          </a:p>
          <a:p>
            <a:r>
              <a:rPr lang="en-US" dirty="0"/>
              <a:t>When any task fails, Ansible aborts the rest of the play on that host and continues with the next host</a:t>
            </a:r>
          </a:p>
          <a:p>
            <a:r>
              <a:rPr lang="en-US" dirty="0"/>
              <a:t>Different solutions can be used to change that behavior</a:t>
            </a:r>
          </a:p>
          <a:p>
            <a:r>
              <a:rPr lang="en-US" dirty="0"/>
              <a:t>Use </a:t>
            </a:r>
            <a:r>
              <a:rPr lang="en-US" b="1" dirty="0" err="1"/>
              <a:t>ignore_errors</a:t>
            </a:r>
            <a:r>
              <a:rPr lang="en-US" b="1" dirty="0"/>
              <a:t> </a:t>
            </a:r>
            <a:r>
              <a:rPr lang="en-US" dirty="0"/>
              <a:t>in a task to ignore failures</a:t>
            </a:r>
          </a:p>
          <a:p>
            <a:r>
              <a:rPr lang="en-US" dirty="0"/>
              <a:t>Use </a:t>
            </a:r>
            <a:r>
              <a:rPr lang="en-US" b="1" dirty="0" err="1"/>
              <a:t>force_handlers</a:t>
            </a:r>
            <a:r>
              <a:rPr lang="en-US" b="1" dirty="0"/>
              <a:t> </a:t>
            </a:r>
            <a:r>
              <a:rPr lang="en-US" dirty="0"/>
              <a:t>to force a handler that has been triggered to run, even if (another) task fails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0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290C-D544-48E9-B85A-B58E9DCE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Failure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B231-CFB6-4178-AAAC-B293384B2A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failed_when</a:t>
            </a:r>
            <a:r>
              <a:rPr lang="en-US" b="1" dirty="0"/>
              <a:t> </a:t>
            </a:r>
            <a:r>
              <a:rPr lang="en-US" dirty="0"/>
              <a:t>to specify what to look for in command output to recognize a failure</a:t>
            </a:r>
          </a:p>
          <a:p>
            <a:r>
              <a:rPr lang="en-US" dirty="0"/>
              <a:t>The</a:t>
            </a:r>
            <a:r>
              <a:rPr lang="en-US" b="1" dirty="0"/>
              <a:t> fail </a:t>
            </a:r>
            <a:r>
              <a:rPr lang="en-US" dirty="0"/>
              <a:t>module can be used to print a message that informs why a task has failed</a:t>
            </a:r>
          </a:p>
          <a:p>
            <a:r>
              <a:rPr lang="en-US" dirty="0"/>
              <a:t>To use </a:t>
            </a:r>
            <a:r>
              <a:rPr lang="en-US" b="1" dirty="0" err="1"/>
              <a:t>failed_when</a:t>
            </a:r>
            <a:r>
              <a:rPr lang="en-US" dirty="0"/>
              <a:t> or </a:t>
            </a:r>
            <a:r>
              <a:rPr lang="en-US" b="1" dirty="0"/>
              <a:t>fail</a:t>
            </a:r>
            <a:r>
              <a:rPr lang="en-US" dirty="0"/>
              <a:t>, the result of the command must be registered, and the registered variable output must be analyzed</a:t>
            </a:r>
          </a:p>
          <a:p>
            <a:r>
              <a:rPr lang="en-US" dirty="0"/>
              <a:t>When using the </a:t>
            </a:r>
            <a:r>
              <a:rPr lang="en-US" b="1" dirty="0"/>
              <a:t>fail </a:t>
            </a:r>
            <a:r>
              <a:rPr lang="en-US" dirty="0"/>
              <a:t>module, the failing task must have </a:t>
            </a:r>
            <a:r>
              <a:rPr lang="en-US" b="1" dirty="0" err="1"/>
              <a:t>ignore_errors</a:t>
            </a:r>
            <a:r>
              <a:rPr lang="en-US" b="1" dirty="0"/>
              <a:t> </a:t>
            </a:r>
            <a:r>
              <a:rPr lang="en-US" dirty="0"/>
              <a:t>set to </a:t>
            </a:r>
            <a:r>
              <a:rPr lang="en-US" b="1" dirty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3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A19D-CEAB-4535-B336-2899A2B8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D3BF-2F48-456C-BB66-8C902B1497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Default – /</a:t>
            </a:r>
            <a:r>
              <a:rPr lang="en-US" dirty="0" err="1"/>
              <a:t>etc</a:t>
            </a:r>
            <a:r>
              <a:rPr lang="en-US" dirty="0"/>
              <a:t>/ansible/hosts</a:t>
            </a:r>
          </a:p>
          <a:p>
            <a:r>
              <a:rPr lang="en-US" dirty="0" err="1"/>
              <a:t>ansible.cfg</a:t>
            </a:r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-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inventory </a:t>
            </a:r>
            <a:r>
              <a:rPr lang="en-US" dirty="0"/>
              <a:t>option</a:t>
            </a:r>
          </a:p>
          <a:p>
            <a:r>
              <a:rPr lang="en-US" dirty="0"/>
              <a:t>Project inventory</a:t>
            </a:r>
          </a:p>
          <a:p>
            <a:r>
              <a:rPr lang="en-US" dirty="0"/>
              <a:t>Multiple groups membership</a:t>
            </a:r>
          </a:p>
          <a:p>
            <a:r>
              <a:rPr lang="en-US" dirty="0"/>
              <a:t>Nested groups are also available</a:t>
            </a:r>
          </a:p>
          <a:p>
            <a:r>
              <a:rPr lang="en-US" dirty="0"/>
              <a:t>Ranges: server[1:5].example.com</a:t>
            </a:r>
          </a:p>
        </p:txBody>
      </p:sp>
    </p:spTree>
    <p:extLst>
      <p:ext uri="{BB962C8B-B14F-4D97-AF65-F5344CB8AC3E}">
        <p14:creationId xmlns:p14="http://schemas.microsoft.com/office/powerpoint/2010/main" val="18960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7B0C-C7B4-48EE-91DA-8FAE671E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6464-F64A-4B6F-A939-EF3F49259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/ansible/</a:t>
            </a:r>
            <a:r>
              <a:rPr lang="en-US" dirty="0" err="1"/>
              <a:t>ansible.cfg</a:t>
            </a:r>
            <a:endParaRPr lang="en-US" dirty="0"/>
          </a:p>
          <a:p>
            <a:r>
              <a:rPr lang="en-US" dirty="0"/>
              <a:t>~/.</a:t>
            </a:r>
            <a:r>
              <a:rPr lang="en-US" dirty="0" err="1"/>
              <a:t>ansible.cfg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ansible.cfg</a:t>
            </a:r>
            <a:endParaRPr lang="en-US" dirty="0"/>
          </a:p>
          <a:p>
            <a:r>
              <a:rPr lang="en-US" dirty="0"/>
              <a:t>$ANSIBLE_CONFIG</a:t>
            </a:r>
          </a:p>
        </p:txBody>
      </p:sp>
    </p:spTree>
    <p:extLst>
      <p:ext uri="{BB962C8B-B14F-4D97-AF65-F5344CB8AC3E}">
        <p14:creationId xmlns:p14="http://schemas.microsoft.com/office/powerpoint/2010/main" val="135954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724B-E693-413E-A197-91C08939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CCDB-84C3-4B2A-AEFF-B02C8FBA82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ansible-doc</a:t>
            </a:r>
          </a:p>
          <a:p>
            <a:r>
              <a:rPr lang="en-US" dirty="0">
                <a:latin typeface="Consolas" panose="020B0609020204030204" pitchFamily="49" charset="0"/>
              </a:rPr>
              <a:t>Ad-hoc commands</a:t>
            </a:r>
          </a:p>
          <a:p>
            <a:pPr marL="45701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62CB-7EB7-470A-BBD7-88892EB1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6383-CFE1-4055-A596-23847C2326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Plays and tasks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--syntax-check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-C</a:t>
            </a:r>
          </a:p>
          <a:p>
            <a:r>
              <a:rPr lang="en-US" dirty="0">
                <a:latin typeface="Consolas" panose="020B0609020204030204" pitchFamily="49" charset="0"/>
              </a:rPr>
              <a:t>ansible-playbook --step </a:t>
            </a:r>
          </a:p>
        </p:txBody>
      </p:sp>
    </p:spTree>
    <p:extLst>
      <p:ext uri="{BB962C8B-B14F-4D97-AF65-F5344CB8AC3E}">
        <p14:creationId xmlns:p14="http://schemas.microsoft.com/office/powerpoint/2010/main" val="123662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62D0-E11C-441E-9720-AFAAB4D0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5ACB-4E21-4D7F-AB6A-A77DF9DD06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{{ variable }}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“{{ variable }}”</a:t>
            </a:r>
          </a:p>
          <a:p>
            <a:r>
              <a:rPr lang="en-US" dirty="0"/>
              <a:t>Where we can define variables?</a:t>
            </a:r>
          </a:p>
          <a:p>
            <a:pPr lvl="1"/>
            <a:r>
              <a:rPr lang="en-US" dirty="0"/>
              <a:t>Playbook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Include from variable file</a:t>
            </a:r>
          </a:p>
          <a:p>
            <a:pPr lvl="1"/>
            <a:r>
              <a:rPr lang="en-US" dirty="0"/>
              <a:t>Local fact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0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FD98-69D6-4618-AA71-FDA1AE3A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D673-34DF-4EC2-9A97-2AD65388E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encrypt and decrypt files</a:t>
            </a:r>
          </a:p>
          <a:p>
            <a:r>
              <a:rPr lang="en-US" b="1" dirty="0">
                <a:latin typeface="Consolas" panose="020B0609020204030204" pitchFamily="49" charset="0"/>
              </a:rPr>
              <a:t>ansible-vault create/view/edit </a:t>
            </a:r>
            <a:r>
              <a:rPr lang="en-US" b="1" dirty="0" err="1">
                <a:latin typeface="Consolas" panose="020B0609020204030204" pitchFamily="49" charset="0"/>
              </a:rPr>
              <a:t>playbook.yml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ansible-vault encrypt/decrypt/rekey </a:t>
            </a:r>
            <a:r>
              <a:rPr lang="en-US" b="1" dirty="0" err="1">
                <a:latin typeface="Consolas" panose="020B0609020204030204" pitchFamily="49" charset="0"/>
              </a:rPr>
              <a:t>playbook.yml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ansible-playbook --ask-vault-pass</a:t>
            </a:r>
          </a:p>
          <a:p>
            <a:r>
              <a:rPr lang="en-US" b="1" dirty="0">
                <a:latin typeface="Consolas" panose="020B0609020204030204" pitchFamily="49" charset="0"/>
              </a:rPr>
              <a:t>--vault-password-file=VAULT-FILE</a:t>
            </a:r>
          </a:p>
          <a:p>
            <a:r>
              <a:rPr lang="en-US" dirty="0"/>
              <a:t>Store encrypted and non-encrypted variables in separate files</a:t>
            </a:r>
          </a:p>
          <a:p>
            <a:pPr marL="616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8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5128-BB4E-4A17-9D46-D6A799AB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B697-7686-418D-BC50-7EFB93D159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that are automatically set and discovered by Ansible on managed hosts</a:t>
            </a:r>
          </a:p>
          <a:p>
            <a:r>
              <a:rPr lang="en-US" dirty="0"/>
              <a:t>Contains information about hosts</a:t>
            </a:r>
          </a:p>
          <a:p>
            <a:r>
              <a:rPr lang="en-US" dirty="0"/>
              <a:t>By default, all playbook perform fact gathering before running the actual plays</a:t>
            </a:r>
          </a:p>
          <a:p>
            <a:r>
              <a:rPr lang="en-US" dirty="0"/>
              <a:t>Ad-hoc </a:t>
            </a:r>
            <a:r>
              <a:rPr lang="en-US" b="1" dirty="0"/>
              <a:t>Setup </a:t>
            </a:r>
            <a:r>
              <a:rPr lang="en-US" dirty="0"/>
              <a:t>module</a:t>
            </a:r>
          </a:p>
          <a:p>
            <a:r>
              <a:rPr lang="en-US" dirty="0"/>
              <a:t>To show facts, use the debug module to print the value of the </a:t>
            </a:r>
            <a:r>
              <a:rPr lang="en-US" b="1" dirty="0" err="1"/>
              <a:t>ansible_facts</a:t>
            </a:r>
            <a:r>
              <a:rPr lang="en-US" b="1" dirty="0"/>
              <a:t> </a:t>
            </a:r>
            <a:r>
              <a:rPr lang="en-US" dirty="0"/>
              <a:t>variable</a:t>
            </a:r>
          </a:p>
          <a:p>
            <a:r>
              <a:rPr lang="en-US" dirty="0"/>
              <a:t>You can use a dotted format to refer to a specific fact</a:t>
            </a:r>
          </a:p>
        </p:txBody>
      </p:sp>
    </p:spTree>
    <p:extLst>
      <p:ext uri="{BB962C8B-B14F-4D97-AF65-F5344CB8AC3E}">
        <p14:creationId xmlns:p14="http://schemas.microsoft.com/office/powerpoint/2010/main" val="198007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031D-492E-4B49-97EF-13AC5B4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A29F-F125-456E-95F8-B1AD0860AD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Disabling fact gathering may seriously speed up playbooks</a:t>
            </a:r>
          </a:p>
          <a:p>
            <a:r>
              <a:rPr lang="en-US" dirty="0"/>
              <a:t>Use </a:t>
            </a:r>
            <a:r>
              <a:rPr lang="en-US" b="1" dirty="0" err="1"/>
              <a:t>gather_facts</a:t>
            </a:r>
            <a:r>
              <a:rPr lang="en-US" b="1" dirty="0"/>
              <a:t>: no </a:t>
            </a:r>
            <a:r>
              <a:rPr lang="en-US" dirty="0"/>
              <a:t>in the play header to disable</a:t>
            </a:r>
          </a:p>
          <a:p>
            <a:r>
              <a:rPr lang="en-US" dirty="0"/>
              <a:t>Even if fact gathering is disabled, it can be enabled again by running the </a:t>
            </a:r>
            <a:r>
              <a:rPr lang="en-US" b="1" dirty="0"/>
              <a:t>setup </a:t>
            </a:r>
            <a:r>
              <a:rPr lang="en-US" dirty="0"/>
              <a:t>module in task</a:t>
            </a:r>
          </a:p>
        </p:txBody>
      </p:sp>
    </p:spTree>
    <p:extLst>
      <p:ext uri="{BB962C8B-B14F-4D97-AF65-F5344CB8AC3E}">
        <p14:creationId xmlns:p14="http://schemas.microsoft.com/office/powerpoint/2010/main" val="29642252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1B41EFF-60B7-4EA2-8F44-3A4799BE1D07}" vid="{7AB28FA6-3963-41F6-8D5A-C40A0CDA82A8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DOCID-1506477047-4842</_dlc_DocId>
    <_dlc_DocIdUrl xmlns="5ede5379-f79c-4964-9301-1140f96aa672">
      <Url>https://epam.sharepoint.com/sites/LMSO/_layouts/15/DocIdRedir.aspx?ID=DOCID-1506477047-4842</Url>
      <Description>DOCID-1506477047-4842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0" ma:contentTypeDescription="Create a new document." ma:contentTypeScope="" ma:versionID="a7717d078c9927ea5d2ce104ecd6409f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022c064386d97eb8278b29db6e3d743a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ABAA695-1291-4620-ADC4-D28DF2AC8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F6671-A474-46D8-AB13-3F13CD74F996}">
  <ds:schemaRefs>
    <ds:schemaRef ds:uri="5ede5379-f79c-4964-9301-1140f96aa67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9b994499-688a-4c81-bb09-d15746d9e4fa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70B0C1-B7AB-4843-B37E-247D3C48665B}"/>
</file>

<file path=customXml/itemProps4.xml><?xml version="1.0" encoding="utf-8"?>
<ds:datastoreItem xmlns:ds="http://schemas.openxmlformats.org/officeDocument/2006/customXml" ds:itemID="{E891FDFE-2041-4F22-8AD3-086765286563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FCE97AAC-E2C0-4DAB-BC10-5636DAB8A92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1989</TotalTime>
  <Words>777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Theme1</vt:lpstr>
      <vt:lpstr>General</vt:lpstr>
      <vt:lpstr>Breakers</vt:lpstr>
      <vt:lpstr>Ansible</vt:lpstr>
      <vt:lpstr>Inventory</vt:lpstr>
      <vt:lpstr>Configuration file</vt:lpstr>
      <vt:lpstr>Modules</vt:lpstr>
      <vt:lpstr>Playbooks</vt:lpstr>
      <vt:lpstr>Variables</vt:lpstr>
      <vt:lpstr>Ansible Vault</vt:lpstr>
      <vt:lpstr>Facts</vt:lpstr>
      <vt:lpstr>Facts</vt:lpstr>
      <vt:lpstr>Custom Facts</vt:lpstr>
      <vt:lpstr>Loops</vt:lpstr>
      <vt:lpstr>register</vt:lpstr>
      <vt:lpstr>Conditions</vt:lpstr>
      <vt:lpstr>Multiple Conditions</vt:lpstr>
      <vt:lpstr>Handlers</vt:lpstr>
      <vt:lpstr>Ansible Blocks</vt:lpstr>
      <vt:lpstr>Failure Handling</vt:lpstr>
      <vt:lpstr>Defining Failure States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Aleksei Strukov</dc:creator>
  <cp:lastModifiedBy>Denis Khudiakov</cp:lastModifiedBy>
  <cp:revision>146</cp:revision>
  <dcterms:created xsi:type="dcterms:W3CDTF">2020-02-18T21:21:39Z</dcterms:created>
  <dcterms:modified xsi:type="dcterms:W3CDTF">2021-05-24T07:34:34Z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2cd39501-eaba-4096-8480-8a4eadfb86fa</vt:lpwstr>
  </property>
</Properties>
</file>