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4.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5"/>
  </p:sldMasterIdLst>
  <p:sldIdLst>
    <p:sldId id="256" r:id="rId6"/>
    <p:sldId id="281" r:id="rId7"/>
    <p:sldId id="282" r:id="rId8"/>
    <p:sldId id="283" r:id="rId9"/>
    <p:sldId id="284" r:id="rId10"/>
    <p:sldId id="285" r:id="rId11"/>
    <p:sldId id="286" r:id="rId12"/>
    <p:sldId id="287" r:id="rId13"/>
    <p:sldId id="288" r:id="rId14"/>
    <p:sldId id="289" r:id="rId15"/>
    <p:sldId id="290" r:id="rId16"/>
    <p:sldId id="257" r:id="rId17"/>
    <p:sldId id="258" r:id="rId18"/>
    <p:sldId id="259" r:id="rId19"/>
    <p:sldId id="291" r:id="rId20"/>
    <p:sldId id="260" r:id="rId21"/>
    <p:sldId id="261" r:id="rId22"/>
    <p:sldId id="262" r:id="rId23"/>
    <p:sldId id="292" r:id="rId24"/>
    <p:sldId id="293" r:id="rId25"/>
    <p:sldId id="263" r:id="rId26"/>
    <p:sldId id="264" r:id="rId27"/>
    <p:sldId id="265" r:id="rId28"/>
    <p:sldId id="266" r:id="rId29"/>
    <p:sldId id="267" r:id="rId30"/>
    <p:sldId id="268" r:id="rId31"/>
    <p:sldId id="269" r:id="rId32"/>
    <p:sldId id="270" r:id="rId33"/>
    <p:sldId id="271" r:id="rId34"/>
    <p:sldId id="272" r:id="rId35"/>
    <p:sldId id="2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110" d="100"/>
          <a:sy n="110" d="100"/>
        </p:scale>
        <p:origin x="2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ustomXml" Target="../customXml/item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ansible/ansible-manage-azure-dynamic-inventori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6534-85B2-4A96-B33F-2D3A693770C1}"/>
              </a:ext>
            </a:extLst>
          </p:cNvPr>
          <p:cNvSpPr>
            <a:spLocks noGrp="1"/>
          </p:cNvSpPr>
          <p:nvPr>
            <p:ph type="ctrTitle"/>
          </p:nvPr>
        </p:nvSpPr>
        <p:spPr/>
        <p:txBody>
          <a:bodyPr/>
          <a:lstStyle/>
          <a:p>
            <a:r>
              <a:rPr lang="en-US"/>
              <a:t>Ansible</a:t>
            </a:r>
            <a:endParaRPr lang="en-US" dirty="0"/>
          </a:p>
        </p:txBody>
      </p:sp>
      <p:sp>
        <p:nvSpPr>
          <p:cNvPr id="3" name="Subtitle 2">
            <a:extLst>
              <a:ext uri="{FF2B5EF4-FFF2-40B4-BE49-F238E27FC236}">
                <a16:creationId xmlns:a16="http://schemas.microsoft.com/office/drawing/2014/main" id="{F2A175DA-512E-4263-B192-CC14EC30DBCA}"/>
              </a:ext>
            </a:extLst>
          </p:cNvPr>
          <p:cNvSpPr>
            <a:spLocks noGrp="1"/>
          </p:cNvSpPr>
          <p:nvPr>
            <p:ph type="subTitle" idx="1"/>
          </p:nvPr>
        </p:nvSpPr>
        <p:spPr/>
        <p:txBody>
          <a:bodyPr/>
          <a:lstStyle/>
          <a:p>
            <a:r>
              <a:rPr lang="en-US"/>
              <a:t>Configuration management with</a:t>
            </a:r>
            <a:endParaRPr lang="en-US" dirty="0"/>
          </a:p>
        </p:txBody>
      </p:sp>
      <p:pic>
        <p:nvPicPr>
          <p:cNvPr id="5" name="Picture 4" descr="A close up of a sign&#10;&#10;Description automatically generated">
            <a:extLst>
              <a:ext uri="{FF2B5EF4-FFF2-40B4-BE49-F238E27FC236}">
                <a16:creationId xmlns:a16="http://schemas.microsoft.com/office/drawing/2014/main" id="{3EE106ED-8138-4CB4-990B-085FB894E05C}"/>
              </a:ext>
            </a:extLst>
          </p:cNvPr>
          <p:cNvPicPr>
            <a:picLocks noChangeAspect="1"/>
          </p:cNvPicPr>
          <p:nvPr/>
        </p:nvPicPr>
        <p:blipFill>
          <a:blip r:embed="rId2"/>
          <a:stretch>
            <a:fillRect/>
          </a:stretch>
        </p:blipFill>
        <p:spPr>
          <a:xfrm>
            <a:off x="2611808" y="3428997"/>
            <a:ext cx="1838894" cy="2262702"/>
          </a:xfrm>
          <a:prstGeom prst="rect">
            <a:avLst/>
          </a:prstGeom>
        </p:spPr>
      </p:pic>
    </p:spTree>
    <p:extLst>
      <p:ext uri="{BB962C8B-B14F-4D97-AF65-F5344CB8AC3E}">
        <p14:creationId xmlns:p14="http://schemas.microsoft.com/office/powerpoint/2010/main" val="148778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A302-7EE8-43A3-B049-B60A50D33DD9}"/>
              </a:ext>
            </a:extLst>
          </p:cNvPr>
          <p:cNvSpPr>
            <a:spLocks noGrp="1"/>
          </p:cNvSpPr>
          <p:nvPr>
            <p:ph type="title"/>
          </p:nvPr>
        </p:nvSpPr>
        <p:spPr/>
        <p:txBody>
          <a:bodyPr/>
          <a:lstStyle/>
          <a:p>
            <a:r>
              <a:rPr lang="en-US" dirty="0"/>
              <a:t>Conditional roles</a:t>
            </a:r>
          </a:p>
        </p:txBody>
      </p:sp>
      <p:sp>
        <p:nvSpPr>
          <p:cNvPr id="3" name="Content Placeholder 2">
            <a:extLst>
              <a:ext uri="{FF2B5EF4-FFF2-40B4-BE49-F238E27FC236}">
                <a16:creationId xmlns:a16="http://schemas.microsoft.com/office/drawing/2014/main" id="{C9DEE5AA-08F3-4A41-B0AC-0277FECEF6C4}"/>
              </a:ext>
            </a:extLst>
          </p:cNvPr>
          <p:cNvSpPr>
            <a:spLocks noGrp="1"/>
          </p:cNvSpPr>
          <p:nvPr>
            <p:ph idx="1"/>
          </p:nvPr>
        </p:nvSpPr>
        <p:spPr/>
        <p:txBody>
          <a:bodyPr/>
          <a:lstStyle/>
          <a:p>
            <a:r>
              <a:rPr lang="en-US" dirty="0"/>
              <a:t>Conditional roles call a role dynamically, using the </a:t>
            </a:r>
            <a:r>
              <a:rPr lang="en-US" b="1" dirty="0" err="1"/>
              <a:t>include_role</a:t>
            </a:r>
            <a:r>
              <a:rPr lang="en-US" dirty="0"/>
              <a:t> module</a:t>
            </a:r>
          </a:p>
          <a:p>
            <a:pPr lvl="1"/>
            <a:r>
              <a:rPr lang="en-US" dirty="0"/>
              <a:t>This makes it so conditional roles are treated more as tasks</a:t>
            </a:r>
          </a:p>
          <a:p>
            <a:r>
              <a:rPr lang="en-US" dirty="0"/>
              <a:t>Conditional roles can be combined with conditional statements</a:t>
            </a:r>
          </a:p>
          <a:p>
            <a:pPr lvl="1"/>
            <a:r>
              <a:rPr lang="en-US" dirty="0"/>
              <a:t>Run role only if conditional statement is true</a:t>
            </a:r>
          </a:p>
          <a:p>
            <a:r>
              <a:rPr lang="en-US" dirty="0"/>
              <a:t>Use </a:t>
            </a:r>
            <a:r>
              <a:rPr lang="en-US" b="1" dirty="0" err="1"/>
              <a:t>include_role</a:t>
            </a:r>
            <a:r>
              <a:rPr lang="en-US" b="1" dirty="0"/>
              <a:t> </a:t>
            </a:r>
            <a:r>
              <a:rPr lang="en-US" dirty="0"/>
              <a:t>in task statement to do so</a:t>
            </a:r>
          </a:p>
          <a:p>
            <a:endParaRPr lang="en-US" dirty="0"/>
          </a:p>
        </p:txBody>
      </p:sp>
    </p:spTree>
    <p:extLst>
      <p:ext uri="{BB962C8B-B14F-4D97-AF65-F5344CB8AC3E}">
        <p14:creationId xmlns:p14="http://schemas.microsoft.com/office/powerpoint/2010/main" val="61215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43AA-B757-4198-A16C-51725D1DE09B}"/>
              </a:ext>
            </a:extLst>
          </p:cNvPr>
          <p:cNvSpPr>
            <a:spLocks noGrp="1"/>
          </p:cNvSpPr>
          <p:nvPr>
            <p:ph type="title"/>
          </p:nvPr>
        </p:nvSpPr>
        <p:spPr/>
        <p:txBody>
          <a:bodyPr/>
          <a:lstStyle/>
          <a:p>
            <a:r>
              <a:rPr lang="en-US" dirty="0"/>
              <a:t>Order of execution</a:t>
            </a:r>
          </a:p>
        </p:txBody>
      </p:sp>
      <p:sp>
        <p:nvSpPr>
          <p:cNvPr id="3" name="Content Placeholder 2">
            <a:extLst>
              <a:ext uri="{FF2B5EF4-FFF2-40B4-BE49-F238E27FC236}">
                <a16:creationId xmlns:a16="http://schemas.microsoft.com/office/drawing/2014/main" id="{C9F522D1-4C70-4DDF-8CCE-98810D41EF53}"/>
              </a:ext>
            </a:extLst>
          </p:cNvPr>
          <p:cNvSpPr>
            <a:spLocks noGrp="1"/>
          </p:cNvSpPr>
          <p:nvPr>
            <p:ph idx="1"/>
          </p:nvPr>
        </p:nvSpPr>
        <p:spPr>
          <a:xfrm>
            <a:off x="4962698" y="2052116"/>
            <a:ext cx="5607440" cy="3997828"/>
          </a:xfrm>
        </p:spPr>
        <p:txBody>
          <a:bodyPr>
            <a:normAutofit fontScale="92500" lnSpcReduction="10000"/>
          </a:bodyPr>
          <a:lstStyle/>
          <a:p>
            <a:r>
              <a:rPr lang="en-US" dirty="0"/>
              <a:t>Role tasks are always executed before playbook tasks</a:t>
            </a:r>
          </a:p>
          <a:p>
            <a:r>
              <a:rPr lang="en-US" dirty="0"/>
              <a:t>Next, playbook tasks are executed</a:t>
            </a:r>
          </a:p>
          <a:p>
            <a:r>
              <a:rPr lang="en-US" dirty="0"/>
              <a:t>After that, handlers are executed</a:t>
            </a:r>
          </a:p>
          <a:p>
            <a:r>
              <a:rPr lang="en-US" dirty="0"/>
              <a:t>Use </a:t>
            </a:r>
            <a:r>
              <a:rPr lang="en-US" b="1" dirty="0" err="1"/>
              <a:t>pre_tasks</a:t>
            </a:r>
            <a:r>
              <a:rPr lang="en-US" b="1" dirty="0"/>
              <a:t> </a:t>
            </a:r>
            <a:r>
              <a:rPr lang="en-US" dirty="0"/>
              <a:t>to define playbook tasks that are to be executed before the tasks in role</a:t>
            </a:r>
          </a:p>
          <a:p>
            <a:pPr lvl="1"/>
            <a:r>
              <a:rPr lang="en-US" dirty="0"/>
              <a:t>Handler can be executed before as well</a:t>
            </a:r>
          </a:p>
          <a:p>
            <a:r>
              <a:rPr lang="en-US" b="1" dirty="0" err="1"/>
              <a:t>post_tasks</a:t>
            </a:r>
            <a:r>
              <a:rPr lang="en-US" b="1" dirty="0"/>
              <a:t> </a:t>
            </a:r>
            <a:r>
              <a:rPr lang="en-US" dirty="0"/>
              <a:t>can be used to define playbook tasks that are executed after playbook tasks and roles</a:t>
            </a:r>
            <a:endParaRPr lang="en-US" b="1" dirty="0"/>
          </a:p>
        </p:txBody>
      </p:sp>
    </p:spTree>
    <p:extLst>
      <p:ext uri="{BB962C8B-B14F-4D97-AF65-F5344CB8AC3E}">
        <p14:creationId xmlns:p14="http://schemas.microsoft.com/office/powerpoint/2010/main" val="85408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Inventory</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A static inventory file can be used as a list of managed hosts</a:t>
            </a:r>
          </a:p>
          <a:p>
            <a:r>
              <a:rPr lang="en-US" dirty="0"/>
              <a:t>Dynamic inventory can automatically discover hosts, by talking to an external host management system, such as Active Directory, Spacewalk or cloud providers</a:t>
            </a:r>
          </a:p>
          <a:p>
            <a:r>
              <a:rPr lang="en-US" dirty="0"/>
              <a:t>Also, multiple inventories can be used, for instance by putting multiple inventory files in a directory and use that as the source of inventory</a:t>
            </a:r>
          </a:p>
        </p:txBody>
      </p:sp>
    </p:spTree>
    <p:extLst>
      <p:ext uri="{BB962C8B-B14F-4D97-AF65-F5344CB8AC3E}">
        <p14:creationId xmlns:p14="http://schemas.microsoft.com/office/powerpoint/2010/main" val="104964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Dynamic inventory</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Dynamic inventory scripts are available for different environments</a:t>
            </a:r>
          </a:p>
          <a:p>
            <a:r>
              <a:rPr lang="en-US" dirty="0"/>
              <a:t>They are used like static inventory files, through </a:t>
            </a:r>
            <a:r>
              <a:rPr lang="en-US" dirty="0" err="1"/>
              <a:t>ansible.cfg</a:t>
            </a:r>
            <a:r>
              <a:rPr lang="en-US" dirty="0"/>
              <a:t>, or using the -</a:t>
            </a:r>
            <a:r>
              <a:rPr lang="en-US" dirty="0" err="1"/>
              <a:t>i</a:t>
            </a:r>
            <a:r>
              <a:rPr lang="en-US" dirty="0"/>
              <a:t> option to the ansible[-playbook] command</a:t>
            </a:r>
          </a:p>
          <a:p>
            <a:r>
              <a:rPr lang="en-US" dirty="0"/>
              <a:t>Instead of using community dynamic inventory scripts, you can also write your own</a:t>
            </a:r>
          </a:p>
        </p:txBody>
      </p:sp>
    </p:spTree>
    <p:extLst>
      <p:ext uri="{BB962C8B-B14F-4D97-AF65-F5344CB8AC3E}">
        <p14:creationId xmlns:p14="http://schemas.microsoft.com/office/powerpoint/2010/main" val="353757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Dynamic inventory scripts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The only requirement is that the script returns the inventory information in JSON format</a:t>
            </a:r>
          </a:p>
          <a:p>
            <a:r>
              <a:rPr lang="en-US" dirty="0"/>
              <a:t>To see the correct output format, use </a:t>
            </a:r>
            <a:r>
              <a:rPr lang="en-US" b="1" dirty="0"/>
              <a:t>ansible-inventory --list </a:t>
            </a:r>
            <a:r>
              <a:rPr lang="en-US" dirty="0"/>
              <a:t>on any inventory</a:t>
            </a:r>
          </a:p>
          <a:p>
            <a:r>
              <a:rPr lang="en-US" dirty="0"/>
              <a:t>Scripts can be written in any language, but Python is common</a:t>
            </a:r>
          </a:p>
          <a:p>
            <a:pPr marL="6160" indent="0">
              <a:buNone/>
            </a:pPr>
            <a:endParaRPr lang="en-US" dirty="0"/>
          </a:p>
        </p:txBody>
      </p:sp>
    </p:spTree>
    <p:extLst>
      <p:ext uri="{BB962C8B-B14F-4D97-AF65-F5344CB8AC3E}">
        <p14:creationId xmlns:p14="http://schemas.microsoft.com/office/powerpoint/2010/main" val="268532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832C-0A65-47E7-A5F5-6F8F60616D7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9892BF-DD39-4EF5-9BF4-CFD9C129ECC6}"/>
              </a:ext>
            </a:extLst>
          </p:cNvPr>
          <p:cNvSpPr>
            <a:spLocks noGrp="1"/>
          </p:cNvSpPr>
          <p:nvPr>
            <p:ph idx="1"/>
          </p:nvPr>
        </p:nvSpPr>
        <p:spPr>
          <a:xfrm>
            <a:off x="4908883" y="2052116"/>
            <a:ext cx="5661255" cy="3997828"/>
          </a:xfrm>
        </p:spPr>
        <p:txBody>
          <a:bodyPr/>
          <a:lstStyle/>
          <a:p>
            <a:r>
              <a:rPr lang="en-US" b="1" dirty="0"/>
              <a:t>Tutorial: Configure dynamic inventories of your Azure resources using Ansible</a:t>
            </a:r>
          </a:p>
          <a:p>
            <a:endParaRPr lang="en-US" dirty="0">
              <a:hlinkClick r:id="rId2"/>
            </a:endParaRPr>
          </a:p>
          <a:p>
            <a:pPr lvl="1"/>
            <a:r>
              <a:rPr lang="en-US" dirty="0">
                <a:hlinkClick r:id="rId2"/>
              </a:rPr>
              <a:t>https://docs.microsoft.com/en-us/azure/ansible/ansible-manage-azure-dynamic-inventories</a:t>
            </a:r>
            <a:endParaRPr lang="en-US" dirty="0"/>
          </a:p>
        </p:txBody>
      </p:sp>
    </p:spTree>
    <p:extLst>
      <p:ext uri="{BB962C8B-B14F-4D97-AF65-F5344CB8AC3E}">
        <p14:creationId xmlns:p14="http://schemas.microsoft.com/office/powerpoint/2010/main" val="142991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Multiple inventory files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If the inventory specified is a directory, all inventory files in that directory are considered</a:t>
            </a:r>
          </a:p>
          <a:p>
            <a:r>
              <a:rPr lang="en-US" dirty="0"/>
              <a:t>This includes static as well as dynamic inventory</a:t>
            </a:r>
          </a:p>
          <a:p>
            <a:r>
              <a:rPr lang="en-US" dirty="0"/>
              <a:t>Inventory files cannot be created with dependencies to other inventory files</a:t>
            </a:r>
          </a:p>
          <a:p>
            <a:endParaRPr lang="en-US" dirty="0"/>
          </a:p>
        </p:txBody>
      </p:sp>
    </p:spTree>
    <p:extLst>
      <p:ext uri="{BB962C8B-B14F-4D97-AF65-F5344CB8AC3E}">
        <p14:creationId xmlns:p14="http://schemas.microsoft.com/office/powerpoint/2010/main" val="402205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Addressing hosts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normAutofit fontScale="77500" lnSpcReduction="20000"/>
          </a:bodyPr>
          <a:lstStyle/>
          <a:p>
            <a:r>
              <a:rPr lang="en-US" dirty="0"/>
              <a:t>By default, hosts are addressed with their host name as specified in inventory</a:t>
            </a:r>
          </a:p>
          <a:p>
            <a:r>
              <a:rPr lang="en-US" dirty="0"/>
              <a:t>IP addresses can also be used</a:t>
            </a:r>
          </a:p>
          <a:p>
            <a:r>
              <a:rPr lang="en-US" dirty="0"/>
              <a:t>Host groups are common and are defined in inventory</a:t>
            </a:r>
          </a:p>
          <a:p>
            <a:pPr lvl="1"/>
            <a:r>
              <a:rPr lang="en-US" dirty="0"/>
              <a:t>Group </a:t>
            </a:r>
            <a:r>
              <a:rPr lang="en-US" b="1" dirty="0"/>
              <a:t>all </a:t>
            </a:r>
            <a:r>
              <a:rPr lang="en-US" dirty="0"/>
              <a:t>is implicit and doesn’t have to be defined</a:t>
            </a:r>
          </a:p>
          <a:p>
            <a:pPr lvl="1"/>
            <a:r>
              <a:rPr lang="en-US" dirty="0"/>
              <a:t>Group </a:t>
            </a:r>
            <a:r>
              <a:rPr lang="en-US" b="1" dirty="0"/>
              <a:t>ungrouped </a:t>
            </a:r>
            <a:r>
              <a:rPr lang="en-US" dirty="0"/>
              <a:t>is also implicit and addresses all hosts that are not members of a group</a:t>
            </a:r>
          </a:p>
          <a:p>
            <a:r>
              <a:rPr lang="en-US" dirty="0"/>
              <a:t>Wildcards can also be used, </a:t>
            </a:r>
            <a:r>
              <a:rPr lang="en-US" b="1" dirty="0"/>
              <a:t>- hosts: ‘*’</a:t>
            </a:r>
            <a:r>
              <a:rPr lang="en-US" dirty="0"/>
              <a:t> is equivalent to </a:t>
            </a:r>
            <a:r>
              <a:rPr lang="en-US" b="1" dirty="0"/>
              <a:t>– hosts: all</a:t>
            </a:r>
          </a:p>
          <a:p>
            <a:r>
              <a:rPr lang="en-US" dirty="0"/>
              <a:t>If special characters are used, always put them between quotes to avoid special characters being interpreted by the shell</a:t>
            </a:r>
          </a:p>
        </p:txBody>
      </p:sp>
    </p:spTree>
    <p:extLst>
      <p:ext uri="{BB962C8B-B14F-4D97-AF65-F5344CB8AC3E}">
        <p14:creationId xmlns:p14="http://schemas.microsoft.com/office/powerpoint/2010/main" val="216827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Parallelism – Processing order</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normAutofit fontScale="70000" lnSpcReduction="20000"/>
          </a:bodyPr>
          <a:lstStyle/>
          <a:p>
            <a:r>
              <a:rPr lang="en-US" dirty="0"/>
              <a:t>Plays are executed in order on all hosts referred to, and normally Ansible will start the next task if this task successfully completed on all managed hosts</a:t>
            </a:r>
          </a:p>
          <a:p>
            <a:r>
              <a:rPr lang="en-US" dirty="0"/>
              <a:t>Ansible can run on multiple managed hosts simultaneously, but by default the maximum number of simultaneous hosts is limited to five</a:t>
            </a:r>
          </a:p>
          <a:p>
            <a:r>
              <a:rPr lang="en-US" dirty="0"/>
              <a:t>Set </a:t>
            </a:r>
            <a:r>
              <a:rPr lang="en-US" b="1" dirty="0"/>
              <a:t>forks = n </a:t>
            </a:r>
            <a:r>
              <a:rPr lang="en-US" dirty="0"/>
              <a:t>in </a:t>
            </a:r>
            <a:r>
              <a:rPr lang="en-US" dirty="0" err="1"/>
              <a:t>ansible.cfg</a:t>
            </a:r>
            <a:r>
              <a:rPr lang="en-US" dirty="0"/>
              <a:t> to change the maximum number of simultaneous hosts</a:t>
            </a:r>
          </a:p>
          <a:p>
            <a:r>
              <a:rPr lang="en-US" dirty="0"/>
              <a:t>Alternatively, use </a:t>
            </a:r>
            <a:r>
              <a:rPr lang="en-US" b="1" dirty="0"/>
              <a:t>–f </a:t>
            </a:r>
            <a:r>
              <a:rPr lang="en-US" b="1" dirty="0" err="1"/>
              <a:t>nn</a:t>
            </a:r>
            <a:r>
              <a:rPr lang="en-US" b="1" dirty="0"/>
              <a:t> </a:t>
            </a:r>
            <a:r>
              <a:rPr lang="en-US" dirty="0"/>
              <a:t>to specify the max number of forks as argument to the </a:t>
            </a:r>
            <a:r>
              <a:rPr lang="en-US" b="1" dirty="0"/>
              <a:t>ansible[-playbook] </a:t>
            </a:r>
            <a:r>
              <a:rPr lang="en-US" dirty="0"/>
              <a:t>command</a:t>
            </a:r>
          </a:p>
          <a:p>
            <a:r>
              <a:rPr lang="en-US" dirty="0"/>
              <a:t>The default of 5 is very limited, so you can set this parameter much higher, in particular if most of the work is done on the managed hosts and not on the control node</a:t>
            </a:r>
          </a:p>
          <a:p>
            <a:r>
              <a:rPr lang="en-US" dirty="0"/>
              <a:t>Use the </a:t>
            </a:r>
            <a:r>
              <a:rPr lang="en-US" b="1" dirty="0"/>
              <a:t>serial </a:t>
            </a:r>
            <a:r>
              <a:rPr lang="en-US" dirty="0"/>
              <a:t>keyword in the playbook to run hosts through the entire play in batches</a:t>
            </a:r>
          </a:p>
        </p:txBody>
      </p:sp>
    </p:spTree>
    <p:extLst>
      <p:ext uri="{BB962C8B-B14F-4D97-AF65-F5344CB8AC3E}">
        <p14:creationId xmlns:p14="http://schemas.microsoft.com/office/powerpoint/2010/main" val="343609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322A-8178-474A-AE01-F13F6D6E8EEB}"/>
              </a:ext>
            </a:extLst>
          </p:cNvPr>
          <p:cNvSpPr>
            <a:spLocks noGrp="1"/>
          </p:cNvSpPr>
          <p:nvPr>
            <p:ph type="title"/>
          </p:nvPr>
        </p:nvSpPr>
        <p:spPr/>
        <p:txBody>
          <a:bodyPr/>
          <a:lstStyle/>
          <a:p>
            <a:r>
              <a:rPr lang="en-US" dirty="0"/>
              <a:t>Asynchronous Tasks</a:t>
            </a:r>
          </a:p>
        </p:txBody>
      </p:sp>
      <p:sp>
        <p:nvSpPr>
          <p:cNvPr id="5" name="Content Placeholder 4">
            <a:extLst>
              <a:ext uri="{FF2B5EF4-FFF2-40B4-BE49-F238E27FC236}">
                <a16:creationId xmlns:a16="http://schemas.microsoft.com/office/drawing/2014/main" id="{49CE401C-ABAD-4CF0-BB69-5648132B222E}"/>
              </a:ext>
            </a:extLst>
          </p:cNvPr>
          <p:cNvSpPr>
            <a:spLocks noGrp="1"/>
          </p:cNvSpPr>
          <p:nvPr>
            <p:ph idx="1"/>
          </p:nvPr>
        </p:nvSpPr>
        <p:spPr>
          <a:xfrm>
            <a:off x="4957011" y="2052116"/>
            <a:ext cx="5613128" cy="3997828"/>
          </a:xfrm>
        </p:spPr>
        <p:txBody>
          <a:bodyPr>
            <a:normAutofit fontScale="70000" lnSpcReduction="20000"/>
          </a:bodyPr>
          <a:lstStyle/>
          <a:p>
            <a:r>
              <a:rPr lang="en-US" dirty="0"/>
              <a:t>Normally, Ansible waits for completion of tasks before starting the next task</a:t>
            </a:r>
          </a:p>
          <a:p>
            <a:r>
              <a:rPr lang="en-US" dirty="0"/>
              <a:t>Use the </a:t>
            </a:r>
            <a:r>
              <a:rPr lang="en-US" b="1" dirty="0"/>
              <a:t>async</a:t>
            </a:r>
            <a:r>
              <a:rPr lang="en-US" dirty="0"/>
              <a:t> keyword in a task to run the task in the background:</a:t>
            </a:r>
          </a:p>
          <a:p>
            <a:pPr lvl="1"/>
            <a:r>
              <a:rPr lang="en-US" b="1" dirty="0"/>
              <a:t>async: 3600 </a:t>
            </a:r>
            <a:r>
              <a:rPr lang="en-US" dirty="0"/>
              <a:t>tells Ansible to give the task an hour to complete, note that this will be the maximum amount of time permitted for the job to run</a:t>
            </a:r>
          </a:p>
          <a:p>
            <a:pPr lvl="1"/>
            <a:r>
              <a:rPr lang="en-US" b="1" dirty="0"/>
              <a:t>poll: 10 </a:t>
            </a:r>
            <a:r>
              <a:rPr lang="en-US" dirty="0"/>
              <a:t>indicates that Ansible will poll every 10 seconds to see if the command has completed</a:t>
            </a:r>
          </a:p>
          <a:p>
            <a:r>
              <a:rPr lang="en-US" dirty="0"/>
              <a:t>Using </a:t>
            </a:r>
            <a:r>
              <a:rPr lang="en-US" b="1" dirty="0"/>
              <a:t>async </a:t>
            </a:r>
            <a:r>
              <a:rPr lang="en-US" dirty="0"/>
              <a:t>allows the next task to be started so it will make playbooks more efficient</a:t>
            </a:r>
          </a:p>
          <a:p>
            <a:pPr lvl="1"/>
            <a:r>
              <a:rPr lang="en-US" dirty="0"/>
              <a:t>Recommended for backup jobs, package updates, large file downloads, etc.</a:t>
            </a:r>
          </a:p>
          <a:p>
            <a:r>
              <a:rPr lang="en-US" b="1" dirty="0"/>
              <a:t>async-status</a:t>
            </a:r>
          </a:p>
          <a:p>
            <a:endParaRPr lang="en-US" dirty="0"/>
          </a:p>
        </p:txBody>
      </p:sp>
    </p:spTree>
    <p:extLst>
      <p:ext uri="{BB962C8B-B14F-4D97-AF65-F5344CB8AC3E}">
        <p14:creationId xmlns:p14="http://schemas.microsoft.com/office/powerpoint/2010/main" val="268865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73C0-B181-4BCD-97EA-39D597A7E17C}"/>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5B585118-82D4-402A-947A-B3CA5DEDF0A4}"/>
              </a:ext>
            </a:extLst>
          </p:cNvPr>
          <p:cNvSpPr>
            <a:spLocks noGrp="1"/>
          </p:cNvSpPr>
          <p:nvPr>
            <p:ph idx="1"/>
          </p:nvPr>
        </p:nvSpPr>
        <p:spPr>
          <a:xfrm>
            <a:off x="4979323" y="2052116"/>
            <a:ext cx="5590815" cy="3997828"/>
          </a:xfrm>
        </p:spPr>
        <p:txBody>
          <a:bodyPr>
            <a:normAutofit lnSpcReduction="10000"/>
          </a:bodyPr>
          <a:lstStyle/>
          <a:p>
            <a:r>
              <a:rPr lang="en-US" dirty="0"/>
              <a:t>Playbooks best practices (docs.ansible.com)</a:t>
            </a:r>
          </a:p>
          <a:p>
            <a:r>
              <a:rPr lang="en-US" dirty="0"/>
              <a:t>Master playbook</a:t>
            </a:r>
          </a:p>
          <a:p>
            <a:pPr lvl="1"/>
            <a:r>
              <a:rPr lang="en-US" dirty="0"/>
              <a:t>Call specific playbooks from master playbook for specific types of hosts</a:t>
            </a:r>
          </a:p>
          <a:p>
            <a:pPr lvl="1"/>
            <a:r>
              <a:rPr lang="en-US" dirty="0"/>
              <a:t>Consider using different inventory files to differentiate between production and staging phases</a:t>
            </a:r>
          </a:p>
          <a:p>
            <a:pPr lvl="1"/>
            <a:r>
              <a:rPr lang="en-US" dirty="0"/>
              <a:t>Use </a:t>
            </a:r>
            <a:r>
              <a:rPr lang="en-US" dirty="0" err="1"/>
              <a:t>group_vars</a:t>
            </a:r>
            <a:r>
              <a:rPr lang="en-US" dirty="0"/>
              <a:t>/ and </a:t>
            </a:r>
            <a:r>
              <a:rPr lang="en-US" dirty="0" err="1"/>
              <a:t>host_vars</a:t>
            </a:r>
            <a:r>
              <a:rPr lang="en-US" dirty="0"/>
              <a:t>/ to set host related variables</a:t>
            </a:r>
          </a:p>
          <a:p>
            <a:pPr lvl="1"/>
            <a:r>
              <a:rPr lang="en-US" dirty="0"/>
              <a:t>Use roles to standardize common tasks</a:t>
            </a:r>
          </a:p>
        </p:txBody>
      </p:sp>
    </p:spTree>
    <p:extLst>
      <p:ext uri="{BB962C8B-B14F-4D97-AF65-F5344CB8AC3E}">
        <p14:creationId xmlns:p14="http://schemas.microsoft.com/office/powerpoint/2010/main" val="315192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0FE1-0B78-4406-8AA7-22F165E1D43A}"/>
              </a:ext>
            </a:extLst>
          </p:cNvPr>
          <p:cNvSpPr>
            <a:spLocks noGrp="1"/>
          </p:cNvSpPr>
          <p:nvPr>
            <p:ph type="title"/>
          </p:nvPr>
        </p:nvSpPr>
        <p:spPr/>
        <p:txBody>
          <a:bodyPr/>
          <a:lstStyle/>
          <a:p>
            <a:r>
              <a:rPr lang="en-US" dirty="0" err="1"/>
              <a:t>wait_for</a:t>
            </a:r>
            <a:endParaRPr lang="en-US" dirty="0"/>
          </a:p>
        </p:txBody>
      </p:sp>
      <p:sp>
        <p:nvSpPr>
          <p:cNvPr id="3" name="Content Placeholder 2">
            <a:extLst>
              <a:ext uri="{FF2B5EF4-FFF2-40B4-BE49-F238E27FC236}">
                <a16:creationId xmlns:a16="http://schemas.microsoft.com/office/drawing/2014/main" id="{AC556262-508E-4FB1-A959-02355B09B585}"/>
              </a:ext>
            </a:extLst>
          </p:cNvPr>
          <p:cNvSpPr>
            <a:spLocks noGrp="1"/>
          </p:cNvSpPr>
          <p:nvPr>
            <p:ph idx="1"/>
          </p:nvPr>
        </p:nvSpPr>
        <p:spPr/>
        <p:txBody>
          <a:bodyPr/>
          <a:lstStyle/>
          <a:p>
            <a:r>
              <a:rPr lang="en-US" b="1" dirty="0" err="1"/>
              <a:t>wait_for</a:t>
            </a:r>
            <a:r>
              <a:rPr lang="en-US" dirty="0"/>
              <a:t> module can be used in a task to check if a certain condition was met</a:t>
            </a:r>
          </a:p>
          <a:p>
            <a:r>
              <a:rPr lang="en-US" dirty="0"/>
              <a:t>Using this module may be useful to verify successful restart of servers, </a:t>
            </a:r>
            <a:r>
              <a:rPr lang="en-US"/>
              <a:t>etc.</a:t>
            </a:r>
            <a:endParaRPr lang="en-US" dirty="0"/>
          </a:p>
        </p:txBody>
      </p:sp>
    </p:spTree>
    <p:extLst>
      <p:ext uri="{BB962C8B-B14F-4D97-AF65-F5344CB8AC3E}">
        <p14:creationId xmlns:p14="http://schemas.microsoft.com/office/powerpoint/2010/main" val="208226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Rolling updates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The default behavior of running one task on all hosts, and next proceed to the next task means that in cluster environments you may have all hosts temporarily being unavailable</a:t>
            </a:r>
          </a:p>
          <a:p>
            <a:r>
              <a:rPr lang="en-US" dirty="0"/>
              <a:t>Use the </a:t>
            </a:r>
            <a:r>
              <a:rPr lang="en-US" b="1" dirty="0"/>
              <a:t>serial </a:t>
            </a:r>
            <a:r>
              <a:rPr lang="en-US" dirty="0"/>
              <a:t>keyword in a playbook to reduce the number of parallel tasks to a value that is lower than what is specified with the </a:t>
            </a:r>
            <a:r>
              <a:rPr lang="en-US" b="1" dirty="0"/>
              <a:t>forks </a:t>
            </a:r>
            <a:r>
              <a:rPr lang="en-US" dirty="0"/>
              <a:t>option</a:t>
            </a:r>
            <a:endParaRPr lang="en-US" b="1" dirty="0"/>
          </a:p>
        </p:txBody>
      </p:sp>
    </p:spTree>
    <p:extLst>
      <p:ext uri="{BB962C8B-B14F-4D97-AF65-F5344CB8AC3E}">
        <p14:creationId xmlns:p14="http://schemas.microsoft.com/office/powerpoint/2010/main" val="261718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Inclusion</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normAutofit fontScale="85000" lnSpcReduction="10000"/>
          </a:bodyPr>
          <a:lstStyle/>
          <a:p>
            <a:r>
              <a:rPr lang="en-US" dirty="0"/>
              <a:t>If playbooks grow larger, it is common to use modularity by using includes and imports</a:t>
            </a:r>
          </a:p>
          <a:p>
            <a:r>
              <a:rPr lang="en-US" dirty="0"/>
              <a:t>Includes and imports can happen for playbooks as well as tasks</a:t>
            </a:r>
          </a:p>
          <a:p>
            <a:r>
              <a:rPr lang="en-US" dirty="0"/>
              <a:t>An </a:t>
            </a:r>
            <a:r>
              <a:rPr lang="en-US" b="1" dirty="0"/>
              <a:t>include </a:t>
            </a:r>
            <a:r>
              <a:rPr lang="en-US" dirty="0"/>
              <a:t>is a dynamic process; Ansible processes the contents of the included files at the moment that this import is reached</a:t>
            </a:r>
          </a:p>
          <a:p>
            <a:r>
              <a:rPr lang="en-US" dirty="0"/>
              <a:t>An </a:t>
            </a:r>
            <a:r>
              <a:rPr lang="en-US" b="1" dirty="0"/>
              <a:t>import </a:t>
            </a:r>
            <a:r>
              <a:rPr lang="en-US" dirty="0"/>
              <a:t>is a static process; Ansible preprocesses the imported file contents before the actual play is started</a:t>
            </a:r>
          </a:p>
          <a:p>
            <a:pPr lvl="1"/>
            <a:r>
              <a:rPr lang="en-US" dirty="0"/>
              <a:t>Playbook imports must be defined at the beginning of the playbook, using </a:t>
            </a:r>
            <a:r>
              <a:rPr lang="en-US" b="1" dirty="0" err="1"/>
              <a:t>import_playbook</a:t>
            </a:r>
            <a:endParaRPr lang="en-US" dirty="0"/>
          </a:p>
        </p:txBody>
      </p:sp>
    </p:spTree>
    <p:extLst>
      <p:ext uri="{BB962C8B-B14F-4D97-AF65-F5344CB8AC3E}">
        <p14:creationId xmlns:p14="http://schemas.microsoft.com/office/powerpoint/2010/main" val="175061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Task files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normAutofit fontScale="70000" lnSpcReduction="20000"/>
          </a:bodyPr>
          <a:lstStyle/>
          <a:p>
            <a:r>
              <a:rPr lang="en-US" dirty="0"/>
              <a:t>A task file is a flat list of tasks</a:t>
            </a:r>
          </a:p>
          <a:p>
            <a:r>
              <a:rPr lang="en-US" dirty="0"/>
              <a:t>Use </a:t>
            </a:r>
            <a:r>
              <a:rPr lang="en-US" b="1" dirty="0" err="1"/>
              <a:t>import_tasks</a:t>
            </a:r>
            <a:r>
              <a:rPr lang="en-US" b="1" dirty="0"/>
              <a:t> </a:t>
            </a:r>
            <a:r>
              <a:rPr lang="en-US" dirty="0"/>
              <a:t>to statically import a task file in the playbook, it will be included at the location where it is imported</a:t>
            </a:r>
          </a:p>
          <a:p>
            <a:r>
              <a:rPr lang="en-US" dirty="0"/>
              <a:t>Use </a:t>
            </a:r>
            <a:r>
              <a:rPr lang="en-US" b="1" dirty="0" err="1"/>
              <a:t>include_tasks</a:t>
            </a:r>
            <a:r>
              <a:rPr lang="en-US" dirty="0"/>
              <a:t> to dynamically include a task file</a:t>
            </a:r>
          </a:p>
          <a:p>
            <a:r>
              <a:rPr lang="en-US" dirty="0"/>
              <a:t>Dynamically including tasks means that some features are not available</a:t>
            </a:r>
          </a:p>
          <a:p>
            <a:pPr lvl="1"/>
            <a:r>
              <a:rPr lang="en-US" b="1" dirty="0"/>
              <a:t>ansible-playbook –list-tasks </a:t>
            </a:r>
            <a:r>
              <a:rPr lang="en-US" dirty="0"/>
              <a:t>will not show the tasks</a:t>
            </a:r>
          </a:p>
          <a:p>
            <a:pPr lvl="1"/>
            <a:r>
              <a:rPr lang="en-US" b="1" dirty="0"/>
              <a:t>Ansible-playbook –start-at-task</a:t>
            </a:r>
            <a:r>
              <a:rPr lang="en-US" dirty="0"/>
              <a:t> doesn’t work</a:t>
            </a:r>
          </a:p>
          <a:p>
            <a:pPr lvl="1"/>
            <a:r>
              <a:rPr lang="en-US" dirty="0"/>
              <a:t>You cannot trigger a handler in an imported task file from the main task file</a:t>
            </a:r>
          </a:p>
          <a:p>
            <a:r>
              <a:rPr lang="en-US" dirty="0"/>
              <a:t>Best practice: store task files in a dedicated directory to make management easier</a:t>
            </a:r>
          </a:p>
        </p:txBody>
      </p:sp>
    </p:spTree>
    <p:extLst>
      <p:ext uri="{BB962C8B-B14F-4D97-AF65-F5344CB8AC3E}">
        <p14:creationId xmlns:p14="http://schemas.microsoft.com/office/powerpoint/2010/main" val="167301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When to include task files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When modularity is required</a:t>
            </a:r>
          </a:p>
          <a:p>
            <a:r>
              <a:rPr lang="en-US" dirty="0"/>
              <a:t>When different groups of engineers are responsible for different setup tasks</a:t>
            </a:r>
          </a:p>
          <a:p>
            <a:r>
              <a:rPr lang="en-US" dirty="0"/>
              <a:t>If a task needs to be executed only in specific cases</a:t>
            </a:r>
          </a:p>
        </p:txBody>
      </p:sp>
    </p:spTree>
    <p:extLst>
      <p:ext uri="{BB962C8B-B14F-4D97-AF65-F5344CB8AC3E}">
        <p14:creationId xmlns:p14="http://schemas.microsoft.com/office/powerpoint/2010/main" val="1027732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Variables for external plays and tasks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normAutofit fontScale="92500" lnSpcReduction="10000"/>
          </a:bodyPr>
          <a:lstStyle/>
          <a:p>
            <a:r>
              <a:rPr lang="en-US" dirty="0"/>
              <a:t>It is recommended to keep include files as generic as possible</a:t>
            </a:r>
          </a:p>
          <a:p>
            <a:r>
              <a:rPr lang="en-US" dirty="0"/>
              <a:t>Define variables independently from the playbook</a:t>
            </a:r>
          </a:p>
          <a:p>
            <a:pPr lvl="1"/>
            <a:r>
              <a:rPr lang="en-US" dirty="0"/>
              <a:t>In separate include files</a:t>
            </a:r>
          </a:p>
          <a:p>
            <a:pPr lvl="1"/>
            <a:r>
              <a:rPr lang="en-US" dirty="0"/>
              <a:t>Using </a:t>
            </a:r>
            <a:r>
              <a:rPr lang="en-US" dirty="0" err="1"/>
              <a:t>group_vars</a:t>
            </a:r>
            <a:r>
              <a:rPr lang="en-US" dirty="0"/>
              <a:t> and </a:t>
            </a:r>
            <a:r>
              <a:rPr lang="en-US" dirty="0" err="1"/>
              <a:t>host_vars</a:t>
            </a:r>
            <a:endParaRPr lang="en-US" dirty="0"/>
          </a:p>
          <a:p>
            <a:pPr lvl="1"/>
            <a:r>
              <a:rPr lang="en-US" dirty="0"/>
              <a:t>Or using local facts</a:t>
            </a:r>
          </a:p>
          <a:p>
            <a:r>
              <a:rPr lang="en-US" dirty="0"/>
              <a:t>This allows you to process different values on different groups of hosts, while still using the same playbook</a:t>
            </a:r>
          </a:p>
          <a:p>
            <a:endParaRPr lang="en-US" dirty="0"/>
          </a:p>
        </p:txBody>
      </p:sp>
    </p:spTree>
    <p:extLst>
      <p:ext uri="{BB962C8B-B14F-4D97-AF65-F5344CB8AC3E}">
        <p14:creationId xmlns:p14="http://schemas.microsoft.com/office/powerpoint/2010/main" val="346512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Ansible logging</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By default Ansible is not configured to log its output anywhere</a:t>
            </a:r>
          </a:p>
          <a:p>
            <a:r>
              <a:rPr lang="en-US" dirty="0"/>
              <a:t>Set </a:t>
            </a:r>
            <a:r>
              <a:rPr lang="en-US" b="1" dirty="0" err="1"/>
              <a:t>log_path</a:t>
            </a:r>
            <a:r>
              <a:rPr lang="en-US" b="1" dirty="0"/>
              <a:t> </a:t>
            </a:r>
            <a:r>
              <a:rPr lang="en-US" dirty="0"/>
              <a:t>in </a:t>
            </a:r>
            <a:r>
              <a:rPr lang="en-US" dirty="0" err="1"/>
              <a:t>ansible.cfg</a:t>
            </a:r>
            <a:r>
              <a:rPr lang="en-US" dirty="0"/>
              <a:t> to write logs to a specific destination</a:t>
            </a:r>
          </a:p>
          <a:p>
            <a:pPr lvl="1"/>
            <a:r>
              <a:rPr lang="en-US" dirty="0"/>
              <a:t>Create this file in the project directory, /var/log is not writable by the Ansible user and will only work when running the playbook with </a:t>
            </a:r>
            <a:r>
              <a:rPr lang="en-US" dirty="0" err="1"/>
              <a:t>sudo</a:t>
            </a:r>
            <a:endParaRPr lang="en-US" dirty="0"/>
          </a:p>
          <a:p>
            <a:r>
              <a:rPr lang="en-US" dirty="0"/>
              <a:t>Log rotation</a:t>
            </a:r>
          </a:p>
        </p:txBody>
      </p:sp>
    </p:spTree>
    <p:extLst>
      <p:ext uri="{BB962C8B-B14F-4D97-AF65-F5344CB8AC3E}">
        <p14:creationId xmlns:p14="http://schemas.microsoft.com/office/powerpoint/2010/main" val="2990257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b="1" dirty="0"/>
              <a:t>debug </a:t>
            </a:r>
            <a:r>
              <a:rPr lang="en-US" dirty="0"/>
              <a:t>module</a:t>
            </a:r>
            <a:endParaRPr lang="en-US" b="1" dirty="0"/>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The </a:t>
            </a:r>
            <a:r>
              <a:rPr lang="en-US" b="1" dirty="0"/>
              <a:t>debug </a:t>
            </a:r>
            <a:r>
              <a:rPr lang="en-US" dirty="0"/>
              <a:t>module is used to show values of variables in playbooks</a:t>
            </a:r>
          </a:p>
          <a:p>
            <a:r>
              <a:rPr lang="en-US" dirty="0"/>
              <a:t>It can also be used to show messages in specific error situations</a:t>
            </a:r>
          </a:p>
          <a:p>
            <a:r>
              <a:rPr lang="en-US" dirty="0"/>
              <a:t>ansible-doc debug</a:t>
            </a:r>
          </a:p>
        </p:txBody>
      </p:sp>
    </p:spTree>
    <p:extLst>
      <p:ext uri="{BB962C8B-B14F-4D97-AF65-F5344CB8AC3E}">
        <p14:creationId xmlns:p14="http://schemas.microsoft.com/office/powerpoint/2010/main" val="184501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Check mode</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normAutofit lnSpcReduction="10000"/>
          </a:bodyPr>
          <a:lstStyle/>
          <a:p>
            <a:r>
              <a:rPr lang="en-US" b="1" dirty="0"/>
              <a:t>ansible-playbook --check </a:t>
            </a:r>
          </a:p>
          <a:p>
            <a:pPr lvl="1"/>
            <a:r>
              <a:rPr lang="en-US" dirty="0"/>
              <a:t>Modules in playbook must support check mode</a:t>
            </a:r>
          </a:p>
          <a:p>
            <a:pPr lvl="1"/>
            <a:r>
              <a:rPr lang="en-US" dirty="0"/>
              <a:t>Check mode doesn’t always work well in </a:t>
            </a:r>
            <a:r>
              <a:rPr lang="en-US" dirty="0" err="1"/>
              <a:t>coditionals</a:t>
            </a:r>
            <a:endParaRPr lang="en-US" dirty="0"/>
          </a:p>
          <a:p>
            <a:r>
              <a:rPr lang="en-US" dirty="0"/>
              <a:t>Set </a:t>
            </a:r>
            <a:r>
              <a:rPr lang="en-US" b="1" dirty="0" err="1"/>
              <a:t>check_mode</a:t>
            </a:r>
            <a:r>
              <a:rPr lang="en-US" b="1" dirty="0"/>
              <a:t>: yes </a:t>
            </a:r>
            <a:r>
              <a:rPr lang="en-US" dirty="0"/>
              <a:t>within a task to always run that specific task in check mode</a:t>
            </a:r>
          </a:p>
          <a:p>
            <a:pPr lvl="1"/>
            <a:r>
              <a:rPr lang="en-US" dirty="0"/>
              <a:t>This is useful for checking individual tasks</a:t>
            </a:r>
          </a:p>
          <a:p>
            <a:pPr lvl="1"/>
            <a:r>
              <a:rPr lang="en-US" b="1" dirty="0" err="1"/>
              <a:t>check_mode</a:t>
            </a:r>
            <a:r>
              <a:rPr lang="en-US" b="1" dirty="0"/>
              <a:t>: no </a:t>
            </a:r>
            <a:r>
              <a:rPr lang="en-US" dirty="0"/>
              <a:t>– this task will never run in check mode</a:t>
            </a:r>
          </a:p>
        </p:txBody>
      </p:sp>
    </p:spTree>
    <p:extLst>
      <p:ext uri="{BB962C8B-B14F-4D97-AF65-F5344CB8AC3E}">
        <p14:creationId xmlns:p14="http://schemas.microsoft.com/office/powerpoint/2010/main" val="3984356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Check mode on templates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Add </a:t>
            </a:r>
            <a:r>
              <a:rPr lang="en-US" b="1" dirty="0"/>
              <a:t>--diff </a:t>
            </a:r>
            <a:r>
              <a:rPr lang="en-US" dirty="0"/>
              <a:t>to an Ansible playbook run to see differences that would be made by template files on a managed hosts</a:t>
            </a:r>
          </a:p>
          <a:p>
            <a:pPr lvl="1"/>
            <a:r>
              <a:rPr lang="en-US" dirty="0"/>
              <a:t>ansible-playbook --check --diff </a:t>
            </a:r>
            <a:r>
              <a:rPr lang="en-US" dirty="0" err="1"/>
              <a:t>playbook.yml</a:t>
            </a:r>
            <a:endParaRPr lang="en-US" dirty="0"/>
          </a:p>
        </p:txBody>
      </p:sp>
    </p:spTree>
    <p:extLst>
      <p:ext uri="{BB962C8B-B14F-4D97-AF65-F5344CB8AC3E}">
        <p14:creationId xmlns:p14="http://schemas.microsoft.com/office/powerpoint/2010/main" val="240301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36DF-E9F8-437D-ACE3-EA54A99B178A}"/>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E9835FF3-5485-4A7D-AFF9-51A5D5134977}"/>
              </a:ext>
            </a:extLst>
          </p:cNvPr>
          <p:cNvSpPr>
            <a:spLocks noGrp="1"/>
          </p:cNvSpPr>
          <p:nvPr>
            <p:ph idx="1"/>
          </p:nvPr>
        </p:nvSpPr>
        <p:spPr>
          <a:xfrm>
            <a:off x="5037513" y="2052116"/>
            <a:ext cx="5532625" cy="3997828"/>
          </a:xfrm>
        </p:spPr>
        <p:txBody>
          <a:bodyPr>
            <a:normAutofit fontScale="92500"/>
          </a:bodyPr>
          <a:lstStyle/>
          <a:p>
            <a:r>
              <a:rPr lang="en-US" dirty="0"/>
              <a:t>Role is a collection of tasks, variables, files, templates and other resources in a fixed directory structure that, as such, can easily be included from a playbook</a:t>
            </a:r>
          </a:p>
          <a:p>
            <a:r>
              <a:rPr lang="en-US" dirty="0"/>
              <a:t>Roles should be written in a generic way, such that play specifics can be defined as variables in the play, and overwrite the default variables that should be set in the role</a:t>
            </a:r>
          </a:p>
          <a:p>
            <a:r>
              <a:rPr lang="en-US" dirty="0"/>
              <a:t>Using roles makes working with large projects more manageable</a:t>
            </a:r>
          </a:p>
        </p:txBody>
      </p:sp>
    </p:spTree>
    <p:extLst>
      <p:ext uri="{BB962C8B-B14F-4D97-AF65-F5344CB8AC3E}">
        <p14:creationId xmlns:p14="http://schemas.microsoft.com/office/powerpoint/2010/main" val="3690970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Modules to check</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b="1" dirty="0" err="1"/>
              <a:t>uri</a:t>
            </a:r>
            <a:r>
              <a:rPr lang="en-US" b="1" dirty="0"/>
              <a:t>: </a:t>
            </a:r>
            <a:r>
              <a:rPr lang="en-US" dirty="0"/>
              <a:t>checks content that is returned from a specific URL</a:t>
            </a:r>
          </a:p>
          <a:p>
            <a:r>
              <a:rPr lang="en-US" b="1" dirty="0"/>
              <a:t>script:</a:t>
            </a:r>
            <a:r>
              <a:rPr lang="en-US" dirty="0"/>
              <a:t> runs a script from the control node on the managed hosts</a:t>
            </a:r>
          </a:p>
          <a:p>
            <a:r>
              <a:rPr lang="en-US" b="1" dirty="0"/>
              <a:t>stat: </a:t>
            </a:r>
            <a:r>
              <a:rPr lang="en-US" dirty="0"/>
              <a:t>checks status of file</a:t>
            </a:r>
          </a:p>
          <a:p>
            <a:r>
              <a:rPr lang="en-US" b="1" dirty="0"/>
              <a:t>assert: </a:t>
            </a:r>
            <a:r>
              <a:rPr lang="en-US" dirty="0"/>
              <a:t>this module will fail with an error if a specific condition is not met</a:t>
            </a:r>
          </a:p>
          <a:p>
            <a:pPr marL="6160" indent="0">
              <a:buNone/>
            </a:pPr>
            <a:endParaRPr lang="en-US" b="1" dirty="0"/>
          </a:p>
        </p:txBody>
      </p:sp>
    </p:spTree>
    <p:extLst>
      <p:ext uri="{BB962C8B-B14F-4D97-AF65-F5344CB8AC3E}">
        <p14:creationId xmlns:p14="http://schemas.microsoft.com/office/powerpoint/2010/main" val="6741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A560-4BD0-4A65-B8D5-8FF889F4CBCF}"/>
              </a:ext>
            </a:extLst>
          </p:cNvPr>
          <p:cNvSpPr>
            <a:spLocks noGrp="1"/>
          </p:cNvSpPr>
          <p:nvPr>
            <p:ph type="title"/>
          </p:nvPr>
        </p:nvSpPr>
        <p:spPr/>
        <p:txBody>
          <a:bodyPr/>
          <a:lstStyle/>
          <a:p>
            <a:r>
              <a:rPr lang="en-US" dirty="0"/>
              <a:t>Playbook errors</a:t>
            </a:r>
          </a:p>
        </p:txBody>
      </p:sp>
      <p:sp>
        <p:nvSpPr>
          <p:cNvPr id="3" name="Content Placeholder 2">
            <a:extLst>
              <a:ext uri="{FF2B5EF4-FFF2-40B4-BE49-F238E27FC236}">
                <a16:creationId xmlns:a16="http://schemas.microsoft.com/office/drawing/2014/main" id="{1C583533-8FAB-48D5-98CB-9C9E2CCD00A6}"/>
              </a:ext>
            </a:extLst>
          </p:cNvPr>
          <p:cNvSpPr>
            <a:spLocks noGrp="1"/>
          </p:cNvSpPr>
          <p:nvPr>
            <p:ph idx="1"/>
          </p:nvPr>
        </p:nvSpPr>
        <p:spPr>
          <a:xfrm>
            <a:off x="4962697" y="2052116"/>
            <a:ext cx="5607441" cy="3997828"/>
          </a:xfrm>
        </p:spPr>
        <p:txBody>
          <a:bodyPr/>
          <a:lstStyle/>
          <a:p>
            <a:r>
              <a:rPr lang="en-US" dirty="0"/>
              <a:t>Start by reading output messages</a:t>
            </a:r>
          </a:p>
          <a:p>
            <a:r>
              <a:rPr lang="en-US" dirty="0"/>
              <a:t>-v</a:t>
            </a:r>
          </a:p>
          <a:p>
            <a:pPr lvl="1"/>
            <a:r>
              <a:rPr lang="en-US" dirty="0"/>
              <a:t>-v: the output data is displayed</a:t>
            </a:r>
          </a:p>
          <a:p>
            <a:pPr lvl="1"/>
            <a:r>
              <a:rPr lang="en-US" dirty="0"/>
              <a:t>-</a:t>
            </a:r>
            <a:r>
              <a:rPr lang="en-US" dirty="0" err="1"/>
              <a:t>vv</a:t>
            </a:r>
            <a:r>
              <a:rPr lang="en-US" dirty="0"/>
              <a:t>: output as well as input data is shown</a:t>
            </a:r>
          </a:p>
          <a:p>
            <a:pPr lvl="1"/>
            <a:r>
              <a:rPr lang="en-US" dirty="0"/>
              <a:t>-</a:t>
            </a:r>
            <a:r>
              <a:rPr lang="en-US" dirty="0" err="1"/>
              <a:t>vvv</a:t>
            </a:r>
            <a:r>
              <a:rPr lang="en-US" dirty="0"/>
              <a:t>: adds connection information</a:t>
            </a:r>
          </a:p>
          <a:p>
            <a:pPr lvl="1"/>
            <a:r>
              <a:rPr lang="en-US" dirty="0"/>
              <a:t>-</a:t>
            </a:r>
            <a:r>
              <a:rPr lang="en-US" dirty="0" err="1"/>
              <a:t>vvvv</a:t>
            </a:r>
            <a:r>
              <a:rPr lang="en-US" dirty="0"/>
              <a:t>: adds additional information, for instance, about scripts that are executed and the user who’s running tasks</a:t>
            </a:r>
          </a:p>
        </p:txBody>
      </p:sp>
    </p:spTree>
    <p:extLst>
      <p:ext uri="{BB962C8B-B14F-4D97-AF65-F5344CB8AC3E}">
        <p14:creationId xmlns:p14="http://schemas.microsoft.com/office/powerpoint/2010/main" val="338928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909D-74E1-4AE6-814C-2105093F1002}"/>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B09B492F-DB39-4405-B6BA-C6C9033C026D}"/>
              </a:ext>
            </a:extLst>
          </p:cNvPr>
          <p:cNvSpPr>
            <a:spLocks noGrp="1"/>
          </p:cNvSpPr>
          <p:nvPr>
            <p:ph idx="1"/>
          </p:nvPr>
        </p:nvSpPr>
        <p:spPr>
          <a:xfrm>
            <a:off x="5004263" y="2052116"/>
            <a:ext cx="5565876" cy="3997828"/>
          </a:xfrm>
        </p:spPr>
        <p:txBody>
          <a:bodyPr>
            <a:normAutofit fontScale="62500" lnSpcReduction="20000"/>
          </a:bodyPr>
          <a:lstStyle/>
          <a:p>
            <a:r>
              <a:rPr lang="en-US" b="1" dirty="0"/>
              <a:t>defaults</a:t>
            </a:r>
            <a:r>
              <a:rPr lang="en-US" dirty="0"/>
              <a:t> contains default values of role variables. If </a:t>
            </a:r>
            <a:r>
              <a:rPr lang="en-US" dirty="0" err="1"/>
              <a:t>varialbes</a:t>
            </a:r>
            <a:r>
              <a:rPr lang="en-US" dirty="0"/>
              <a:t> are set at the play level as well, these default values are overwritten</a:t>
            </a:r>
          </a:p>
          <a:p>
            <a:r>
              <a:rPr lang="en-US" b="1" dirty="0"/>
              <a:t>files </a:t>
            </a:r>
            <a:r>
              <a:rPr lang="en-US" dirty="0"/>
              <a:t>may contain static files that are needed from the role tasks</a:t>
            </a:r>
          </a:p>
          <a:p>
            <a:r>
              <a:rPr lang="en-US" b="1" dirty="0"/>
              <a:t>handlers </a:t>
            </a:r>
            <a:r>
              <a:rPr lang="en-US" dirty="0"/>
              <a:t>has a </a:t>
            </a:r>
            <a:r>
              <a:rPr lang="en-US" dirty="0" err="1"/>
              <a:t>main.yml</a:t>
            </a:r>
            <a:r>
              <a:rPr lang="en-US" dirty="0"/>
              <a:t> that defines handlers used in the role</a:t>
            </a:r>
          </a:p>
          <a:p>
            <a:r>
              <a:rPr lang="en-US" b="1" dirty="0"/>
              <a:t>meta</a:t>
            </a:r>
            <a:r>
              <a:rPr lang="en-US" dirty="0"/>
              <a:t> has a </a:t>
            </a:r>
            <a:r>
              <a:rPr lang="en-US" dirty="0" err="1"/>
              <a:t>main.yml</a:t>
            </a:r>
            <a:r>
              <a:rPr lang="en-US" dirty="0"/>
              <a:t> that may be used to include role metadata, such as information about author, license, dependencies and more</a:t>
            </a:r>
          </a:p>
          <a:p>
            <a:r>
              <a:rPr lang="en-US" b="1" dirty="0"/>
              <a:t>tasks </a:t>
            </a:r>
            <a:r>
              <a:rPr lang="en-US" dirty="0"/>
              <a:t>contains a </a:t>
            </a:r>
            <a:r>
              <a:rPr lang="en-US" dirty="0" err="1"/>
              <a:t>main.yml</a:t>
            </a:r>
            <a:r>
              <a:rPr lang="en-US" dirty="0"/>
              <a:t> defines the role task definitions</a:t>
            </a:r>
          </a:p>
          <a:p>
            <a:r>
              <a:rPr lang="en-US" b="1" dirty="0"/>
              <a:t>templates</a:t>
            </a:r>
            <a:r>
              <a:rPr lang="en-US" dirty="0"/>
              <a:t> is used to store Jinja2 templates</a:t>
            </a:r>
          </a:p>
          <a:p>
            <a:r>
              <a:rPr lang="en-US" b="1" dirty="0"/>
              <a:t>tests </a:t>
            </a:r>
            <a:r>
              <a:rPr lang="en-US" dirty="0"/>
              <a:t>may contain an optional inventory file, as well as a </a:t>
            </a:r>
            <a:r>
              <a:rPr lang="en-US" dirty="0" err="1"/>
              <a:t>test.yml</a:t>
            </a:r>
            <a:r>
              <a:rPr lang="en-US" dirty="0"/>
              <a:t> playbook that can be used to test the role</a:t>
            </a:r>
          </a:p>
          <a:p>
            <a:r>
              <a:rPr lang="en-US" b="1" dirty="0"/>
              <a:t>vars </a:t>
            </a:r>
            <a:r>
              <a:rPr lang="en-US" dirty="0"/>
              <a:t>may contain a </a:t>
            </a:r>
            <a:r>
              <a:rPr lang="en-US" dirty="0" err="1"/>
              <a:t>main.yml</a:t>
            </a:r>
            <a:r>
              <a:rPr lang="en-US" dirty="0"/>
              <a:t> with standard variables for the role (which are not meant  to be overwritten by playbook variables)</a:t>
            </a:r>
            <a:endParaRPr lang="en-US" b="1" dirty="0"/>
          </a:p>
        </p:txBody>
      </p:sp>
    </p:spTree>
    <p:extLst>
      <p:ext uri="{BB962C8B-B14F-4D97-AF65-F5344CB8AC3E}">
        <p14:creationId xmlns:p14="http://schemas.microsoft.com/office/powerpoint/2010/main" val="186863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92D3-A5C5-463E-A04B-244B755DCF94}"/>
              </a:ext>
            </a:extLst>
          </p:cNvPr>
          <p:cNvSpPr>
            <a:spLocks noGrp="1"/>
          </p:cNvSpPr>
          <p:nvPr>
            <p:ph type="title"/>
          </p:nvPr>
        </p:nvSpPr>
        <p:spPr/>
        <p:txBody>
          <a:bodyPr/>
          <a:lstStyle/>
          <a:p>
            <a:r>
              <a:rPr lang="en-US" dirty="0"/>
              <a:t>Role variables</a:t>
            </a:r>
          </a:p>
        </p:txBody>
      </p:sp>
      <p:sp>
        <p:nvSpPr>
          <p:cNvPr id="3" name="Content Placeholder 2">
            <a:extLst>
              <a:ext uri="{FF2B5EF4-FFF2-40B4-BE49-F238E27FC236}">
                <a16:creationId xmlns:a16="http://schemas.microsoft.com/office/drawing/2014/main" id="{BEFCAAD1-3240-4D40-94BC-3F67218E2D53}"/>
              </a:ext>
            </a:extLst>
          </p:cNvPr>
          <p:cNvSpPr>
            <a:spLocks noGrp="1"/>
          </p:cNvSpPr>
          <p:nvPr>
            <p:ph idx="1"/>
          </p:nvPr>
        </p:nvSpPr>
        <p:spPr>
          <a:xfrm>
            <a:off x="5012575" y="2052116"/>
            <a:ext cx="5557564" cy="3997828"/>
          </a:xfrm>
        </p:spPr>
        <p:txBody>
          <a:bodyPr>
            <a:normAutofit fontScale="77500" lnSpcReduction="20000"/>
          </a:bodyPr>
          <a:lstStyle/>
          <a:p>
            <a:r>
              <a:rPr lang="en-US" dirty="0"/>
              <a:t>Variables can be defined at different levels in a role</a:t>
            </a:r>
          </a:p>
          <a:p>
            <a:r>
              <a:rPr lang="en-US" b="1" dirty="0"/>
              <a:t>vars/</a:t>
            </a:r>
            <a:r>
              <a:rPr lang="en-US" b="1" dirty="0" err="1"/>
              <a:t>main.yml</a:t>
            </a:r>
            <a:r>
              <a:rPr lang="en-US" b="1" dirty="0"/>
              <a:t> </a:t>
            </a:r>
            <a:r>
              <a:rPr lang="en-US" dirty="0"/>
              <a:t>has the role default variables, which are used in default role functioning. They are not intended to be overwritten</a:t>
            </a:r>
          </a:p>
          <a:p>
            <a:r>
              <a:rPr lang="en-US" b="1" dirty="0"/>
              <a:t>defaults/</a:t>
            </a:r>
            <a:r>
              <a:rPr lang="en-US" b="1" dirty="0" err="1"/>
              <a:t>main.yml</a:t>
            </a:r>
            <a:r>
              <a:rPr lang="en-US" dirty="0"/>
              <a:t> can contain default variables. These have a low precedence, and can be overwritten by variables with the same name that are set in the playbook and which have higher precedence</a:t>
            </a:r>
          </a:p>
          <a:p>
            <a:r>
              <a:rPr lang="en-US" dirty="0"/>
              <a:t>Playbook variables will always overwrite the variables as set in the role. Specific variables such as secrets and vault encrypted data should always be managed from the playbook, as role variables are intended to generic</a:t>
            </a:r>
          </a:p>
          <a:p>
            <a:endParaRPr lang="en-US" dirty="0"/>
          </a:p>
        </p:txBody>
      </p:sp>
    </p:spTree>
    <p:extLst>
      <p:ext uri="{BB962C8B-B14F-4D97-AF65-F5344CB8AC3E}">
        <p14:creationId xmlns:p14="http://schemas.microsoft.com/office/powerpoint/2010/main" val="7090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5AD8-7EB0-44A7-A8EE-1FD48714C752}"/>
              </a:ext>
            </a:extLst>
          </p:cNvPr>
          <p:cNvSpPr>
            <a:spLocks noGrp="1"/>
          </p:cNvSpPr>
          <p:nvPr>
            <p:ph type="title"/>
          </p:nvPr>
        </p:nvSpPr>
        <p:spPr/>
        <p:txBody>
          <a:bodyPr/>
          <a:lstStyle/>
          <a:p>
            <a:r>
              <a:rPr lang="en-US" dirty="0"/>
              <a:t>Role location</a:t>
            </a:r>
          </a:p>
        </p:txBody>
      </p:sp>
      <p:sp>
        <p:nvSpPr>
          <p:cNvPr id="3" name="Content Placeholder 2">
            <a:extLst>
              <a:ext uri="{FF2B5EF4-FFF2-40B4-BE49-F238E27FC236}">
                <a16:creationId xmlns:a16="http://schemas.microsoft.com/office/drawing/2014/main" id="{1331482A-B0E3-48BF-9AE0-26C26C411B23}"/>
              </a:ext>
            </a:extLst>
          </p:cNvPr>
          <p:cNvSpPr>
            <a:spLocks noGrp="1"/>
          </p:cNvSpPr>
          <p:nvPr>
            <p:ph idx="1"/>
          </p:nvPr>
        </p:nvSpPr>
        <p:spPr>
          <a:xfrm>
            <a:off x="4937759" y="2052116"/>
            <a:ext cx="5632379" cy="3997828"/>
          </a:xfrm>
        </p:spPr>
        <p:txBody>
          <a:bodyPr>
            <a:normAutofit fontScale="85000" lnSpcReduction="20000"/>
          </a:bodyPr>
          <a:lstStyle/>
          <a:p>
            <a:pPr marL="457010" lvl="1" indent="0">
              <a:buNone/>
            </a:pPr>
            <a:r>
              <a:rPr lang="en-US" dirty="0"/>
              <a:t>Roles can be obtained in many ways:</a:t>
            </a:r>
          </a:p>
          <a:p>
            <a:pPr lvl="1"/>
            <a:r>
              <a:rPr lang="en-US" dirty="0"/>
              <a:t>Your own roles</a:t>
            </a:r>
          </a:p>
          <a:p>
            <a:pPr lvl="1"/>
            <a:r>
              <a:rPr lang="en-US" dirty="0"/>
              <a:t>Community provides roles through the Ansible Galaxy website</a:t>
            </a:r>
          </a:p>
          <a:p>
            <a:pPr lvl="1"/>
            <a:r>
              <a:rPr lang="en-US" dirty="0" err="1"/>
              <a:t>rhel</a:t>
            </a:r>
            <a:r>
              <a:rPr lang="en-US" dirty="0"/>
              <a:t>-system-roles</a:t>
            </a:r>
          </a:p>
          <a:p>
            <a:r>
              <a:rPr lang="en-US" dirty="0"/>
              <a:t>Roles can be stored at default location, and from there can easily be used from playbooks</a:t>
            </a:r>
          </a:p>
          <a:p>
            <a:pPr lvl="1"/>
            <a:r>
              <a:rPr lang="en-US" dirty="0"/>
              <a:t>./roles has highest precedence</a:t>
            </a:r>
          </a:p>
          <a:p>
            <a:pPr lvl="1"/>
            <a:r>
              <a:rPr lang="en-US" dirty="0"/>
              <a:t>~/.ansible/roles is checked after that</a:t>
            </a:r>
          </a:p>
          <a:p>
            <a:pPr lvl="1"/>
            <a:r>
              <a:rPr lang="en-US" dirty="0"/>
              <a:t>/</a:t>
            </a:r>
            <a:r>
              <a:rPr lang="en-US" dirty="0" err="1"/>
              <a:t>etc</a:t>
            </a:r>
            <a:r>
              <a:rPr lang="en-US" dirty="0"/>
              <a:t>/ansible/roles</a:t>
            </a:r>
          </a:p>
          <a:p>
            <a:pPr lvl="1"/>
            <a:r>
              <a:rPr lang="en-US" dirty="0"/>
              <a:t>/</a:t>
            </a:r>
            <a:r>
              <a:rPr lang="en-US" dirty="0" err="1"/>
              <a:t>usr</a:t>
            </a:r>
            <a:r>
              <a:rPr lang="en-US" dirty="0"/>
              <a:t>/share/ansible/roles is checked last</a:t>
            </a:r>
          </a:p>
          <a:p>
            <a:endParaRPr lang="en-US" dirty="0"/>
          </a:p>
        </p:txBody>
      </p:sp>
    </p:spTree>
    <p:extLst>
      <p:ext uri="{BB962C8B-B14F-4D97-AF65-F5344CB8AC3E}">
        <p14:creationId xmlns:p14="http://schemas.microsoft.com/office/powerpoint/2010/main" val="15561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4288-8BDE-47C8-86C3-93C6778710D8}"/>
              </a:ext>
            </a:extLst>
          </p:cNvPr>
          <p:cNvSpPr>
            <a:spLocks noGrp="1"/>
          </p:cNvSpPr>
          <p:nvPr>
            <p:ph type="title"/>
          </p:nvPr>
        </p:nvSpPr>
        <p:spPr/>
        <p:txBody>
          <a:bodyPr/>
          <a:lstStyle/>
          <a:p>
            <a:r>
              <a:rPr lang="en-US" dirty="0"/>
              <a:t>Ansible Galaxy</a:t>
            </a:r>
          </a:p>
        </p:txBody>
      </p:sp>
      <p:sp>
        <p:nvSpPr>
          <p:cNvPr id="3" name="Content Placeholder 2">
            <a:extLst>
              <a:ext uri="{FF2B5EF4-FFF2-40B4-BE49-F238E27FC236}">
                <a16:creationId xmlns:a16="http://schemas.microsoft.com/office/drawing/2014/main" id="{60E96B2E-C7BD-409A-8F51-BB9525342C4A}"/>
              </a:ext>
            </a:extLst>
          </p:cNvPr>
          <p:cNvSpPr>
            <a:spLocks noGrp="1"/>
          </p:cNvSpPr>
          <p:nvPr>
            <p:ph idx="1"/>
          </p:nvPr>
        </p:nvSpPr>
        <p:spPr>
          <a:xfrm>
            <a:off x="4871259" y="2052116"/>
            <a:ext cx="5698880" cy="3997828"/>
          </a:xfrm>
        </p:spPr>
        <p:txBody>
          <a:bodyPr/>
          <a:lstStyle/>
          <a:p>
            <a:r>
              <a:rPr lang="en-US" dirty="0"/>
              <a:t>galaxy.ansible.com</a:t>
            </a:r>
          </a:p>
          <a:p>
            <a:r>
              <a:rPr lang="en-US" sz="1800" dirty="0">
                <a:latin typeface="Consolas" panose="020B0609020204030204" pitchFamily="49" charset="0"/>
              </a:rPr>
              <a:t>ansible-galaxy install </a:t>
            </a:r>
            <a:r>
              <a:rPr lang="en-US" sz="1800" dirty="0" err="1">
                <a:latin typeface="Consolas" panose="020B0609020204030204" pitchFamily="49" charset="0"/>
              </a:rPr>
              <a:t>geerlingguy.nginx</a:t>
            </a:r>
            <a:endParaRPr lang="en-US" sz="1800" dirty="0">
              <a:latin typeface="Consolas" panose="020B0609020204030204" pitchFamily="49" charset="0"/>
            </a:endParaRPr>
          </a:p>
          <a:p>
            <a:r>
              <a:rPr lang="en-US" dirty="0">
                <a:latin typeface="Consolas" panose="020B0609020204030204" pitchFamily="49" charset="0"/>
              </a:rPr>
              <a:t>ansible-galaxy search ‘</a:t>
            </a:r>
            <a:r>
              <a:rPr lang="en-US" dirty="0" err="1">
                <a:latin typeface="Consolas" panose="020B0609020204030204" pitchFamily="49" charset="0"/>
              </a:rPr>
              <a:t>wordpress</a:t>
            </a:r>
            <a:r>
              <a:rPr lang="en-US" dirty="0">
                <a:latin typeface="Consolas" panose="020B0609020204030204" pitchFamily="49" charset="0"/>
              </a:rPr>
              <a:t>’ –platform EL</a:t>
            </a:r>
          </a:p>
          <a:p>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82306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6F30-4E24-4BBD-95CA-4B6969D3341B}"/>
              </a:ext>
            </a:extLst>
          </p:cNvPr>
          <p:cNvSpPr>
            <a:spLocks noGrp="1"/>
          </p:cNvSpPr>
          <p:nvPr>
            <p:ph type="title"/>
          </p:nvPr>
        </p:nvSpPr>
        <p:spPr/>
        <p:txBody>
          <a:bodyPr/>
          <a:lstStyle/>
          <a:p>
            <a:r>
              <a:rPr lang="en-US" dirty="0"/>
              <a:t>Requirements file</a:t>
            </a:r>
          </a:p>
        </p:txBody>
      </p:sp>
      <p:sp>
        <p:nvSpPr>
          <p:cNvPr id="3" name="Content Placeholder 2">
            <a:extLst>
              <a:ext uri="{FF2B5EF4-FFF2-40B4-BE49-F238E27FC236}">
                <a16:creationId xmlns:a16="http://schemas.microsoft.com/office/drawing/2014/main" id="{A96229BA-2619-44F5-B2D2-4D02DA975715}"/>
              </a:ext>
            </a:extLst>
          </p:cNvPr>
          <p:cNvSpPr>
            <a:spLocks noGrp="1"/>
          </p:cNvSpPr>
          <p:nvPr>
            <p:ph idx="1"/>
          </p:nvPr>
        </p:nvSpPr>
        <p:spPr>
          <a:xfrm>
            <a:off x="4954385" y="2052116"/>
            <a:ext cx="5615754" cy="3997828"/>
          </a:xfrm>
        </p:spPr>
        <p:txBody>
          <a:bodyPr>
            <a:normAutofit lnSpcReduction="10000"/>
          </a:bodyPr>
          <a:lstStyle/>
          <a:p>
            <a:r>
              <a:rPr lang="en-US" dirty="0"/>
              <a:t>A requirements file is a </a:t>
            </a:r>
            <a:r>
              <a:rPr lang="en-US" dirty="0" err="1"/>
              <a:t>yml</a:t>
            </a:r>
            <a:r>
              <a:rPr lang="en-US" dirty="0"/>
              <a:t> file that defines a list of required roles that are specified using the </a:t>
            </a:r>
            <a:r>
              <a:rPr lang="en-US" b="1" dirty="0" err="1"/>
              <a:t>src</a:t>
            </a:r>
            <a:r>
              <a:rPr lang="en-US" b="1" dirty="0"/>
              <a:t> </a:t>
            </a:r>
            <a:r>
              <a:rPr lang="en-US" dirty="0"/>
              <a:t>keyword – it can contain the name of a role from Galaxy, or a URL to a custom location pointing to your own roles</a:t>
            </a:r>
          </a:p>
          <a:p>
            <a:r>
              <a:rPr lang="en-US" dirty="0"/>
              <a:t>Create roles/</a:t>
            </a:r>
            <a:r>
              <a:rPr lang="en-US" dirty="0" err="1"/>
              <a:t>requirements.yml</a:t>
            </a:r>
            <a:r>
              <a:rPr lang="en-US" dirty="0"/>
              <a:t> in the project directory to use it</a:t>
            </a:r>
          </a:p>
          <a:p>
            <a:r>
              <a:rPr lang="en-US" dirty="0"/>
              <a:t>Always specify the optional </a:t>
            </a:r>
            <a:r>
              <a:rPr lang="en-US" b="1" dirty="0"/>
              <a:t>version </a:t>
            </a:r>
            <a:r>
              <a:rPr lang="en-US" dirty="0"/>
              <a:t>attribute, to avoid getting surprises when a newer version of a role has become available</a:t>
            </a:r>
          </a:p>
          <a:p>
            <a:endParaRPr lang="en-US" dirty="0"/>
          </a:p>
        </p:txBody>
      </p:sp>
    </p:spTree>
    <p:extLst>
      <p:ext uri="{BB962C8B-B14F-4D97-AF65-F5344CB8AC3E}">
        <p14:creationId xmlns:p14="http://schemas.microsoft.com/office/powerpoint/2010/main" val="24352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46B3-3E14-4CAB-A6D9-1F3D04DC1EED}"/>
              </a:ext>
            </a:extLst>
          </p:cNvPr>
          <p:cNvSpPr>
            <a:spLocks noGrp="1"/>
          </p:cNvSpPr>
          <p:nvPr>
            <p:ph type="title"/>
          </p:nvPr>
        </p:nvSpPr>
        <p:spPr/>
        <p:txBody>
          <a:bodyPr/>
          <a:lstStyle/>
          <a:p>
            <a:r>
              <a:rPr lang="en-US" dirty="0"/>
              <a:t>Creating roles</a:t>
            </a:r>
          </a:p>
        </p:txBody>
      </p:sp>
      <p:sp>
        <p:nvSpPr>
          <p:cNvPr id="3" name="Content Placeholder 2">
            <a:extLst>
              <a:ext uri="{FF2B5EF4-FFF2-40B4-BE49-F238E27FC236}">
                <a16:creationId xmlns:a16="http://schemas.microsoft.com/office/drawing/2014/main" id="{9B1C6EC2-2A08-414B-A614-AF55CCF16F71}"/>
              </a:ext>
            </a:extLst>
          </p:cNvPr>
          <p:cNvSpPr>
            <a:spLocks noGrp="1"/>
          </p:cNvSpPr>
          <p:nvPr>
            <p:ph idx="1"/>
          </p:nvPr>
        </p:nvSpPr>
        <p:spPr>
          <a:xfrm>
            <a:off x="4971011" y="2052116"/>
            <a:ext cx="5599127" cy="3997828"/>
          </a:xfrm>
        </p:spPr>
        <p:txBody>
          <a:bodyPr>
            <a:normAutofit fontScale="85000" lnSpcReduction="10000"/>
          </a:bodyPr>
          <a:lstStyle/>
          <a:p>
            <a:r>
              <a:rPr lang="en-US" b="1" dirty="0"/>
              <a:t>ansible-galaxy </a:t>
            </a:r>
            <a:r>
              <a:rPr lang="en-US" b="1" dirty="0" err="1"/>
              <a:t>init</a:t>
            </a:r>
            <a:r>
              <a:rPr lang="en-US" b="1" dirty="0"/>
              <a:t> </a:t>
            </a:r>
            <a:r>
              <a:rPr lang="en-US" dirty="0"/>
              <a:t>to create directory structure</a:t>
            </a:r>
          </a:p>
          <a:p>
            <a:r>
              <a:rPr lang="en-US" dirty="0"/>
              <a:t>Use local playbooks or Ansible Vault for sensitive data</a:t>
            </a:r>
          </a:p>
          <a:p>
            <a:r>
              <a:rPr lang="en-US" dirty="0"/>
              <a:t>Don’t forget to edit the README.md and the meta/</a:t>
            </a:r>
            <a:r>
              <a:rPr lang="en-US" dirty="0" err="1"/>
              <a:t>main.yml</a:t>
            </a:r>
            <a:r>
              <a:rPr lang="en-US" dirty="0"/>
              <a:t> to contain documentation about your role</a:t>
            </a:r>
          </a:p>
          <a:p>
            <a:r>
              <a:rPr lang="en-US" dirty="0"/>
              <a:t>Roles should be dedicated to one task/function. Use multiple roles to manage multiple tasks/functions.</a:t>
            </a:r>
          </a:p>
          <a:p>
            <a:r>
              <a:rPr lang="en-US" dirty="0"/>
              <a:t>Have a look at existing roles before starting to write your own</a:t>
            </a:r>
          </a:p>
        </p:txBody>
      </p:sp>
    </p:spTree>
    <p:extLst>
      <p:ext uri="{BB962C8B-B14F-4D97-AF65-F5344CB8AC3E}">
        <p14:creationId xmlns:p14="http://schemas.microsoft.com/office/powerpoint/2010/main" val="757195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DOCID-1506477047-6743</_dlc_DocId>
    <_dlc_DocIdUrl xmlns="5ede5379-f79c-4964-9301-1140f96aa672">
      <Url>https://epam.sharepoint.com/sites/LMSO/_layouts/15/DocIdRedir.aspx?ID=DOCID-1506477047-6743</Url>
      <Description>DOCID-1506477047-6743</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C074AF3-E35E-4B11-805B-7DB5CD668A72}">
  <ds:schemaRefs>
    <ds:schemaRef ds:uri="http://schemas.microsoft.com/sharepoint/v3/contenttype/forms"/>
  </ds:schemaRefs>
</ds:datastoreItem>
</file>

<file path=customXml/itemProps2.xml><?xml version="1.0" encoding="utf-8"?>
<ds:datastoreItem xmlns:ds="http://schemas.openxmlformats.org/officeDocument/2006/customXml" ds:itemID="{E8A3E2C5-F1BC-478F-A2E0-43CF7C175FE2}"/>
</file>

<file path=customXml/itemProps3.xml><?xml version="1.0" encoding="utf-8"?>
<ds:datastoreItem xmlns:ds="http://schemas.openxmlformats.org/officeDocument/2006/customXml" ds:itemID="{3C046ED4-A78C-410A-872F-F00242870FA1}">
  <ds:schemaRefs>
    <ds:schemaRef ds:uri="http://schemas.microsoft.com/sharepoint/events"/>
  </ds:schemaRefs>
</ds:datastoreItem>
</file>

<file path=customXml/itemProps4.xml><?xml version="1.0" encoding="utf-8"?>
<ds:datastoreItem xmlns:ds="http://schemas.openxmlformats.org/officeDocument/2006/customXml" ds:itemID="{709F662B-9BAD-48F7-B6A4-6F336A78CE3B}">
  <ds:schemaRefs>
    <ds:schemaRef ds:uri="http://purl.org/dc/terms/"/>
    <ds:schemaRef ds:uri="http://schemas.microsoft.com/office/2006/documentManagement/types"/>
    <ds:schemaRef ds:uri="http://schemas.microsoft.com/office/infopath/2007/PartnerControls"/>
    <ds:schemaRef ds:uri="5ede5379-f79c-4964-9301-1140f96aa672"/>
    <ds:schemaRef ds:uri="http://purl.org/dc/elements/1.1/"/>
    <ds:schemaRef ds:uri="http://schemas.microsoft.com/office/2006/metadata/properties"/>
    <ds:schemaRef ds:uri="http://www.w3.org/XML/1998/namespace"/>
    <ds:schemaRef ds:uri="http://schemas.openxmlformats.org/package/2006/metadata/core-properties"/>
    <ds:schemaRef ds:uri="9b994499-688a-4c81-bb09-d15746d9e4fa"/>
    <ds:schemaRef ds:uri="http://purl.org/dc/dcmitype/"/>
  </ds:schemaRefs>
</ds:datastoreItem>
</file>

<file path=customXml/itemProps5.xml><?xml version="1.0" encoding="utf-8"?>
<ds:datastoreItem xmlns:ds="http://schemas.openxmlformats.org/officeDocument/2006/customXml" ds:itemID="{D95238BD-D3C6-469F-9632-C7114F9A79EB}"/>
</file>

<file path=docProps/app.xml><?xml version="1.0" encoding="utf-8"?>
<Properties xmlns="http://schemas.openxmlformats.org/officeDocument/2006/extended-properties" xmlns:vt="http://schemas.openxmlformats.org/officeDocument/2006/docPropsVTypes">
  <TotalTime>2283</TotalTime>
  <Words>1974</Words>
  <Application>Microsoft Office PowerPoint</Application>
  <PresentationFormat>Widescreen</PresentationFormat>
  <Paragraphs>170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Consolas</vt:lpstr>
      <vt:lpstr>MS Shell Dlg 2</vt:lpstr>
      <vt:lpstr>Wingdings</vt:lpstr>
      <vt:lpstr>Wingdings 3</vt:lpstr>
      <vt:lpstr>Madison</vt:lpstr>
      <vt:lpstr>Ansible</vt:lpstr>
      <vt:lpstr>Roles</vt:lpstr>
      <vt:lpstr>Roles</vt:lpstr>
      <vt:lpstr>Roles</vt:lpstr>
      <vt:lpstr>Role variables</vt:lpstr>
      <vt:lpstr>Role location</vt:lpstr>
      <vt:lpstr>Ansible Galaxy</vt:lpstr>
      <vt:lpstr>Requirements file</vt:lpstr>
      <vt:lpstr>Creating roles</vt:lpstr>
      <vt:lpstr>Conditional roles</vt:lpstr>
      <vt:lpstr>Order of execution</vt:lpstr>
      <vt:lpstr>Inventory</vt:lpstr>
      <vt:lpstr>Dynamic inventory</vt:lpstr>
      <vt:lpstr>Dynamic inventory scripts</vt:lpstr>
      <vt:lpstr>Example</vt:lpstr>
      <vt:lpstr>Multiple inventory files</vt:lpstr>
      <vt:lpstr>Addressing hosts</vt:lpstr>
      <vt:lpstr>Parallelism – Processing order</vt:lpstr>
      <vt:lpstr>Asynchronous Tasks</vt:lpstr>
      <vt:lpstr>wait_for</vt:lpstr>
      <vt:lpstr>Rolling updates</vt:lpstr>
      <vt:lpstr>Inclusion</vt:lpstr>
      <vt:lpstr>Task files</vt:lpstr>
      <vt:lpstr>When to include task files</vt:lpstr>
      <vt:lpstr>Variables for external plays and tasks</vt:lpstr>
      <vt:lpstr>Ansible logging</vt:lpstr>
      <vt:lpstr>debug module</vt:lpstr>
      <vt:lpstr>Check mode</vt:lpstr>
      <vt:lpstr>Check mode on templates</vt:lpstr>
      <vt:lpstr>Modules to check</vt:lpstr>
      <vt:lpstr>Playbook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Aleksei Strukov</dc:creator>
  <cp:lastModifiedBy>Denis Khudiakov</cp:lastModifiedBy>
  <cp:revision>146</cp:revision>
  <dcterms:created xsi:type="dcterms:W3CDTF">2020-02-18T21:21:39Z</dcterms:created>
  <dcterms:modified xsi:type="dcterms:W3CDTF">2021-05-24T07:34:52Z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663df294-30c2-43c8-9045-c8fc9abfe239</vt:lpwstr>
  </property>
</Properties>
</file>