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5"/>
    <p:sldMasterId id="2147483666" r:id="rId6"/>
    <p:sldMasterId id="214748368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14" Type="http://schemas.openxmlformats.org/officeDocument/2006/relationships/slide" Target="slides/slide7.xml"/><Relationship Id="rId9" Type="http://schemas.openxmlformats.org/officeDocument/2006/relationships/slide" Target="slides/slide2.xml"/><Relationship Id="rId22" Type="http://schemas.openxmlformats.org/officeDocument/2006/relationships/customXml" Target="../customXml/item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19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9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26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68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295260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3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9896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3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5413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93665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4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40854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8529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09861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334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84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3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04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84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6534-85B2-4A96-B33F-2D3A6937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175DA-512E-4263-B192-CC14EC30D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2831173"/>
            <a:ext cx="5754624" cy="418576"/>
          </a:xfrm>
        </p:spPr>
        <p:txBody>
          <a:bodyPr/>
          <a:lstStyle/>
          <a:p>
            <a:r>
              <a:rPr lang="en-US" dirty="0"/>
              <a:t>Configuration management with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EE106ED-8138-4CB4-990B-085FB89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86" y="3672278"/>
            <a:ext cx="1838894" cy="22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F1D6-B6BB-4071-BBB5-80E46AA2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3D2D-A676-42A1-B378-5F568AE80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Define an organization</a:t>
            </a:r>
          </a:p>
          <a:p>
            <a:r>
              <a:rPr lang="en-US" dirty="0"/>
              <a:t>Create an inventory</a:t>
            </a:r>
          </a:p>
          <a:p>
            <a:r>
              <a:rPr lang="en-US" dirty="0"/>
              <a:t>Configure credentials</a:t>
            </a:r>
          </a:p>
          <a:p>
            <a:r>
              <a:rPr lang="en-US" dirty="0"/>
              <a:t>Set up a project</a:t>
            </a:r>
          </a:p>
          <a:p>
            <a:r>
              <a:rPr lang="en-US" dirty="0"/>
              <a:t>Define a job template</a:t>
            </a:r>
          </a:p>
          <a:p>
            <a:r>
              <a:rPr lang="en-US" dirty="0"/>
              <a:t>Run the job</a:t>
            </a:r>
          </a:p>
        </p:txBody>
      </p:sp>
    </p:spTree>
    <p:extLst>
      <p:ext uri="{BB962C8B-B14F-4D97-AF65-F5344CB8AC3E}">
        <p14:creationId xmlns:p14="http://schemas.microsoft.com/office/powerpoint/2010/main" val="9854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560-4BD0-4A65-B8D5-8FF889F4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3533-8FAB-48D5-98CB-9C9E2CCD00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based interface that brings Ansible to large environments, offering several features</a:t>
            </a:r>
          </a:p>
          <a:p>
            <a:pPr lvl="1"/>
            <a:r>
              <a:rPr lang="en-US" dirty="0"/>
              <a:t>Workflow design</a:t>
            </a:r>
          </a:p>
          <a:p>
            <a:pPr lvl="1"/>
            <a:r>
              <a:rPr lang="en-US" dirty="0"/>
              <a:t>Activity logging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Remote execution</a:t>
            </a:r>
          </a:p>
          <a:p>
            <a:pPr lvl="1"/>
            <a:r>
              <a:rPr lang="en-US" dirty="0"/>
              <a:t>REST API and Tower CLI tool</a:t>
            </a:r>
          </a:p>
        </p:txBody>
      </p:sp>
    </p:spTree>
    <p:extLst>
      <p:ext uri="{BB962C8B-B14F-4D97-AF65-F5344CB8AC3E}">
        <p14:creationId xmlns:p14="http://schemas.microsoft.com/office/powerpoint/2010/main" val="10496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E67-B85C-4A12-AF93-89EE8142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073E-41D7-4C68-BC48-10B7016062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Ansible Tower is based on AWX. AWX provides the same functionality, without the need to purchase any licenses</a:t>
            </a:r>
          </a:p>
          <a:p>
            <a:r>
              <a:rPr lang="en-US" dirty="0"/>
              <a:t>Free evaluation licenses are available from RedHat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2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BA75-428F-4452-8F8C-17940A86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CA8-E078-4639-B367-482E84A643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Control node</a:t>
            </a:r>
          </a:p>
          <a:p>
            <a:pPr lvl="2"/>
            <a:r>
              <a:rPr lang="en-US" dirty="0"/>
              <a:t>4 Gb RAM (8 Gb recommended)</a:t>
            </a:r>
          </a:p>
          <a:p>
            <a:pPr lvl="2"/>
            <a:r>
              <a:rPr lang="en-US" dirty="0"/>
              <a:t>2 vCPUs</a:t>
            </a:r>
          </a:p>
          <a:p>
            <a:pPr lvl="2"/>
            <a:r>
              <a:rPr lang="en-US" dirty="0"/>
              <a:t>20 Gb disk space</a:t>
            </a:r>
          </a:p>
          <a:p>
            <a:pPr lvl="2"/>
            <a:r>
              <a:rPr lang="en-US" dirty="0"/>
              <a:t>RHEL\CentOS 7 or 8</a:t>
            </a:r>
          </a:p>
          <a:p>
            <a:pPr lvl="1"/>
            <a:r>
              <a:rPr lang="en-US" dirty="0"/>
              <a:t>Managed machines</a:t>
            </a:r>
          </a:p>
          <a:p>
            <a:pPr lvl="2"/>
            <a:r>
              <a:rPr lang="en-US" dirty="0"/>
              <a:t>1 Gb RAM</a:t>
            </a:r>
          </a:p>
          <a:p>
            <a:pPr lvl="2"/>
            <a:r>
              <a:rPr lang="en-US" dirty="0"/>
              <a:t>1 vCPU</a:t>
            </a:r>
          </a:p>
          <a:p>
            <a:pPr lvl="2"/>
            <a:r>
              <a:rPr lang="en-US" dirty="0"/>
              <a:t>10 Gb disk space</a:t>
            </a:r>
          </a:p>
        </p:txBody>
      </p:sp>
    </p:spTree>
    <p:extLst>
      <p:ext uri="{BB962C8B-B14F-4D97-AF65-F5344CB8AC3E}">
        <p14:creationId xmlns:p14="http://schemas.microsoft.com/office/powerpoint/2010/main" val="366714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AFFC-0EDA-489D-9952-223E2B20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1C25-7284-474C-AFF9-4CE0FE82EC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AWX is used as a container in OpenShift, K8S or Docker-Compose</a:t>
            </a:r>
          </a:p>
          <a:p>
            <a:r>
              <a:rPr lang="en-US" dirty="0"/>
              <a:t>Of all these methods, Docker-Compose method is the most accessible method</a:t>
            </a:r>
          </a:p>
          <a:p>
            <a:r>
              <a:rPr lang="en-US" dirty="0"/>
              <a:t>Aware system configuration requirements (amount of RAM and CPU cores)</a:t>
            </a:r>
          </a:p>
        </p:txBody>
      </p:sp>
    </p:spTree>
    <p:extLst>
      <p:ext uri="{BB962C8B-B14F-4D97-AF65-F5344CB8AC3E}">
        <p14:creationId xmlns:p14="http://schemas.microsoft.com/office/powerpoint/2010/main" val="10750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DE83-6131-4440-88BC-2D2CD4B5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0D4F-F0BE-4CAF-A2AD-5239441E09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Ansible Tower is providing Ansible Engine</a:t>
            </a:r>
          </a:p>
          <a:p>
            <a:r>
              <a:rPr lang="en-US" dirty="0"/>
              <a:t>Ansible engine is not provided with AWX, you should install it by your own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yum install -y </a:t>
            </a:r>
            <a:r>
              <a:rPr lang="en-US" dirty="0" err="1">
                <a:latin typeface="Consolas" panose="020B0609020204030204" pitchFamily="49" charset="0"/>
              </a:rPr>
              <a:t>epel</a:t>
            </a:r>
            <a:r>
              <a:rPr lang="en-US" dirty="0">
                <a:latin typeface="Consolas" panose="020B0609020204030204" pitchFamily="49" charset="0"/>
              </a:rPr>
              <a:t>-release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yum install -y ansible bash-completion git device-mapper-persistent-data lvm2 python3 vim yum-utils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https://github.com/ansible/awx</a:t>
            </a:r>
          </a:p>
        </p:txBody>
      </p:sp>
    </p:spTree>
    <p:extLst>
      <p:ext uri="{BB962C8B-B14F-4D97-AF65-F5344CB8AC3E}">
        <p14:creationId xmlns:p14="http://schemas.microsoft.com/office/powerpoint/2010/main" val="9405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24E-89FB-4CD2-8C98-06307063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3E2D-25C5-4748-A0AF-2FE524FBD7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yum-config-manager --add-repo https://download.docker.com/linux/centos/docker-ce.repo</a:t>
            </a:r>
          </a:p>
          <a:p>
            <a:r>
              <a:rPr lang="fr-FR" dirty="0" err="1">
                <a:latin typeface="Consolas" panose="020B0609020204030204" pitchFamily="49" charset="0"/>
              </a:rPr>
              <a:t>sudo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yum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-y docker-ce docker-ce-cli containerd.io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systemctl</a:t>
            </a:r>
            <a:r>
              <a:rPr lang="en-US" dirty="0">
                <a:latin typeface="Consolas" panose="020B0609020204030204" pitchFamily="49" charset="0"/>
              </a:rPr>
              <a:t> enable --now docker</a:t>
            </a:r>
          </a:p>
          <a:p>
            <a:r>
              <a:rPr lang="de-DE" dirty="0">
                <a:latin typeface="Consolas" panose="020B0609020204030204" pitchFamily="49" charset="0"/>
              </a:rPr>
              <a:t>sudo usermod -aG docker $(whoami)</a:t>
            </a:r>
          </a:p>
          <a:p>
            <a:r>
              <a:rPr lang="de-DE" dirty="0">
                <a:latin typeface="Consolas" panose="020B0609020204030204" pitchFamily="49" charset="0"/>
              </a:rPr>
              <a:t>newgrp docker</a:t>
            </a:r>
          </a:p>
          <a:p>
            <a:r>
              <a:rPr lang="de-DE" dirty="0">
                <a:latin typeface="Consolas" panose="020B0609020204030204" pitchFamily="49" charset="0"/>
              </a:rPr>
              <a:t>sudo ln -sf /usr/bin/python3 /usr/bin/python</a:t>
            </a:r>
          </a:p>
          <a:p>
            <a:r>
              <a:rPr lang="de-DE" dirty="0">
                <a:latin typeface="Consolas" panose="020B0609020204030204" pitchFamily="49" charset="0"/>
              </a:rPr>
              <a:t>sudo pip3 install docker-compose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AFC7-6DAA-45C4-97B5-EFCAB8EB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E09E-1271-4F7E-AC17-1DCCF6C777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config file</a:t>
            </a:r>
          </a:p>
          <a:p>
            <a:pPr lvl="1"/>
            <a:r>
              <a:rPr lang="en-US" dirty="0"/>
              <a:t>~/</a:t>
            </a:r>
            <a:r>
              <a:rPr lang="en-US" dirty="0" err="1"/>
              <a:t>awx</a:t>
            </a:r>
            <a:r>
              <a:rPr lang="en-US" dirty="0"/>
              <a:t>/installer/inventory - define “*password” variables</a:t>
            </a:r>
          </a:p>
          <a:p>
            <a:pPr lvl="1"/>
            <a:r>
              <a:rPr lang="en-US" dirty="0" err="1"/>
              <a:t>project_data_dir</a:t>
            </a:r>
            <a:r>
              <a:rPr lang="en-US" dirty="0"/>
              <a:t>=/var/lib/</a:t>
            </a:r>
            <a:r>
              <a:rPr lang="en-US" dirty="0" err="1"/>
              <a:t>awx</a:t>
            </a:r>
            <a:r>
              <a:rPr lang="en-US" dirty="0"/>
              <a:t>/projects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setenforce</a:t>
            </a:r>
            <a:r>
              <a:rPr lang="en-US" dirty="0">
                <a:latin typeface="Consolas" panose="020B0609020204030204" pitchFamily="49" charset="0"/>
              </a:rPr>
              <a:t> 0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/</a:t>
            </a:r>
            <a:r>
              <a:rPr lang="en-US" dirty="0" err="1"/>
              <a:t>selinux</a:t>
            </a:r>
            <a:endParaRPr lang="en-US" dirty="0"/>
          </a:p>
          <a:p>
            <a:pPr lvl="1"/>
            <a:r>
              <a:rPr lang="en-US" dirty="0"/>
              <a:t>SELINUX=disabled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inventory </a:t>
            </a:r>
            <a:r>
              <a:rPr lang="en-US" dirty="0" err="1">
                <a:latin typeface="Consolas" panose="020B0609020204030204" pitchFamily="49" charset="0"/>
              </a:rPr>
              <a:t>install.yml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92A3-3306-4567-9E8C-B5E869AC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and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2643-CE96-4A2F-81C3-D8234B0AA8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Organization: a collection of managed devices</a:t>
            </a:r>
          </a:p>
          <a:p>
            <a:r>
              <a:rPr lang="en-US" dirty="0"/>
              <a:t>Users: administrative users that can be granted access to specific tasks</a:t>
            </a:r>
          </a:p>
          <a:p>
            <a:r>
              <a:rPr lang="en-US" dirty="0"/>
              <a:t>Inventories: managed servers</a:t>
            </a:r>
          </a:p>
          <a:p>
            <a:r>
              <a:rPr lang="en-US" dirty="0"/>
              <a:t>Credentials: credentials that are used to log in to a managed machine</a:t>
            </a:r>
          </a:p>
          <a:p>
            <a:r>
              <a:rPr lang="en-US" dirty="0"/>
              <a:t>Project: a collection of playbooks obtained from a certain location (some repo)</a:t>
            </a:r>
          </a:p>
          <a:p>
            <a:r>
              <a:rPr lang="en-US" dirty="0"/>
              <a:t>Template: the job definition with all of its parameters. Must be launched or scheduled</a:t>
            </a:r>
          </a:p>
        </p:txBody>
      </p:sp>
    </p:spTree>
    <p:extLst>
      <p:ext uri="{BB962C8B-B14F-4D97-AF65-F5344CB8AC3E}">
        <p14:creationId xmlns:p14="http://schemas.microsoft.com/office/powerpoint/2010/main" val="11529143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DOCID-1506477047-4844</_dlc_DocId>
    <_dlc_DocIdUrl xmlns="5ede5379-f79c-4964-9301-1140f96aa672">
      <Url>https://epam.sharepoint.com/sites/LMSO/_layouts/15/DocIdRedir.aspx?ID=DOCID-1506477047-4844</Url>
      <Description>DOCID-1506477047-4844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1CECF0A-D61D-4818-B35E-684CF598DA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3E7224-A503-4C76-A1E0-10FA6446F906}">
  <ds:schemaRefs>
    <ds:schemaRef ds:uri="http://www.w3.org/XML/1998/namespace"/>
    <ds:schemaRef ds:uri="5ede5379-f79c-4964-9301-1140f96aa672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9b994499-688a-4c81-bb09-d15746d9e4f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46A060F-6053-426A-A69B-CC6D8EC682E3}"/>
</file>

<file path=customXml/itemProps4.xml><?xml version="1.0" encoding="utf-8"?>
<ds:datastoreItem xmlns:ds="http://schemas.openxmlformats.org/officeDocument/2006/customXml" ds:itemID="{76EEB813-26B9-4A8A-9970-8A71C45E94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5CC9916-4175-44A6-87B3-B8A558B264BA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3295</TotalTime>
  <Words>416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Theme1</vt:lpstr>
      <vt:lpstr>General</vt:lpstr>
      <vt:lpstr>Breakers</vt:lpstr>
      <vt:lpstr>Ansible</vt:lpstr>
      <vt:lpstr>Ansible Tower and AWX </vt:lpstr>
      <vt:lpstr>Ansible Tower and AWX</vt:lpstr>
      <vt:lpstr>Ansible Tower and AWX</vt:lpstr>
      <vt:lpstr>Ansible Tower and AWX</vt:lpstr>
      <vt:lpstr>Ansible Tower and AWX</vt:lpstr>
      <vt:lpstr>Ansible Tower and AWX</vt:lpstr>
      <vt:lpstr>Ansible Tower and AWX</vt:lpstr>
      <vt:lpstr>Ansible Tower and AWX</vt:lpstr>
      <vt:lpstr>Ansible Tower and AWX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Aleksei Strukov</dc:creator>
  <cp:lastModifiedBy>Denis Khudiakov</cp:lastModifiedBy>
  <cp:revision>204</cp:revision>
  <dcterms:created xsi:type="dcterms:W3CDTF">2020-02-18T21:21:39Z</dcterms:created>
  <dcterms:modified xsi:type="dcterms:W3CDTF">2021-05-24T07:36:01Z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bb893923-2123-47f2-abf9-2fe56b084d00</vt:lpwstr>
  </property>
</Properties>
</file>