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65" r:id="rId5"/>
    <p:sldId id="257" r:id="rId6"/>
    <p:sldId id="258" r:id="rId7"/>
    <p:sldId id="264" r:id="rId8"/>
    <p:sldId id="266" r:id="rId9"/>
    <p:sldId id="267" r:id="rId10"/>
    <p:sldId id="268" r:id="rId11"/>
    <p:sldId id="269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71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9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18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67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5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2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3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1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2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2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9591-64BE-1443-A1A1-C195C90B7C43}" type="datetimeFigureOut">
              <a:rPr lang="de-DE" smtClean="0"/>
              <a:t>13/02/16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61DF-C473-C642-A9BA-57CFF4871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8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/>
              <a:t>F</a:t>
            </a:r>
            <a:r>
              <a:rPr lang="de-DE" dirty="0" err="1" smtClean="0"/>
              <a:t>amous</a:t>
            </a:r>
            <a:r>
              <a:rPr lang="de-DE" dirty="0" smtClean="0"/>
              <a:t> Tort Law Case:</a:t>
            </a:r>
            <a:br>
              <a:rPr lang="de-DE" dirty="0" smtClean="0"/>
            </a:br>
            <a:r>
              <a:rPr lang="de-DE" dirty="0" smtClean="0"/>
              <a:t>A </a:t>
            </a:r>
            <a:r>
              <a:rPr lang="de-DE" dirty="0" err="1" smtClean="0"/>
              <a:t>frivolous</a:t>
            </a:r>
            <a:r>
              <a:rPr lang="de-DE" dirty="0" smtClean="0"/>
              <a:t> </a:t>
            </a:r>
            <a:r>
              <a:rPr lang="de-DE" dirty="0" err="1" smtClean="0"/>
              <a:t>lawsuit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8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rights</a:t>
            </a:r>
            <a:r>
              <a:rPr lang="de-DE" dirty="0" smtClean="0"/>
              <a:t>, </a:t>
            </a:r>
            <a:r>
              <a:rPr lang="de-DE" dirty="0" err="1" smtClean="0"/>
              <a:t>duties</a:t>
            </a:r>
            <a:r>
              <a:rPr lang="de-DE" dirty="0" smtClean="0"/>
              <a:t>,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involved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Consumers</a:t>
            </a:r>
            <a:r>
              <a:rPr lang="de-DE" dirty="0" smtClean="0"/>
              <a:t>‘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smtClean="0"/>
              <a:t>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harmed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product</a:t>
            </a:r>
            <a:r>
              <a:rPr lang="de-DE" dirty="0" smtClean="0"/>
              <a:t> BUT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smtClean="0"/>
              <a:t>also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Companies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duty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care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Core </a:t>
            </a:r>
            <a:r>
              <a:rPr lang="de-DE" dirty="0" err="1" smtClean="0"/>
              <a:t>question</a:t>
            </a:r>
            <a:r>
              <a:rPr lang="de-DE" dirty="0" smtClean="0"/>
              <a:t>: </a:t>
            </a: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line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liability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personal </a:t>
            </a:r>
            <a:r>
              <a:rPr lang="de-DE" b="1" dirty="0" err="1"/>
              <a:t>responsibility</a:t>
            </a:r>
            <a:r>
              <a:rPr lang="de-DE" b="1" dirty="0"/>
              <a:t>?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3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faced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stakeholders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Claimant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claim</a:t>
            </a:r>
            <a:endParaRPr lang="de-DE" dirty="0" smtClean="0"/>
          </a:p>
          <a:p>
            <a:r>
              <a:rPr lang="de-DE" dirty="0" err="1" smtClean="0"/>
              <a:t>Defendant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claimant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agree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settle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court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Defendant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warnings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after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injuries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18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Procedural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(=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in </a:t>
            </a:r>
            <a:r>
              <a:rPr lang="de-DE" dirty="0" err="1" smtClean="0"/>
              <a:t>court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After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attempts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a </a:t>
            </a:r>
            <a:r>
              <a:rPr lang="de-DE" dirty="0" err="1" smtClean="0"/>
              <a:t>settlement</a:t>
            </a:r>
            <a:r>
              <a:rPr lang="de-DE" dirty="0" smtClean="0"/>
              <a:t> </a:t>
            </a:r>
            <a:r>
              <a:rPr lang="de-DE" dirty="0" err="1" smtClean="0"/>
              <a:t>failed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claimant</a:t>
            </a:r>
            <a:r>
              <a:rPr lang="de-DE" dirty="0" smtClean="0"/>
              <a:t> </a:t>
            </a:r>
            <a:r>
              <a:rPr lang="de-DE" dirty="0" err="1" smtClean="0"/>
              <a:t>sued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defendant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 err="1" smtClean="0"/>
              <a:t>negligence</a:t>
            </a:r>
            <a:r>
              <a:rPr lang="de-DE" dirty="0" smtClean="0"/>
              <a:t>. 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jury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claimant</a:t>
            </a:r>
            <a:r>
              <a:rPr lang="de-DE" dirty="0" smtClean="0"/>
              <a:t>, </a:t>
            </a:r>
            <a:r>
              <a:rPr lang="de-DE" dirty="0" err="1" smtClean="0"/>
              <a:t>determining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defendant</a:t>
            </a:r>
            <a:r>
              <a:rPr lang="de-DE" dirty="0" smtClean="0"/>
              <a:t> was 80%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claimant</a:t>
            </a:r>
            <a:r>
              <a:rPr lang="de-DE" dirty="0" smtClean="0"/>
              <a:t> 20%. 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claimant</a:t>
            </a:r>
            <a:r>
              <a:rPr lang="de-DE" dirty="0" smtClean="0"/>
              <a:t> was </a:t>
            </a:r>
            <a:r>
              <a:rPr lang="de-DE" dirty="0" err="1" smtClean="0"/>
              <a:t>awarded</a:t>
            </a:r>
            <a:r>
              <a:rPr lang="de-DE" dirty="0" smtClean="0"/>
              <a:t> $200,000 in </a:t>
            </a:r>
            <a:r>
              <a:rPr lang="de-DE" b="1" dirty="0" err="1" smtClean="0"/>
              <a:t>compensatory</a:t>
            </a:r>
            <a:r>
              <a:rPr lang="de-DE" b="1" dirty="0" smtClean="0"/>
              <a:t> </a:t>
            </a:r>
            <a:r>
              <a:rPr lang="de-DE" b="1" dirty="0" err="1" smtClean="0"/>
              <a:t>damages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was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20% </a:t>
            </a:r>
            <a:r>
              <a:rPr lang="de-DE" dirty="0" err="1" smtClean="0"/>
              <a:t>to</a:t>
            </a:r>
            <a:r>
              <a:rPr lang="de-DE" dirty="0" smtClean="0"/>
              <a:t> $160,000. $2.7 </a:t>
            </a:r>
            <a:r>
              <a:rPr lang="de-DE" dirty="0" err="1" smtClean="0"/>
              <a:t>million</a:t>
            </a:r>
            <a:r>
              <a:rPr lang="de-DE" dirty="0" smtClean="0"/>
              <a:t> in </a:t>
            </a:r>
            <a:r>
              <a:rPr lang="de-DE" b="1" dirty="0" smtClean="0"/>
              <a:t>punitive </a:t>
            </a:r>
            <a:r>
              <a:rPr lang="de-DE" b="1" dirty="0" err="1" smtClean="0"/>
              <a:t>damages</a:t>
            </a:r>
            <a:r>
              <a:rPr lang="de-DE" b="1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also </a:t>
            </a:r>
            <a:r>
              <a:rPr lang="de-DE" dirty="0" err="1" smtClean="0"/>
              <a:t>awarded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20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Procedural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, </a:t>
            </a:r>
            <a:r>
              <a:rPr lang="de-DE" dirty="0" err="1" smtClean="0"/>
              <a:t>cont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... These </a:t>
            </a:r>
            <a:r>
              <a:rPr lang="de-DE" dirty="0" err="1" smtClean="0"/>
              <a:t>damages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reduced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$480,000. 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decision</a:t>
            </a:r>
            <a:r>
              <a:rPr lang="de-DE" dirty="0" smtClean="0"/>
              <a:t> was </a:t>
            </a:r>
            <a:r>
              <a:rPr lang="de-DE" dirty="0" err="1" smtClean="0"/>
              <a:t>appealed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claimant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defendant</a:t>
            </a:r>
            <a:r>
              <a:rPr lang="de-DE" dirty="0" smtClean="0"/>
              <a:t>. </a:t>
            </a:r>
            <a:r>
              <a:rPr lang="de-DE" dirty="0" err="1" smtClean="0"/>
              <a:t>However</a:t>
            </a:r>
            <a:r>
              <a:rPr lang="de-DE" dirty="0" smtClean="0"/>
              <a:t>, an out-</a:t>
            </a:r>
            <a:r>
              <a:rPr lang="de-DE" dirty="0" err="1" smtClean="0"/>
              <a:t>of</a:t>
            </a:r>
            <a:r>
              <a:rPr lang="de-DE" dirty="0" smtClean="0"/>
              <a:t>-court </a:t>
            </a:r>
            <a:r>
              <a:rPr lang="de-DE" dirty="0" err="1" smtClean="0"/>
              <a:t>settlement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$600,000 was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reached</a:t>
            </a:r>
            <a:r>
              <a:rPr lang="de-DE" dirty="0" smtClean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57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?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agree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The </a:t>
            </a:r>
            <a:r>
              <a:rPr lang="de-DE" b="1" dirty="0" err="1" smtClean="0"/>
              <a:t>case</a:t>
            </a:r>
            <a:r>
              <a:rPr lang="de-DE" b="1" dirty="0" smtClean="0"/>
              <a:t> was not </a:t>
            </a:r>
            <a:r>
              <a:rPr lang="de-DE" b="1" dirty="0" err="1" smtClean="0"/>
              <a:t>frivolous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was a “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worthy</a:t>
            </a:r>
            <a:r>
              <a:rPr lang="de-DE" dirty="0" smtClean="0"/>
              <a:t> </a:t>
            </a:r>
            <a:r>
              <a:rPr lang="de-DE" dirty="0" err="1" smtClean="0"/>
              <a:t>lawsuit</a:t>
            </a:r>
            <a:r>
              <a:rPr lang="de-DE" dirty="0" smtClean="0"/>
              <a:t>“.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The </a:t>
            </a:r>
            <a:r>
              <a:rPr lang="de-DE" b="1" dirty="0" err="1" smtClean="0"/>
              <a:t>lawsuit</a:t>
            </a:r>
            <a:r>
              <a:rPr lang="de-DE" b="1" dirty="0" smtClean="0"/>
              <a:t> was </a:t>
            </a:r>
            <a:r>
              <a:rPr lang="de-DE" b="1" dirty="0" err="1" smtClean="0"/>
              <a:t>frivolous</a:t>
            </a:r>
            <a:r>
              <a:rPr lang="de-DE" b="1" dirty="0"/>
              <a:t> </a:t>
            </a:r>
            <a:r>
              <a:rPr lang="de-DE" dirty="0" smtClean="0"/>
              <a:t>– “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equivalent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suing</a:t>
            </a:r>
            <a:r>
              <a:rPr lang="de-DE" dirty="0" smtClean="0"/>
              <a:t> a </a:t>
            </a:r>
            <a:r>
              <a:rPr lang="de-DE" dirty="0" err="1" smtClean="0"/>
              <a:t>company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hammers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someone</a:t>
            </a:r>
            <a:r>
              <a:rPr lang="de-DE" dirty="0" smtClean="0"/>
              <a:t> </a:t>
            </a:r>
            <a:r>
              <a:rPr lang="de-DE" dirty="0" err="1" smtClean="0"/>
              <a:t>accidently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thumb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broke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hammering</a:t>
            </a:r>
            <a:r>
              <a:rPr lang="de-DE" dirty="0" smtClean="0"/>
              <a:t>“.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41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endParaRPr lang="de-DE" dirty="0" smtClean="0"/>
          </a:p>
          <a:p>
            <a:r>
              <a:rPr lang="de-DE" dirty="0" smtClean="0"/>
              <a:t>Facts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r>
              <a:rPr lang="de-DE" dirty="0" err="1" smtClean="0"/>
              <a:t>Stakeholders</a:t>
            </a:r>
            <a:endParaRPr lang="de-DE" dirty="0" smtClean="0"/>
          </a:p>
          <a:p>
            <a:r>
              <a:rPr lang="de-DE" dirty="0" err="1" smtClean="0"/>
              <a:t>Benefit</a:t>
            </a:r>
            <a:r>
              <a:rPr lang="de-DE" dirty="0" smtClean="0"/>
              <a:t>/</a:t>
            </a:r>
            <a:r>
              <a:rPr lang="de-DE" dirty="0" err="1" smtClean="0"/>
              <a:t>harm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r>
              <a:rPr lang="de-DE" dirty="0" err="1" smtClean="0"/>
              <a:t>Rights</a:t>
            </a:r>
            <a:r>
              <a:rPr lang="de-DE" dirty="0" smtClean="0"/>
              <a:t>/</a:t>
            </a:r>
            <a:r>
              <a:rPr lang="de-DE" dirty="0" err="1" smtClean="0"/>
              <a:t>duties</a:t>
            </a:r>
            <a:r>
              <a:rPr lang="de-DE" dirty="0" smtClean="0"/>
              <a:t>/</a:t>
            </a:r>
            <a:r>
              <a:rPr lang="de-DE" dirty="0" err="1" smtClean="0"/>
              <a:t>values</a:t>
            </a:r>
            <a:endParaRPr lang="de-DE" dirty="0" smtClean="0"/>
          </a:p>
          <a:p>
            <a:r>
              <a:rPr lang="de-DE" dirty="0" smtClean="0"/>
              <a:t>Options</a:t>
            </a:r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68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84504540"/>
              </p:ext>
            </p:extLst>
          </p:nvPr>
        </p:nvGraphicFramePr>
        <p:xfrm>
          <a:off x="625860" y="-3553"/>
          <a:ext cx="8229600" cy="73073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56689"/>
                <a:gridCol w="6572911"/>
              </a:tblGrid>
              <a:tr h="35840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58405">
                <a:tc>
                  <a:txBody>
                    <a:bodyPr/>
                    <a:lstStyle/>
                    <a:p>
                      <a:r>
                        <a:rPr lang="de-DE" dirty="0" smtClean="0"/>
                        <a:t>1. </a:t>
                      </a:r>
                      <a:r>
                        <a:rPr lang="de-DE" dirty="0" err="1" smtClean="0"/>
                        <a:t>tort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 </a:t>
                      </a:r>
                      <a:r>
                        <a:rPr lang="de-DE" sz="1800" kern="1200" dirty="0" err="1" smtClean="0"/>
                        <a:t>civil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wrong</a:t>
                      </a:r>
                      <a:endParaRPr lang="de-DE" dirty="0"/>
                    </a:p>
                  </a:txBody>
                  <a:tcPr/>
                </a:tc>
              </a:tr>
              <a:tr h="358405">
                <a:tc>
                  <a:txBody>
                    <a:bodyPr/>
                    <a:lstStyle/>
                    <a:p>
                      <a:r>
                        <a:rPr lang="de-DE" dirty="0" smtClean="0"/>
                        <a:t>2. </a:t>
                      </a:r>
                      <a:r>
                        <a:rPr lang="de-DE" dirty="0" err="1" smtClean="0"/>
                        <a:t>frivolous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not </a:t>
                      </a:r>
                      <a:r>
                        <a:rPr lang="de-DE" sz="1800" kern="1200" dirty="0" err="1" smtClean="0"/>
                        <a:t>having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any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serious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purpose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value</a:t>
                      </a:r>
                      <a:endParaRPr lang="de-DE" dirty="0"/>
                    </a:p>
                  </a:txBody>
                  <a:tcPr/>
                </a:tc>
              </a:tr>
              <a:tr h="358405">
                <a:tc>
                  <a:txBody>
                    <a:bodyPr/>
                    <a:lstStyle/>
                    <a:p>
                      <a:r>
                        <a:rPr lang="de-DE" dirty="0" smtClean="0"/>
                        <a:t>3. </a:t>
                      </a:r>
                      <a:r>
                        <a:rPr lang="de-DE" dirty="0" err="1" smtClean="0"/>
                        <a:t>lawsuit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proceeding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by</a:t>
                      </a:r>
                      <a:r>
                        <a:rPr lang="de-DE" sz="1800" kern="1200" dirty="0" smtClean="0"/>
                        <a:t> a </a:t>
                      </a:r>
                      <a:r>
                        <a:rPr lang="de-DE" sz="1800" kern="1200" dirty="0" err="1" smtClean="0"/>
                        <a:t>party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parties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against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another</a:t>
                      </a:r>
                      <a:r>
                        <a:rPr lang="de-DE" sz="1800" kern="1200" dirty="0" smtClean="0"/>
                        <a:t> in a </a:t>
                      </a:r>
                      <a:r>
                        <a:rPr lang="de-DE" sz="1800" kern="1200" dirty="0" err="1" smtClean="0"/>
                        <a:t>court</a:t>
                      </a:r>
                      <a:endParaRPr lang="de-DE" dirty="0"/>
                    </a:p>
                  </a:txBody>
                  <a:tcPr/>
                </a:tc>
              </a:tr>
              <a:tr h="627209">
                <a:tc>
                  <a:txBody>
                    <a:bodyPr/>
                    <a:lstStyle/>
                    <a:p>
                      <a:r>
                        <a:rPr lang="de-DE" dirty="0" smtClean="0"/>
                        <a:t>4.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sue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to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accuse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someone</a:t>
                      </a:r>
                      <a:r>
                        <a:rPr lang="de-DE" sz="1800" kern="1200" dirty="0" smtClean="0"/>
                        <a:t> (in </a:t>
                      </a:r>
                      <a:r>
                        <a:rPr lang="de-DE" sz="1800" kern="1200" dirty="0" err="1" smtClean="0"/>
                        <a:t>court</a:t>
                      </a:r>
                      <a:r>
                        <a:rPr lang="de-DE" sz="1800" kern="1200" dirty="0" smtClean="0"/>
                        <a:t>) </a:t>
                      </a:r>
                      <a:r>
                        <a:rPr lang="de-DE" sz="1800" kern="1200" dirty="0" err="1" smtClean="0"/>
                        <a:t>of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doing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something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wrong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illegal </a:t>
                      </a:r>
                      <a:r>
                        <a:rPr lang="de-DE" sz="1800" kern="1200" dirty="0" err="1" smtClean="0"/>
                        <a:t>and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demand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that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they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pay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for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it</a:t>
                      </a:r>
                      <a:endParaRPr lang="de-DE" dirty="0"/>
                    </a:p>
                  </a:txBody>
                  <a:tcPr/>
                </a:tc>
              </a:tr>
              <a:tr h="358405">
                <a:tc>
                  <a:txBody>
                    <a:bodyPr/>
                    <a:lstStyle/>
                    <a:p>
                      <a:r>
                        <a:rPr lang="de-DE" dirty="0" smtClean="0"/>
                        <a:t>5. </a:t>
                      </a:r>
                      <a:r>
                        <a:rPr lang="de-DE" dirty="0" err="1" smtClean="0"/>
                        <a:t>liability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the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state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of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being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legally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responsible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for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something</a:t>
                      </a:r>
                      <a:endParaRPr lang="de-DE" dirty="0"/>
                    </a:p>
                  </a:txBody>
                  <a:tcPr/>
                </a:tc>
              </a:tr>
              <a:tr h="358405">
                <a:tc>
                  <a:txBody>
                    <a:bodyPr/>
                    <a:lstStyle/>
                    <a:p>
                      <a:r>
                        <a:rPr lang="de-DE" dirty="0" smtClean="0"/>
                        <a:t>6. </a:t>
                      </a:r>
                      <a:r>
                        <a:rPr lang="de-DE" dirty="0" err="1" smtClean="0"/>
                        <a:t>litigation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an </a:t>
                      </a:r>
                      <a:r>
                        <a:rPr lang="de-DE" sz="1800" kern="1200" dirty="0" err="1" smtClean="0"/>
                        <a:t>action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brought</a:t>
                      </a:r>
                      <a:r>
                        <a:rPr lang="de-DE" sz="1800" kern="1200" dirty="0" smtClean="0"/>
                        <a:t> in </a:t>
                      </a:r>
                      <a:r>
                        <a:rPr lang="de-DE" sz="1800" kern="1200" dirty="0" err="1" smtClean="0"/>
                        <a:t>court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to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enforce</a:t>
                      </a:r>
                      <a:r>
                        <a:rPr lang="de-DE" sz="1800" kern="1200" dirty="0" smtClean="0"/>
                        <a:t> a </a:t>
                      </a:r>
                      <a:r>
                        <a:rPr lang="de-DE" sz="1800" kern="1200" dirty="0" err="1" smtClean="0"/>
                        <a:t>particular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right</a:t>
                      </a:r>
                      <a:endParaRPr lang="de-DE" dirty="0"/>
                    </a:p>
                  </a:txBody>
                  <a:tcPr/>
                </a:tc>
              </a:tr>
              <a:tr h="896013">
                <a:tc>
                  <a:txBody>
                    <a:bodyPr/>
                    <a:lstStyle/>
                    <a:p>
                      <a:r>
                        <a:rPr lang="de-DE" dirty="0" smtClean="0"/>
                        <a:t>7. </a:t>
                      </a:r>
                      <a:r>
                        <a:rPr lang="de-DE" dirty="0" err="1" smtClean="0"/>
                        <a:t>duty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 legal </a:t>
                      </a:r>
                      <a:r>
                        <a:rPr lang="de-DE" sz="1800" kern="1200" dirty="0" err="1" smtClean="0"/>
                        <a:t>obligation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which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is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imposed</a:t>
                      </a:r>
                      <a:r>
                        <a:rPr lang="de-DE" sz="1800" kern="1200" dirty="0" smtClean="0"/>
                        <a:t> on an individual </a:t>
                      </a:r>
                      <a:r>
                        <a:rPr lang="de-DE" sz="1800" kern="1200" dirty="0" err="1" smtClean="0"/>
                        <a:t>requiring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adherence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to</a:t>
                      </a:r>
                      <a:r>
                        <a:rPr lang="de-DE" sz="1800" kern="1200" dirty="0" smtClean="0"/>
                        <a:t> a </a:t>
                      </a:r>
                      <a:r>
                        <a:rPr lang="de-DE" sz="1800" kern="1200" dirty="0" err="1" smtClean="0"/>
                        <a:t>standard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of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reasonable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care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while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performing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any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acts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that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could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foreseeably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harm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others</a:t>
                      </a:r>
                      <a:endParaRPr lang="de-DE" dirty="0"/>
                    </a:p>
                  </a:txBody>
                  <a:tcPr/>
                </a:tc>
              </a:tr>
              <a:tr h="627209">
                <a:tc>
                  <a:txBody>
                    <a:bodyPr/>
                    <a:lstStyle/>
                    <a:p>
                      <a:r>
                        <a:rPr lang="de-DE" dirty="0" smtClean="0"/>
                        <a:t>8. </a:t>
                      </a:r>
                      <a:r>
                        <a:rPr lang="de-DE" dirty="0" err="1" smtClean="0"/>
                        <a:t>claimant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party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making</a:t>
                      </a:r>
                      <a:r>
                        <a:rPr lang="de-DE" sz="1800" kern="1200" dirty="0" smtClean="0"/>
                        <a:t> a formal </a:t>
                      </a:r>
                      <a:r>
                        <a:rPr lang="de-DE" sz="1800" kern="1200" dirty="0" err="1" smtClean="0"/>
                        <a:t>demand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for</a:t>
                      </a:r>
                      <a:r>
                        <a:rPr lang="de-DE" sz="1800" kern="1200" dirty="0" smtClean="0"/>
                        <a:t> a </a:t>
                      </a:r>
                      <a:r>
                        <a:rPr lang="de-DE" sz="1800" kern="1200" dirty="0" err="1" smtClean="0"/>
                        <a:t>payment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asserting</a:t>
                      </a:r>
                      <a:r>
                        <a:rPr lang="de-DE" sz="1800" kern="1200" dirty="0" smtClean="0"/>
                        <a:t> a </a:t>
                      </a:r>
                      <a:r>
                        <a:rPr lang="de-DE" sz="1800" kern="1200" dirty="0" err="1" smtClean="0"/>
                        <a:t>right</a:t>
                      </a:r>
                      <a:r>
                        <a:rPr lang="de-DE" sz="1800" kern="1200" dirty="0" smtClean="0"/>
                        <a:t> (der Kläger)</a:t>
                      </a:r>
                      <a:endParaRPr lang="de-DE" dirty="0"/>
                    </a:p>
                  </a:txBody>
                  <a:tcPr/>
                </a:tc>
              </a:tr>
              <a:tr h="358405">
                <a:tc>
                  <a:txBody>
                    <a:bodyPr/>
                    <a:lstStyle/>
                    <a:p>
                      <a:r>
                        <a:rPr lang="de-DE" dirty="0" smtClean="0"/>
                        <a:t>9. </a:t>
                      </a:r>
                      <a:r>
                        <a:rPr lang="de-DE" dirty="0" err="1" smtClean="0"/>
                        <a:t>defendant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the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party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against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whom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relief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recovery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is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sought</a:t>
                      </a:r>
                      <a:r>
                        <a:rPr lang="de-DE" sz="1800" kern="1200" dirty="0" smtClean="0"/>
                        <a:t> in a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law</a:t>
                      </a:r>
                      <a:r>
                        <a:rPr lang="de-DE" sz="1800" kern="1200" dirty="0" err="1" smtClean="0"/>
                        <a:t>suit</a:t>
                      </a:r>
                      <a:endParaRPr lang="de-DE" dirty="0"/>
                    </a:p>
                  </a:txBody>
                  <a:tcPr/>
                </a:tc>
              </a:tr>
              <a:tr h="1164817">
                <a:tc>
                  <a:txBody>
                    <a:bodyPr/>
                    <a:lstStyle/>
                    <a:p>
                      <a:r>
                        <a:rPr lang="de-DE" dirty="0" smtClean="0"/>
                        <a:t>10. </a:t>
                      </a:r>
                      <a:r>
                        <a:rPr lang="de-DE" dirty="0" err="1" smtClean="0"/>
                        <a:t>negligence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 </a:t>
                      </a:r>
                      <a:r>
                        <a:rPr lang="de-DE" sz="1800" kern="1200" dirty="0" err="1" smtClean="0"/>
                        <a:t>failure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to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exercise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the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care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that</a:t>
                      </a:r>
                      <a:r>
                        <a:rPr lang="de-DE" sz="1800" kern="1200" dirty="0" smtClean="0"/>
                        <a:t> a </a:t>
                      </a:r>
                      <a:r>
                        <a:rPr lang="de-DE" sz="1800" kern="1200" dirty="0" err="1" smtClean="0"/>
                        <a:t>reasonably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prudent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person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would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exercise</a:t>
                      </a:r>
                      <a:r>
                        <a:rPr lang="de-DE" sz="1800" kern="1200" dirty="0" smtClean="0"/>
                        <a:t> in </a:t>
                      </a:r>
                      <a:r>
                        <a:rPr lang="de-DE" sz="1800" kern="1200" dirty="0" err="1" smtClean="0"/>
                        <a:t>like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circumstances</a:t>
                      </a:r>
                      <a:r>
                        <a:rPr lang="de-DE" sz="1800" kern="1200" dirty="0" smtClean="0"/>
                        <a:t>. The </a:t>
                      </a:r>
                      <a:r>
                        <a:rPr lang="de-DE" sz="1800" kern="1200" dirty="0" err="1" smtClean="0"/>
                        <a:t>area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of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tort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law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known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negligence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involves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harm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caused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by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carelessness</a:t>
                      </a:r>
                      <a:r>
                        <a:rPr lang="de-DE" sz="1800" kern="1200" dirty="0" smtClean="0"/>
                        <a:t>, not intentional </a:t>
                      </a:r>
                      <a:r>
                        <a:rPr lang="de-DE" sz="1800" kern="1200" dirty="0" err="1" smtClean="0"/>
                        <a:t>harm</a:t>
                      </a:r>
                      <a:endParaRPr lang="de-DE" dirty="0"/>
                    </a:p>
                  </a:txBody>
                  <a:tcPr/>
                </a:tc>
              </a:tr>
              <a:tr h="627209">
                <a:tc>
                  <a:txBody>
                    <a:bodyPr/>
                    <a:lstStyle/>
                    <a:p>
                      <a:r>
                        <a:rPr lang="de-DE" dirty="0" smtClean="0"/>
                        <a:t>11. </a:t>
                      </a:r>
                      <a:r>
                        <a:rPr lang="de-DE" dirty="0" err="1" smtClean="0"/>
                        <a:t>damages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 </a:t>
                      </a:r>
                      <a:r>
                        <a:rPr lang="de-DE" sz="1800" kern="1200" dirty="0" err="1" smtClean="0"/>
                        <a:t>sum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of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money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claimed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awarded</a:t>
                      </a:r>
                      <a:r>
                        <a:rPr lang="de-DE" sz="1800" kern="1200" dirty="0" smtClean="0"/>
                        <a:t> in </a:t>
                      </a:r>
                      <a:r>
                        <a:rPr lang="de-DE" sz="1800" kern="1200" dirty="0" err="1" smtClean="0"/>
                        <a:t>compensation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for</a:t>
                      </a:r>
                      <a:r>
                        <a:rPr lang="de-DE" sz="1800" kern="1200" dirty="0" smtClean="0"/>
                        <a:t> a </a:t>
                      </a:r>
                      <a:r>
                        <a:rPr lang="de-DE" sz="1800" kern="1200" dirty="0" err="1" smtClean="0"/>
                        <a:t>loss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or</a:t>
                      </a:r>
                      <a:r>
                        <a:rPr lang="de-DE" sz="1800" kern="1200" dirty="0" smtClean="0"/>
                        <a:t> an </a:t>
                      </a:r>
                      <a:r>
                        <a:rPr lang="de-DE" sz="1800" kern="1200" dirty="0" err="1" smtClean="0"/>
                        <a:t>injury</a:t>
                      </a:r>
                      <a:endParaRPr lang="de-DE" dirty="0"/>
                    </a:p>
                  </a:txBody>
                  <a:tcPr/>
                </a:tc>
              </a:tr>
              <a:tr h="723696">
                <a:tc>
                  <a:txBody>
                    <a:bodyPr/>
                    <a:lstStyle/>
                    <a:p>
                      <a:r>
                        <a:rPr lang="de-DE" dirty="0" smtClean="0"/>
                        <a:t>12. punitive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intended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as</a:t>
                      </a:r>
                      <a:r>
                        <a:rPr lang="de-DE" sz="1800" kern="1200" dirty="0" smtClean="0"/>
                        <a:t> </a:t>
                      </a:r>
                      <a:r>
                        <a:rPr lang="de-DE" sz="1800" kern="1200" dirty="0" err="1" smtClean="0"/>
                        <a:t>punishment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0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mcdonalds-coffee-cup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97" t="-4056" r="-43397" b="4056"/>
          <a:stretch/>
        </p:blipFill>
        <p:spPr>
          <a:xfrm>
            <a:off x="457200" y="14166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1012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Liebeck</a:t>
            </a:r>
            <a:r>
              <a:rPr lang="de-DE" dirty="0" smtClean="0"/>
              <a:t> v. McDonald's Restaurants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Aka “The McDonald's </a:t>
            </a:r>
            <a:r>
              <a:rPr lang="de-DE" dirty="0"/>
              <a:t>C</a:t>
            </a:r>
            <a:r>
              <a:rPr lang="de-DE" dirty="0" smtClean="0"/>
              <a:t>offee Case“ </a:t>
            </a:r>
            <a:r>
              <a:rPr lang="de-DE" dirty="0" err="1" smtClean="0"/>
              <a:t>and</a:t>
            </a:r>
            <a:r>
              <a:rPr lang="de-DE" dirty="0" smtClean="0"/>
              <a:t> “The </a:t>
            </a:r>
            <a:r>
              <a:rPr lang="de-DE" dirty="0"/>
              <a:t>H</a:t>
            </a:r>
            <a:r>
              <a:rPr lang="de-DE" dirty="0" smtClean="0"/>
              <a:t>ot </a:t>
            </a:r>
            <a:r>
              <a:rPr lang="de-DE" dirty="0"/>
              <a:t>C</a:t>
            </a:r>
            <a:r>
              <a:rPr lang="de-DE" dirty="0" smtClean="0"/>
              <a:t>offee </a:t>
            </a:r>
            <a:r>
              <a:rPr lang="de-DE" dirty="0" err="1" smtClean="0"/>
              <a:t>Lawsuit</a:t>
            </a:r>
            <a:r>
              <a:rPr lang="de-DE" dirty="0" smtClean="0"/>
              <a:t>“ </a:t>
            </a:r>
            <a:endParaRPr lang="de-DE" dirty="0"/>
          </a:p>
          <a:p>
            <a:r>
              <a:rPr lang="de-DE" dirty="0" smtClean="0"/>
              <a:t> This 1994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liability</a:t>
            </a:r>
            <a:r>
              <a:rPr lang="de-DE" dirty="0" smtClean="0"/>
              <a:t> </a:t>
            </a:r>
            <a:r>
              <a:rPr lang="de-DE" dirty="0" err="1" smtClean="0"/>
              <a:t>lawsuit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frivolous</a:t>
            </a:r>
            <a:r>
              <a:rPr lang="de-DE" dirty="0" smtClean="0"/>
              <a:t> </a:t>
            </a:r>
            <a:r>
              <a:rPr lang="de-DE" dirty="0" err="1" smtClean="0"/>
              <a:t>litigation</a:t>
            </a:r>
            <a:r>
              <a:rPr lang="de-DE" dirty="0" smtClean="0"/>
              <a:t>, </a:t>
            </a:r>
            <a:r>
              <a:rPr lang="de-DE" dirty="0" err="1" smtClean="0"/>
              <a:t>even</a:t>
            </a:r>
            <a:r>
              <a:rPr lang="de-DE" dirty="0" smtClean="0"/>
              <a:t> "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poster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excessive</a:t>
            </a:r>
            <a:r>
              <a:rPr lang="de-DE" dirty="0" smtClean="0"/>
              <a:t> </a:t>
            </a:r>
            <a:r>
              <a:rPr lang="de-DE" dirty="0" err="1" smtClean="0"/>
              <a:t>lawsuits</a:t>
            </a:r>
            <a:r>
              <a:rPr lang="de-DE" dirty="0" smtClean="0"/>
              <a:t>“ (NBC)</a:t>
            </a:r>
          </a:p>
        </p:txBody>
      </p:sp>
    </p:spTree>
    <p:extLst>
      <p:ext uri="{BB962C8B-B14F-4D97-AF65-F5344CB8AC3E}">
        <p14:creationId xmlns:p14="http://schemas.microsoft.com/office/powerpoint/2010/main" val="326622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Facts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1992, Stella </a:t>
            </a:r>
            <a:r>
              <a:rPr lang="en-US" dirty="0" err="1"/>
              <a:t>Liebeck</a:t>
            </a:r>
            <a:r>
              <a:rPr lang="en-US" dirty="0"/>
              <a:t>, a 79-year-old woman from Albuquerque, New Mexico, bought a cup of coffee from the drive-through of a McDonald’s restaurant. </a:t>
            </a:r>
            <a:endParaRPr lang="en-US" dirty="0" smtClean="0"/>
          </a:p>
          <a:p>
            <a:r>
              <a:rPr lang="en-US" dirty="0" err="1" smtClean="0"/>
              <a:t>Liebeck</a:t>
            </a:r>
            <a:r>
              <a:rPr lang="en-US" dirty="0" smtClean="0"/>
              <a:t> </a:t>
            </a:r>
            <a:r>
              <a:rPr lang="en-US" dirty="0"/>
              <a:t>placed the coffee cup between her legs and opened it. She spilled the entire cup of coffee on her lap. </a:t>
            </a:r>
            <a:r>
              <a:rPr lang="en-US" dirty="0" err="1"/>
              <a:t>Liebeck</a:t>
            </a:r>
            <a:r>
              <a:rPr lang="en-US" dirty="0"/>
              <a:t> was wearing cotton sweatpants which held the hot liquid against her skin, burning her lower body severely.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hospital, it was determined that she had suffered third-degree burns on six per cent of her skin. She stayed in the hospital for eight days.</a:t>
            </a:r>
            <a:r>
              <a:rPr lang="en-US" dirty="0" smtClean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93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facts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trial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/>
              <a:t> </a:t>
            </a:r>
            <a:r>
              <a:rPr lang="de-DE" dirty="0" err="1" smtClean="0"/>
              <a:t>emerged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McDonalds </a:t>
            </a:r>
            <a:r>
              <a:rPr lang="de-DE" dirty="0" err="1" smtClean="0"/>
              <a:t>served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180-190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fahrenheit</a:t>
            </a:r>
            <a:r>
              <a:rPr lang="de-DE" dirty="0" smtClean="0"/>
              <a:t> (= 82-87 C),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hot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3rd 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burns</a:t>
            </a:r>
            <a:r>
              <a:rPr lang="de-DE" dirty="0" smtClean="0"/>
              <a:t> in 2-7 </a:t>
            </a:r>
            <a:r>
              <a:rPr lang="de-DE" dirty="0" err="1" smtClean="0"/>
              <a:t>seconds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/>
              <a:t>I</a:t>
            </a:r>
            <a:r>
              <a:rPr lang="de-DE" dirty="0" smtClean="0"/>
              <a:t>n </a:t>
            </a:r>
            <a:r>
              <a:rPr lang="de-DE" dirty="0" smtClean="0"/>
              <a:t>10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700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burnt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varying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severity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Health</a:t>
            </a:r>
            <a:r>
              <a:rPr lang="de-DE" dirty="0" smtClean="0"/>
              <a:t> Department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dirty="0" err="1" smtClean="0"/>
              <a:t>warned</a:t>
            </a:r>
            <a:r>
              <a:rPr lang="de-DE" dirty="0" smtClean="0"/>
              <a:t> McDonalds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, but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not.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6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Stakeholders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injured</a:t>
            </a:r>
            <a:r>
              <a:rPr lang="de-DE" dirty="0" smtClean="0"/>
              <a:t> </a:t>
            </a:r>
            <a:r>
              <a:rPr lang="de-DE" dirty="0" err="1" smtClean="0"/>
              <a:t>woman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her </a:t>
            </a:r>
            <a:r>
              <a:rPr lang="de-DE" dirty="0" err="1" smtClean="0"/>
              <a:t>family</a:t>
            </a:r>
            <a:endParaRPr lang="de-DE" dirty="0" smtClean="0"/>
          </a:p>
          <a:p>
            <a:r>
              <a:rPr lang="de-DE" dirty="0" err="1" smtClean="0"/>
              <a:t>MacDonald‘s</a:t>
            </a:r>
            <a:r>
              <a:rPr lang="de-DE" dirty="0" smtClean="0"/>
              <a:t> Corporation</a:t>
            </a:r>
          </a:p>
          <a:p>
            <a:r>
              <a:rPr lang="de-DE" dirty="0" smtClean="0"/>
              <a:t>Other </a:t>
            </a:r>
            <a:r>
              <a:rPr lang="de-DE" dirty="0" err="1" smtClean="0"/>
              <a:t>customers</a:t>
            </a:r>
            <a:endParaRPr lang="de-DE" dirty="0" smtClean="0"/>
          </a:p>
          <a:p>
            <a:r>
              <a:rPr lang="de-DE" dirty="0" smtClean="0"/>
              <a:t>Other fast-food </a:t>
            </a:r>
            <a:r>
              <a:rPr lang="de-DE" dirty="0" err="1" smtClean="0"/>
              <a:t>restaurants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09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Who </a:t>
            </a:r>
            <a:r>
              <a:rPr lang="de-DE" dirty="0" err="1" smtClean="0"/>
              <a:t>benefitted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was </a:t>
            </a:r>
            <a:r>
              <a:rPr lang="de-DE" dirty="0" err="1" smtClean="0"/>
              <a:t>harmed</a:t>
            </a:r>
            <a:r>
              <a:rPr lang="de-DE" dirty="0"/>
              <a:t/>
            </a:r>
            <a:br>
              <a:rPr lang="de-DE" dirty="0"/>
            </a:br>
            <a:r>
              <a:rPr lang="de-DE" sz="3100" dirty="0" err="1" smtClean="0"/>
              <a:t>from</a:t>
            </a:r>
            <a:r>
              <a:rPr lang="de-DE" sz="3100" dirty="0" smtClean="0"/>
              <a:t>/</a:t>
            </a:r>
            <a:r>
              <a:rPr lang="de-DE" sz="3100" dirty="0" err="1" smtClean="0"/>
              <a:t>by</a:t>
            </a:r>
            <a:r>
              <a:rPr lang="de-DE" sz="3100" dirty="0" smtClean="0"/>
              <a:t> </a:t>
            </a:r>
            <a:r>
              <a:rPr lang="de-DE" sz="3100" dirty="0" err="1" smtClean="0"/>
              <a:t>the</a:t>
            </a:r>
            <a:r>
              <a:rPr lang="de-DE" sz="3100" dirty="0" smtClean="0"/>
              <a:t> </a:t>
            </a:r>
            <a:r>
              <a:rPr lang="de-DE" sz="3100" dirty="0" err="1" smtClean="0"/>
              <a:t>sale</a:t>
            </a:r>
            <a:r>
              <a:rPr lang="de-DE" sz="3100" dirty="0" smtClean="0"/>
              <a:t> </a:t>
            </a:r>
            <a:r>
              <a:rPr lang="de-DE" sz="3100" dirty="0" err="1" smtClean="0"/>
              <a:t>of</a:t>
            </a:r>
            <a:r>
              <a:rPr lang="de-DE" sz="3100" dirty="0" smtClean="0"/>
              <a:t> </a:t>
            </a:r>
            <a:r>
              <a:rPr lang="de-DE" sz="3100" dirty="0" err="1" smtClean="0"/>
              <a:t>take</a:t>
            </a:r>
            <a:r>
              <a:rPr lang="de-DE" sz="3100" dirty="0" smtClean="0"/>
              <a:t> </a:t>
            </a:r>
            <a:r>
              <a:rPr lang="de-DE" sz="3100" dirty="0" err="1" smtClean="0"/>
              <a:t>away</a:t>
            </a:r>
            <a:r>
              <a:rPr lang="de-DE" sz="3100" dirty="0" smtClean="0"/>
              <a:t> </a:t>
            </a:r>
            <a:r>
              <a:rPr lang="de-DE" sz="3100" dirty="0" err="1" smtClean="0"/>
              <a:t>coffee</a:t>
            </a:r>
            <a:r>
              <a:rPr lang="de-DE" sz="3100" dirty="0" smtClean="0"/>
              <a:t> </a:t>
            </a:r>
            <a:r>
              <a:rPr lang="de-DE" sz="3100" dirty="0" err="1" smtClean="0"/>
              <a:t>that</a:t>
            </a:r>
            <a:r>
              <a:rPr lang="de-DE" sz="3100" dirty="0" smtClean="0"/>
              <a:t> was </a:t>
            </a:r>
            <a:r>
              <a:rPr lang="de-DE" sz="3100" dirty="0" err="1" smtClean="0"/>
              <a:t>too</a:t>
            </a:r>
            <a:r>
              <a:rPr lang="de-DE" sz="3100" dirty="0" smtClean="0"/>
              <a:t> </a:t>
            </a:r>
            <a:r>
              <a:rPr lang="de-DE" sz="3100" dirty="0" err="1" smtClean="0"/>
              <a:t>hot</a:t>
            </a:r>
            <a:r>
              <a:rPr lang="de-DE" sz="3100" dirty="0" smtClean="0"/>
              <a:t>?</a:t>
            </a:r>
            <a:endParaRPr lang="de-DE" sz="31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benefitted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MacDonald‘s</a:t>
            </a:r>
            <a:endParaRPr lang="de-DE" dirty="0" smtClean="0"/>
          </a:p>
          <a:p>
            <a:r>
              <a:rPr lang="de-DE" dirty="0" smtClean="0"/>
              <a:t>Customers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hot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: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lawyers</a:t>
            </a:r>
            <a:endParaRPr lang="de-DE" dirty="0" smtClean="0"/>
          </a:p>
          <a:p>
            <a:r>
              <a:rPr lang="de-DE" dirty="0" smtClean="0"/>
              <a:t>Future </a:t>
            </a:r>
            <a:r>
              <a:rPr lang="de-DE" dirty="0" err="1" smtClean="0"/>
              <a:t>customers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harmed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injured</a:t>
            </a:r>
            <a:r>
              <a:rPr lang="de-DE" dirty="0" smtClean="0"/>
              <a:t> </a:t>
            </a:r>
            <a:r>
              <a:rPr lang="de-DE" dirty="0" err="1" smtClean="0"/>
              <a:t>woman</a:t>
            </a:r>
            <a:endParaRPr lang="de-DE" dirty="0" smtClean="0"/>
          </a:p>
          <a:p>
            <a:r>
              <a:rPr lang="de-DE" dirty="0" smtClean="0"/>
              <a:t>Other </a:t>
            </a:r>
            <a:r>
              <a:rPr lang="de-DE" dirty="0" err="1" smtClean="0"/>
              <a:t>customers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not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:</a:t>
            </a:r>
            <a:endParaRPr lang="de-DE" dirty="0" smtClean="0"/>
          </a:p>
          <a:p>
            <a:r>
              <a:rPr lang="de-DE" dirty="0" smtClean="0"/>
              <a:t>The legal </a:t>
            </a:r>
            <a:r>
              <a:rPr lang="de-DE" dirty="0" err="1" smtClean="0"/>
              <a:t>system</a:t>
            </a:r>
            <a:r>
              <a:rPr lang="de-DE" dirty="0" smtClean="0"/>
              <a:t> (?)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6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Macintosh PowerPoint</Application>
  <PresentationFormat>Bildschirmpräsentation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Office-Design</vt:lpstr>
      <vt:lpstr>A Famous Tort Law Case: A frivolous lawsuit?</vt:lpstr>
      <vt:lpstr>Overview</vt:lpstr>
      <vt:lpstr>PowerPoint-Präsentation</vt:lpstr>
      <vt:lpstr>PowerPoint-Präsentation</vt:lpstr>
      <vt:lpstr>Liebeck v. McDonald's Restaurants </vt:lpstr>
      <vt:lpstr>The Facts</vt:lpstr>
      <vt:lpstr>Some more facts...</vt:lpstr>
      <vt:lpstr>Who are the Stakeholders?</vt:lpstr>
      <vt:lpstr>Who benefitted or was harmed from/by the sale of take away coffee that was too hot?</vt:lpstr>
      <vt:lpstr>What rights, duties, values are involved?</vt:lpstr>
      <vt:lpstr>What choices or options are faced by the stakeholders?</vt:lpstr>
      <vt:lpstr>Procedural history (= history of the case in court)</vt:lpstr>
      <vt:lpstr>Procedural history, cont.</vt:lpstr>
      <vt:lpstr>What do you think? Which of these statements do you agree with?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Famous Tort Law Case: A frivolous lawsuit?</dc:title>
  <dc:creator>User</dc:creator>
  <cp:lastModifiedBy>User</cp:lastModifiedBy>
  <cp:revision>30</cp:revision>
  <dcterms:created xsi:type="dcterms:W3CDTF">2015-02-17T15:14:10Z</dcterms:created>
  <dcterms:modified xsi:type="dcterms:W3CDTF">2016-02-13T18:49:08Z</dcterms:modified>
</cp:coreProperties>
</file>