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Inversi%C3%B3n_de_control#:~:text=Inversi%C3%B3n%20de%20control%20(Inversion%20of,los%20m%C3%A9todos%20de%20programaci%C3%B3n%20tradicionales.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xurxodev.com/profundizando-en-la-inversion-de-dependencia/#:~:text=Arquitectura%20en%20capas%20con%20inversi%C3%B3n,deben%20depender%20de%20las%20abstracciones.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audiobernasconi.ch/2019/01/24/the-ultimate-list-of-net-dependency-injection-frameworks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/wiki/Object-Scope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la integración continua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Inyección de dependencia y pruebas automatizadas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integración continua?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90132" cy="4093243"/>
          </a:xfrm>
        </p:spPr>
        <p:txBody>
          <a:bodyPr/>
          <a:lstStyle/>
          <a:p>
            <a:r>
              <a:rPr lang="es-HN" dirty="0" smtClean="0"/>
              <a:t>Es una forma de trabajar en la que todos los programadores fusionan su código varias veces al día en un tronco común. </a:t>
            </a:r>
            <a:r>
              <a:rPr lang="es-ES" dirty="0"/>
              <a:t>El objetivo es reducir el riesgo de ver el "infierno de la integración" esperando el final de un proyecto o un sprint para fusionar el trabajo de todos los contribuidores.</a:t>
            </a:r>
            <a:endParaRPr lang="es-HN" dirty="0" smtClean="0"/>
          </a:p>
          <a:p>
            <a:r>
              <a:rPr lang="es-ES" dirty="0" smtClean="0"/>
              <a:t>Se utiliza </a:t>
            </a:r>
            <a:r>
              <a:rPr lang="es-ES" dirty="0"/>
              <a:t>en combinación con pruebas unitarias y </a:t>
            </a:r>
            <a:r>
              <a:rPr lang="es-ES" dirty="0" smtClean="0"/>
              <a:t>de integración automatizadas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/>
              <a:t>Uno de los principales beneficios de la adopción de la IC es que le ahorrará tiempo durante su ciclo de desarrollo al identificar y abordar los conflictos en una etapa temprana.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es una gran manera de reducir la cantidad de tiempo dedicado a la reparación de errores y la regresión, poniendo más énfasis en tener un buen conjunto de pruebas.</a:t>
            </a:r>
            <a:endParaRPr lang="es-H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diseño de </a:t>
            </a:r>
            <a:r>
              <a:rPr lang="es-ES" dirty="0" smtClean="0"/>
              <a:t>inversión </a:t>
            </a:r>
            <a:r>
              <a:rPr lang="es-ES" dirty="0"/>
              <a:t>de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 </a:t>
            </a:r>
            <a:r>
              <a:rPr lang="es-ES" dirty="0"/>
              <a:t>un principio de diseño de software en el que el flujo de ejecución de un programa se invierte respecto a los métodos de programación </a:t>
            </a:r>
            <a:r>
              <a:rPr lang="es-ES" dirty="0" smtClean="0"/>
              <a:t>tradicionales.</a:t>
            </a:r>
          </a:p>
          <a:p>
            <a:r>
              <a:rPr lang="es-ES" dirty="0"/>
              <a:t>La inversión de control es un término genérico que puede implementarse de diferentes maneras. Por ejemplo se puede implementar mediante eventos o mediante Inyección de Dependencias.</a:t>
            </a:r>
            <a:endParaRPr lang="es-ES" dirty="0" smtClean="0"/>
          </a:p>
          <a:p>
            <a:r>
              <a:rPr lang="es-ES" dirty="0" smtClean="0"/>
              <a:t>Ayuda </a:t>
            </a:r>
            <a:r>
              <a:rPr lang="es-ES" dirty="0"/>
              <a:t>a diseñar clases de acoplamiento suelto que las hacen comprobables, </a:t>
            </a:r>
            <a:r>
              <a:rPr lang="es-ES" dirty="0" smtClean="0"/>
              <a:t>sostenible </a:t>
            </a:r>
            <a:r>
              <a:rPr lang="es-ES" dirty="0"/>
              <a:t>y </a:t>
            </a:r>
            <a:r>
              <a:rPr lang="es-ES" dirty="0" smtClean="0"/>
              <a:t>extensibles.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n-US" sz="900" dirty="0">
                <a:hlinkClick r:id="rId2"/>
              </a:rPr>
              <a:t>https://es.wikipedia.org/wiki/Inversi%C3%B3n_de_control#:~:text=Inversi%C3%B3n%20de%20control%20(Inversion%20of,los%20m%C3%A9todos%20de%20programaci%C3%B3n%20tradicionales.</a:t>
            </a:r>
            <a:endParaRPr lang="es-ES" sz="900" dirty="0" smtClean="0"/>
          </a:p>
        </p:txBody>
      </p:sp>
    </p:spTree>
    <p:extLst>
      <p:ext uri="{BB962C8B-B14F-4D97-AF65-F5344CB8AC3E}">
        <p14:creationId xmlns:p14="http://schemas.microsoft.com/office/powerpoint/2010/main" val="21744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Principio de diseño de la inversión de la dependencia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/>
          </a:bodyPr>
          <a:lstStyle/>
          <a:p>
            <a:r>
              <a:rPr lang="es-ES" dirty="0" smtClean="0"/>
              <a:t>Los módulos de alto nivel no deberían depender de los de bajo nivel, ambos deberían depender de abstracciones.</a:t>
            </a:r>
          </a:p>
          <a:p>
            <a:r>
              <a:rPr lang="es-ES" dirty="0" smtClean="0"/>
              <a:t>Las abstracciones no deben depender de los detalles, los detalles deben depender de las abstracciones.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endParaRPr lang="en-US" sz="1000" dirty="0" smtClean="0">
              <a:hlinkClick r:id="rId2"/>
            </a:endParaRPr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http://xurxodev.com/profundizando-en-la-inversion-de-dependencia/#:~:text=Arquitectura%20en%20capas%20con%20inversi%C3%B3n,deben%20depender%20de%20las%20abstracciones.</a:t>
            </a:r>
            <a:endParaRPr lang="es-HN" sz="1000" dirty="0" smtClean="0"/>
          </a:p>
        </p:txBody>
      </p:sp>
    </p:spTree>
    <p:extLst>
      <p:ext uri="{BB962C8B-B14F-4D97-AF65-F5344CB8AC3E}">
        <p14:creationId xmlns:p14="http://schemas.microsoft.com/office/powerpoint/2010/main" val="31088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smtClean="0"/>
              <a:t>de diseño de </a:t>
            </a:r>
            <a:r>
              <a:rPr lang="es-ES" dirty="0"/>
              <a:t>inyección de dependencia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patrón de inyección de dependencia es un patrón de diseño utilizado para implementar la inversión de </a:t>
            </a:r>
            <a:r>
              <a:rPr lang="es-ES" dirty="0" smtClean="0"/>
              <a:t>control.</a:t>
            </a:r>
          </a:p>
          <a:p>
            <a:r>
              <a:rPr lang="es-ES" dirty="0" smtClean="0"/>
              <a:t>Permite </a:t>
            </a:r>
            <a:r>
              <a:rPr lang="es-ES" dirty="0"/>
              <a:t>la creación de objetos dependientes fuera de una clase y </a:t>
            </a:r>
            <a:r>
              <a:rPr lang="es-ES" dirty="0" smtClean="0"/>
              <a:t>los inyecta en tiempo de ejecución, en lugar de durante el tiempo de diseño. </a:t>
            </a:r>
          </a:p>
          <a:p>
            <a:r>
              <a:rPr lang="es-ES" dirty="0" smtClean="0"/>
              <a:t>Usando </a:t>
            </a:r>
            <a:r>
              <a:rPr lang="es-ES" dirty="0"/>
              <a:t>la inyección de dependencia, movemos la creación y la unión de los objetos dependientes fuera de la clase que depende de ellos.</a:t>
            </a:r>
            <a:endParaRPr lang="es-HN" dirty="0" smtClean="0"/>
          </a:p>
        </p:txBody>
      </p:sp>
    </p:spTree>
    <p:extLst>
      <p:ext uri="{BB962C8B-B14F-4D97-AF65-F5344CB8AC3E}">
        <p14:creationId xmlns:p14="http://schemas.microsoft.com/office/powerpoint/2010/main" val="8503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Contenedor de Inversión de Control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HN" dirty="0" smtClean="0"/>
              <a:t>También llamado Contenedor de Inyección de Dependencias.</a:t>
            </a:r>
          </a:p>
          <a:p>
            <a:r>
              <a:rPr lang="es-ES" dirty="0"/>
              <a:t>Es un marco </a:t>
            </a:r>
            <a:r>
              <a:rPr lang="es-ES" dirty="0" smtClean="0"/>
              <a:t>(“</a:t>
            </a:r>
            <a:r>
              <a:rPr lang="es-ES" dirty="0" err="1" smtClean="0"/>
              <a:t>framework</a:t>
            </a:r>
            <a:r>
              <a:rPr lang="es-ES" dirty="0" smtClean="0"/>
              <a:t>”) para </a:t>
            </a:r>
            <a:r>
              <a:rPr lang="es-ES" dirty="0"/>
              <a:t>la aplicación de la inyección automática de </a:t>
            </a:r>
            <a:r>
              <a:rPr lang="es-ES" dirty="0" smtClean="0"/>
              <a:t>dependencia.</a:t>
            </a:r>
          </a:p>
          <a:p>
            <a:r>
              <a:rPr lang="es-ES" dirty="0" smtClean="0"/>
              <a:t>Gestiona </a:t>
            </a:r>
            <a:r>
              <a:rPr lang="es-ES" dirty="0"/>
              <a:t>la creación y vida de los objetos y también inyecta dependencias a la clase</a:t>
            </a:r>
            <a:r>
              <a:rPr lang="es-ES" dirty="0" smtClean="0"/>
              <a:t>.</a:t>
            </a:r>
          </a:p>
          <a:p>
            <a:r>
              <a:rPr lang="es-ES" dirty="0"/>
              <a:t>Hay varios, pero usamos </a:t>
            </a:r>
            <a:r>
              <a:rPr lang="es-ES" dirty="0" err="1"/>
              <a:t>Ninject</a:t>
            </a:r>
            <a:r>
              <a:rPr lang="es-ES" dirty="0"/>
              <a:t> porque es fácil de usar y satisface nuestras necesidades</a:t>
            </a:r>
            <a:r>
              <a:rPr lang="es-ES" dirty="0" smtClean="0"/>
              <a:t>.</a:t>
            </a:r>
          </a:p>
          <a:p>
            <a:r>
              <a:rPr lang="es-ES" dirty="0"/>
              <a:t>Vea una lista completa </a:t>
            </a:r>
            <a:r>
              <a:rPr lang="es-ES" dirty="0" smtClean="0"/>
              <a:t>aquí: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://www.claudiobernasconi.ch/2019/01/24/the-ultimate-list-of-net-dependency-injection-frameworks/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770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Ninject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450938" cy="4093243"/>
          </a:xfrm>
        </p:spPr>
        <p:txBody>
          <a:bodyPr/>
          <a:lstStyle/>
          <a:p>
            <a:r>
              <a:rPr lang="es-ES" sz="2800" dirty="0"/>
              <a:t>En </a:t>
            </a:r>
            <a:r>
              <a:rPr lang="es-ES" sz="2800" dirty="0" err="1"/>
              <a:t>Ninject</a:t>
            </a:r>
            <a:r>
              <a:rPr lang="es-ES" sz="2800" dirty="0"/>
              <a:t> el </a:t>
            </a:r>
            <a:r>
              <a:rPr lang="es-ES" sz="2800" dirty="0" err="1"/>
              <a:t>Kernel</a:t>
            </a:r>
            <a:r>
              <a:rPr lang="es-ES" sz="2800" dirty="0"/>
              <a:t> es el componente que controla todo</a:t>
            </a:r>
            <a:r>
              <a:rPr lang="es-ES" sz="2800" dirty="0" smtClean="0"/>
              <a:t>.</a:t>
            </a:r>
          </a:p>
          <a:p>
            <a:r>
              <a:rPr lang="es-ES" sz="2800" dirty="0"/>
              <a:t>Podemos unir directamente las interfaces con las implementaciones en el </a:t>
            </a:r>
            <a:r>
              <a:rPr lang="es-ES" sz="2800" dirty="0" err="1"/>
              <a:t>Kernel</a:t>
            </a:r>
            <a:r>
              <a:rPr lang="es-ES" sz="2800" dirty="0"/>
              <a:t> o podemos pasarlas por medio de módulos.</a:t>
            </a:r>
            <a:endParaRPr lang="es-ES" sz="2800" dirty="0" smtClean="0"/>
          </a:p>
          <a:p>
            <a:r>
              <a:rPr lang="es-ES" sz="2800" dirty="0"/>
              <a:t>Cuando necesitemos cualquier implementación de la interfaz mapeada podemos </a:t>
            </a:r>
            <a:r>
              <a:rPr lang="es-ES" sz="2800" dirty="0" smtClean="0"/>
              <a:t>obtenerla </a:t>
            </a:r>
            <a:r>
              <a:rPr lang="es-ES" sz="2800" dirty="0"/>
              <a:t>directamente del </a:t>
            </a:r>
            <a:r>
              <a:rPr lang="es-ES" sz="2800" dirty="0" err="1"/>
              <a:t>Kernel</a:t>
            </a:r>
            <a:r>
              <a:rPr lang="es-ES" sz="2800" dirty="0" smtClean="0"/>
              <a:t>.</a:t>
            </a:r>
          </a:p>
          <a:p>
            <a:r>
              <a:rPr lang="es-HN" sz="2800" dirty="0" err="1"/>
              <a:t>Ninject</a:t>
            </a:r>
            <a:r>
              <a:rPr lang="es-HN" sz="2800" dirty="0"/>
              <a:t> viene con un </a:t>
            </a:r>
            <a:r>
              <a:rPr lang="es-HN" sz="2800" dirty="0" err="1"/>
              <a:t>Kernel</a:t>
            </a:r>
            <a:r>
              <a:rPr lang="es-HN" sz="2800" dirty="0"/>
              <a:t> incorporado llamado </a:t>
            </a:r>
            <a:r>
              <a:rPr lang="es-HN" sz="2800" dirty="0" err="1"/>
              <a:t>StandardKernel</a:t>
            </a:r>
            <a:r>
              <a:rPr lang="es-H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11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Ninject</a:t>
            </a:r>
            <a:r>
              <a:rPr lang="es-HN" dirty="0" smtClean="0"/>
              <a:t> </a:t>
            </a:r>
            <a:r>
              <a:rPr lang="es-HN" dirty="0" err="1" smtClean="0"/>
              <a:t>Scoping</a:t>
            </a:r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756" y="1127920"/>
            <a:ext cx="11450938" cy="5643583"/>
          </a:xfrm>
        </p:spPr>
        <p:txBody>
          <a:bodyPr/>
          <a:lstStyle/>
          <a:p>
            <a:r>
              <a:rPr lang="es-ES" sz="2800" dirty="0"/>
              <a:t>Una característica interesante de los contenedores de </a:t>
            </a:r>
            <a:r>
              <a:rPr lang="es-ES" sz="2800" dirty="0" err="1"/>
              <a:t>IdC</a:t>
            </a:r>
            <a:r>
              <a:rPr lang="es-ES" sz="2800" dirty="0"/>
              <a:t> es la capacidad de limitar la vida de los </a:t>
            </a:r>
            <a:r>
              <a:rPr lang="es-ES" sz="2800" dirty="0" smtClean="0"/>
              <a:t>objetos (</a:t>
            </a:r>
            <a:r>
              <a:rPr lang="es-ES" sz="2800" dirty="0" err="1" smtClean="0"/>
              <a:t>scope</a:t>
            </a:r>
            <a:r>
              <a:rPr lang="es-ES" sz="2800" dirty="0" smtClean="0"/>
              <a:t>). </a:t>
            </a:r>
            <a:r>
              <a:rPr lang="es-HN" sz="2800" dirty="0" err="1" smtClean="0"/>
              <a:t>Ninject</a:t>
            </a:r>
            <a:r>
              <a:rPr lang="es-HN" sz="2800" dirty="0" smtClean="0"/>
              <a:t> </a:t>
            </a:r>
            <a:r>
              <a:rPr lang="es-HN" sz="2800" dirty="0"/>
              <a:t>ofrece lo </a:t>
            </a:r>
            <a:r>
              <a:rPr lang="es-HN" sz="2800" dirty="0" smtClean="0"/>
              <a:t>siguiente:</a:t>
            </a:r>
          </a:p>
          <a:p>
            <a:pPr lvl="1"/>
            <a:endParaRPr lang="es-HN" sz="2600" dirty="0" smtClean="0"/>
          </a:p>
          <a:p>
            <a:pPr lvl="1"/>
            <a:endParaRPr lang="es-HN" sz="2600" dirty="0"/>
          </a:p>
          <a:p>
            <a:pPr lvl="1"/>
            <a:endParaRPr lang="es-HN" sz="2600" dirty="0" smtClean="0"/>
          </a:p>
          <a:p>
            <a:pPr lvl="1"/>
            <a:endParaRPr lang="es-HN" sz="2600" dirty="0"/>
          </a:p>
          <a:p>
            <a:pPr lvl="1"/>
            <a:endParaRPr lang="es-HN" sz="2600" dirty="0" smtClean="0"/>
          </a:p>
          <a:p>
            <a:pPr lvl="1"/>
            <a:endParaRPr lang="es-HN" sz="2600" dirty="0"/>
          </a:p>
          <a:p>
            <a:pPr lvl="1"/>
            <a:r>
              <a:rPr lang="es-ES" sz="2600" dirty="0"/>
              <a:t>Para una lista completa y ejemplos visite</a:t>
            </a:r>
            <a:r>
              <a:rPr lang="es-ES" sz="2600" dirty="0" smtClean="0"/>
              <a:t>: </a:t>
            </a:r>
            <a:r>
              <a:rPr lang="en-US" sz="2800" dirty="0">
                <a:hlinkClick r:id="rId2"/>
              </a:rPr>
              <a:t>https://github.com/ninject/Ninject/wiki/Object-Scopes</a:t>
            </a:r>
            <a:endParaRPr lang="es-HN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41684"/>
              </p:ext>
            </p:extLst>
          </p:nvPr>
        </p:nvGraphicFramePr>
        <p:xfrm>
          <a:off x="779849" y="2548466"/>
          <a:ext cx="1087875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88"/>
                <a:gridCol w="2719688"/>
                <a:gridCol w="2719688"/>
                <a:gridCol w="2719688"/>
              </a:tblGrid>
              <a:tr h="370840">
                <a:tc>
                  <a:txBody>
                    <a:bodyPr/>
                    <a:lstStyle/>
                    <a:p>
                      <a:r>
                        <a:rPr lang="es-HN" sz="1200" dirty="0" err="1" smtClean="0"/>
                        <a:t>Scope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Provocado por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Significado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Disposición</a:t>
                      </a:r>
                      <a:endParaRPr lang="es-H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Transitorio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.</a:t>
                      </a:r>
                      <a:r>
                        <a:rPr lang="es-HN" sz="1200" dirty="0" err="1" smtClean="0"/>
                        <a:t>InTransientScope</a:t>
                      </a:r>
                      <a:r>
                        <a:rPr lang="es-HN" sz="1200" dirty="0" smtClean="0"/>
                        <a:t>()</a:t>
                      </a:r>
                    </a:p>
                    <a:p>
                      <a:endParaRPr lang="es-HN" sz="1200" dirty="0" smtClean="0"/>
                    </a:p>
                    <a:p>
                      <a:r>
                        <a:rPr lang="es-HN" sz="1200" dirty="0" err="1" smtClean="0"/>
                        <a:t>this.Bind</a:t>
                      </a:r>
                      <a:r>
                        <a:rPr lang="es-HN" sz="1200" dirty="0" smtClean="0"/>
                        <a:t>&lt;</a:t>
                      </a:r>
                      <a:r>
                        <a:rPr lang="es-HN" sz="1200" dirty="0" err="1" smtClean="0"/>
                        <a:t>ConnectionRepository</a:t>
                      </a:r>
                      <a:r>
                        <a:rPr lang="es-HN" sz="1200" dirty="0" smtClean="0"/>
                        <a:t>&gt;().</a:t>
                      </a:r>
                      <a:r>
                        <a:rPr lang="es-HN" sz="1200" dirty="0" err="1" smtClean="0"/>
                        <a:t>ToSelf</a:t>
                      </a:r>
                      <a:r>
                        <a:rPr lang="es-HN" sz="1200" dirty="0" smtClean="0"/>
                        <a:t>()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 creará una nueva instancia del tipo cada vez que se solicite. Este es el </a:t>
                      </a:r>
                      <a:r>
                        <a:rPr lang="es-ES" sz="1200" dirty="0" err="1" smtClean="0"/>
                        <a:t>scope</a:t>
                      </a:r>
                      <a:r>
                        <a:rPr lang="es-ES" sz="1200" dirty="0" smtClean="0"/>
                        <a:t> por defecto si no se especifica ninguno.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La vida no es manejada por el </a:t>
                      </a:r>
                      <a:r>
                        <a:rPr lang="es-ES" sz="1200" dirty="0" err="1" smtClean="0"/>
                        <a:t>Kernel</a:t>
                      </a:r>
                      <a:r>
                        <a:rPr lang="es-ES" sz="1200" dirty="0" smtClean="0"/>
                        <a:t> (el objeto </a:t>
                      </a:r>
                      <a:r>
                        <a:rPr lang="es-ES" sz="1200" dirty="0" err="1" smtClean="0"/>
                        <a:t>Scope</a:t>
                      </a:r>
                      <a:r>
                        <a:rPr lang="es-ES" sz="1200" dirty="0" smtClean="0"/>
                        <a:t> es nulo) y nunca será desechado</a:t>
                      </a:r>
                      <a:endParaRPr lang="es-H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r>
                        <a:rPr lang="en-US" sz="1200" dirty="0" err="1" smtClean="0"/>
                        <a:t>InSingletonScope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 smtClean="0"/>
                        <a:t>.</a:t>
                      </a:r>
                      <a:r>
                        <a:rPr lang="en-US" sz="1200" dirty="0" err="1" smtClean="0"/>
                        <a:t>ToConstant</a:t>
                      </a:r>
                      <a:r>
                        <a:rPr lang="en-US" sz="1200" dirty="0" smtClean="0"/>
                        <a:t>()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Sólo se creará una única instancia del tipo, y se devolverá la misma instancia para cada solicitud posterior.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Dispuesto cuando se dispone del </a:t>
                      </a:r>
                      <a:r>
                        <a:rPr lang="es-HN" sz="1200" dirty="0" err="1" smtClean="0"/>
                        <a:t>Kernel</a:t>
                      </a:r>
                      <a:r>
                        <a:rPr lang="es-HN" sz="1200" dirty="0" smtClean="0"/>
                        <a:t>.</a:t>
                      </a:r>
                      <a:endParaRPr lang="es-H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InThreadScope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 creará una instancia del tipo por cada </a:t>
                      </a:r>
                      <a:r>
                        <a:rPr lang="es-ES" sz="1200" dirty="0" err="1" smtClean="0"/>
                        <a:t>thread</a:t>
                      </a:r>
                      <a:r>
                        <a:rPr lang="es-ES" sz="1200" dirty="0" smtClean="0"/>
                        <a:t>.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 dispone cuando el objeto </a:t>
                      </a:r>
                      <a:r>
                        <a:rPr lang="es-ES" sz="1200" dirty="0" err="1" smtClean="0"/>
                        <a:t>Thread</a:t>
                      </a:r>
                      <a:r>
                        <a:rPr lang="es-ES" sz="1200" dirty="0" smtClean="0"/>
                        <a:t> subyacente es dispuesto.</a:t>
                      </a:r>
                      <a:endParaRPr lang="es-H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HN" sz="1200" dirty="0" smtClean="0"/>
                        <a:t>Solicitar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InRequestScope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Se creará una instancia del tipo para cada solicitud Web.</a:t>
                      </a:r>
                      <a:endParaRPr lang="es-H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Las instancias se eliminan al final de la tramitación de la solicitud.</a:t>
                      </a:r>
                      <a:endParaRPr lang="es-H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8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756" y="1127920"/>
            <a:ext cx="11450938" cy="5643583"/>
          </a:xfrm>
        </p:spPr>
        <p:txBody>
          <a:bodyPr/>
          <a:lstStyle/>
          <a:p>
            <a:endParaRPr lang="es-HN" sz="2600" dirty="0"/>
          </a:p>
        </p:txBody>
      </p:sp>
    </p:spTree>
    <p:extLst>
      <p:ext uri="{BB962C8B-B14F-4D97-AF65-F5344CB8AC3E}">
        <p14:creationId xmlns:p14="http://schemas.microsoft.com/office/powerpoint/2010/main" val="31442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679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Office Theme</vt:lpstr>
      <vt:lpstr>Introducción a la integración continua</vt:lpstr>
      <vt:lpstr>¿Qué es la integración continua?</vt:lpstr>
      <vt:lpstr>Principio de diseño de inversión de control</vt:lpstr>
      <vt:lpstr>Principio de diseño de la inversión de la dependencia</vt:lpstr>
      <vt:lpstr>Patrón de diseño de inyección de dependencia</vt:lpstr>
      <vt:lpstr>Contenedor de Inversión de Control</vt:lpstr>
      <vt:lpstr>Ninject</vt:lpstr>
      <vt:lpstr>Ninject Scoping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2020-07-27T17:14:35Z</dcterms:created>
  <dcterms:modified xsi:type="dcterms:W3CDTF">2020-08-02T08:53:50Z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