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679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84" r:id="rId7"/>
    <p:sldId id="285" r:id="rId8"/>
    <p:sldId id="288" r:id="rId9"/>
    <p:sldId id="262" r:id="rId10"/>
    <p:sldId id="286" r:id="rId11"/>
    <p:sldId id="287" r:id="rId12"/>
    <p:sldId id="266" r:id="rId13"/>
    <p:sldId id="282" r:id="rId14"/>
    <p:sldId id="283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10" autoAdjust="0"/>
    <p:restoredTop sz="92743"/>
  </p:normalViewPr>
  <p:slideViewPr>
    <p:cSldViewPr snapToGrid="0" snapToObjects="1">
      <p:cViewPr varScale="1">
        <p:scale>
          <a:sx n="89" d="100"/>
          <a:sy n="89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275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BE34C-5765-164F-A06B-3174E92A1B69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93214-B532-734F-8DC7-05BED302A9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12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66185-AA4E-4E28-B77F-FAFA60535938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54639-F726-45BD-A068-61DA325D1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3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54639-F726-45BD-A068-61DA325D1B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8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54639-F726-45BD-A068-61DA325D1B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51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54639-F726-45BD-A068-61DA325D1B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67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54639-F726-45BD-A068-61DA325D1B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20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54639-F726-45BD-A068-61DA325D1B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54639-F726-45BD-A068-61DA325D1B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54639-F726-45BD-A068-61DA325D1B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8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54639-F726-45BD-A068-61DA325D1B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54639-F726-45BD-A068-61DA325D1B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54639-F726-45BD-A068-61DA325D1B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81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54639-F726-45BD-A068-61DA325D1B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79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54639-F726-45BD-A068-61DA325D1B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4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54639-F726-45BD-A068-61DA325D1B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5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hyperlink" Target="http://www.officeplus.cn/Template/Home.shtml" TargetMode="External"/><Relationship Id="rId6" Type="http://schemas.openxmlformats.org/officeDocument/2006/relationships/image" Target="../media/image15.png"/><Relationship Id="rId7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8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976385">
            <a:off x="4795646" y="480193"/>
            <a:ext cx="5442619" cy="5834488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8914"/>
            <a:ext cx="3894418" cy="3201126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4418" y="3081777"/>
            <a:ext cx="5957887" cy="17543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  <a:latin typeface="迷你简启体" charset="-122"/>
                <a:ea typeface="迷你简启体" charset="-122"/>
                <a:cs typeface="迷你简启体" charset="-122"/>
              </a:defRPr>
            </a:lvl1pPr>
          </a:lstStyle>
          <a:p>
            <a:pPr lvl="0"/>
            <a:r>
              <a:rPr lang="en-US" altLang="zh-CN" dirty="0"/>
              <a:t>POWERPOINT</a:t>
            </a:r>
          </a:p>
          <a:p>
            <a:pPr lvl="0"/>
            <a:r>
              <a:rPr lang="en-US" altLang="zh-CN" dirty="0"/>
              <a:t>TEMPLATE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94417" y="2542907"/>
            <a:ext cx="5957887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14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74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266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xmlns="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xmlns="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94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xmlns="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Calibri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 宋体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50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4976385">
            <a:off x="1602087" y="367532"/>
            <a:ext cx="2001899" cy="214603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30475" y="2299224"/>
            <a:ext cx="1608750" cy="3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30475" y="3374222"/>
            <a:ext cx="1608750" cy="3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30475" y="4528385"/>
            <a:ext cx="1608750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804185" y="1902497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5400" kern="1200" dirty="0">
                <a:solidFill>
                  <a:schemeClr val="accent1"/>
                </a:solidFill>
                <a:latin typeface="迷你简启体" charset="-122"/>
                <a:ea typeface="迷你简启体" charset="-122"/>
                <a:cs typeface="迷你简启体" charset="-122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4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012180" y="2113335"/>
            <a:ext cx="35062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迷你简启体" charset="-122"/>
                <a:ea typeface="迷你简启体" charset="-122"/>
                <a:cs typeface="迷你简启体" charset="-122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50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012180" y="2481331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sp>
        <p:nvSpPr>
          <p:cNvPr id="51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-616193" y="760796"/>
            <a:ext cx="3506203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400" b="1" i="0">
                <a:latin typeface="迷你简启体" charset="-122"/>
                <a:ea typeface="迷你简启体" charset="-122"/>
                <a:cs typeface="迷你简启体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52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-616193" y="1347515"/>
            <a:ext cx="35062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200" b="1" i="0">
                <a:latin typeface="+mj-lt"/>
                <a:ea typeface="迷你简启体" charset="-122"/>
                <a:cs typeface="迷你简启体" charset="-122"/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5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804185" y="2967335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5400" kern="1200" dirty="0">
                <a:solidFill>
                  <a:schemeClr val="accent1"/>
                </a:solidFill>
                <a:latin typeface="迷你简启体" charset="-122"/>
                <a:ea typeface="迷你简启体" charset="-122"/>
                <a:cs typeface="迷你简启体" charset="-122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壹</a:t>
            </a:r>
          </a:p>
        </p:txBody>
      </p:sp>
      <p:sp>
        <p:nvSpPr>
          <p:cNvPr id="54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3804185" y="4032173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5400" kern="1200" dirty="0">
                <a:solidFill>
                  <a:schemeClr val="accent1"/>
                </a:solidFill>
                <a:latin typeface="迷你简启体" charset="-122"/>
                <a:ea typeface="迷你简启体" charset="-122"/>
                <a:cs typeface="迷你简启体" charset="-122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壹</a:t>
            </a:r>
          </a:p>
        </p:txBody>
      </p:sp>
      <p:sp>
        <p:nvSpPr>
          <p:cNvPr id="5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012180" y="3163702"/>
            <a:ext cx="35062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迷你简启体" charset="-122"/>
                <a:ea typeface="迷你简启体" charset="-122"/>
                <a:cs typeface="迷你简启体" charset="-122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56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6012180" y="3531698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sp>
        <p:nvSpPr>
          <p:cNvPr id="57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6012180" y="4249849"/>
            <a:ext cx="35062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迷你简启体" charset="-122"/>
                <a:ea typeface="迷你简启体" charset="-122"/>
                <a:cs typeface="迷你简启体" charset="-122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58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6012180" y="4617845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38173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4976385">
            <a:off x="1602087" y="367532"/>
            <a:ext cx="2001899" cy="214603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16199" y="2413523"/>
            <a:ext cx="1608750" cy="3825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16199" y="3488521"/>
            <a:ext cx="1608750" cy="3825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16199" y="4642684"/>
            <a:ext cx="1608750" cy="382500"/>
          </a:xfrm>
          <a:prstGeom prst="rect">
            <a:avLst/>
          </a:prstGeom>
        </p:spPr>
      </p:pic>
      <p:sp>
        <p:nvSpPr>
          <p:cNvPr id="4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804185" y="1902497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4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012180" y="2113335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50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012180" y="2481331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sp>
        <p:nvSpPr>
          <p:cNvPr id="51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-616193" y="760796"/>
            <a:ext cx="3506203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400" b="1" i="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52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-616193" y="1347515"/>
            <a:ext cx="35062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200" b="1" i="0"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5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804185" y="2967335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54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3804185" y="4032173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5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012180" y="3163702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56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6012180" y="3531698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sp>
        <p:nvSpPr>
          <p:cNvPr id="57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6012180" y="4249849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58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6012180" y="4617845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16199" y="5680991"/>
            <a:ext cx="1608750" cy="382500"/>
          </a:xfrm>
          <a:prstGeom prst="rect">
            <a:avLst/>
          </a:prstGeom>
        </p:spPr>
      </p:pic>
      <p:sp>
        <p:nvSpPr>
          <p:cNvPr id="3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3804185" y="5070480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6012180" y="5288156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6012180" y="5656152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50613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4976385">
            <a:off x="1602087" y="367532"/>
            <a:ext cx="2001899" cy="214603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83926" y="1628959"/>
            <a:ext cx="1608750" cy="3825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83926" y="2600453"/>
            <a:ext cx="1608750" cy="382500"/>
          </a:xfrm>
          <a:prstGeom prst="rect">
            <a:avLst/>
          </a:prstGeom>
        </p:spPr>
      </p:pic>
      <p:sp>
        <p:nvSpPr>
          <p:cNvPr id="4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071912" y="1117933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4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7279907" y="1328771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50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7279907" y="1696767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sp>
        <p:nvSpPr>
          <p:cNvPr id="51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-616193" y="760796"/>
            <a:ext cx="3506203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400" b="1" i="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52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-616193" y="1347515"/>
            <a:ext cx="35062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200" b="1" i="0"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5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5071912" y="2079267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5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7279907" y="2275634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56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7279907" y="2643630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83926" y="3564168"/>
            <a:ext cx="1608750" cy="382500"/>
          </a:xfrm>
          <a:prstGeom prst="rect">
            <a:avLst/>
          </a:prstGeom>
        </p:spPr>
      </p:pic>
      <p:sp>
        <p:nvSpPr>
          <p:cNvPr id="30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071912" y="3042982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7279907" y="3239349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7279907" y="3607345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83926" y="4508559"/>
            <a:ext cx="1608750" cy="382500"/>
          </a:xfrm>
          <a:prstGeom prst="rect">
            <a:avLst/>
          </a:prstGeom>
        </p:spPr>
      </p:pic>
      <p:sp>
        <p:nvSpPr>
          <p:cNvPr id="34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5071912" y="3987373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35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7279907" y="4183740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7279907" y="4551736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pic>
        <p:nvPicPr>
          <p:cNvPr id="44" name="图片 4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83926" y="5466966"/>
            <a:ext cx="1608750" cy="382500"/>
          </a:xfrm>
          <a:prstGeom prst="rect">
            <a:avLst/>
          </a:prstGeom>
        </p:spPr>
      </p:pic>
      <p:sp>
        <p:nvSpPr>
          <p:cNvPr id="45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5071912" y="4945780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46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7279907" y="5142147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7" name="文本占位符 3"/>
          <p:cNvSpPr>
            <a:spLocks noGrp="1"/>
          </p:cNvSpPr>
          <p:nvPr>
            <p:ph type="body" sz="quarter" idx="28" hasCustomPrompt="1"/>
          </p:nvPr>
        </p:nvSpPr>
        <p:spPr>
          <a:xfrm>
            <a:off x="7279907" y="5510143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02081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4976385">
            <a:off x="1602087" y="367532"/>
            <a:ext cx="2001899" cy="214603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83926" y="935211"/>
            <a:ext cx="1608750" cy="3825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83926" y="1906705"/>
            <a:ext cx="1608750" cy="382500"/>
          </a:xfrm>
          <a:prstGeom prst="rect">
            <a:avLst/>
          </a:prstGeom>
        </p:spPr>
      </p:pic>
      <p:sp>
        <p:nvSpPr>
          <p:cNvPr id="4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071912" y="424185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4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7279907" y="635023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50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7279907" y="1003019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sp>
        <p:nvSpPr>
          <p:cNvPr id="51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-616193" y="760796"/>
            <a:ext cx="3506203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400" b="1" i="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52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-616193" y="1347515"/>
            <a:ext cx="35062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200" b="1" i="0"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5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5071912" y="1385519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5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7279907" y="1581886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56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7279907" y="1949882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83926" y="2870420"/>
            <a:ext cx="1608750" cy="382500"/>
          </a:xfrm>
          <a:prstGeom prst="rect">
            <a:avLst/>
          </a:prstGeom>
        </p:spPr>
      </p:pic>
      <p:sp>
        <p:nvSpPr>
          <p:cNvPr id="30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071912" y="2349234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7279907" y="2545601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7279907" y="2913597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83926" y="3814811"/>
            <a:ext cx="1608750" cy="382500"/>
          </a:xfrm>
          <a:prstGeom prst="rect">
            <a:avLst/>
          </a:prstGeom>
        </p:spPr>
      </p:pic>
      <p:sp>
        <p:nvSpPr>
          <p:cNvPr id="34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5071912" y="3293625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35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7279907" y="3489992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7279907" y="3857988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pic>
        <p:nvPicPr>
          <p:cNvPr id="44" name="图片 4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83926" y="4773218"/>
            <a:ext cx="1608750" cy="382500"/>
          </a:xfrm>
          <a:prstGeom prst="rect">
            <a:avLst/>
          </a:prstGeom>
        </p:spPr>
      </p:pic>
      <p:sp>
        <p:nvSpPr>
          <p:cNvPr id="45" name="文本占位符 3"/>
          <p:cNvSpPr>
            <a:spLocks noGrp="1"/>
          </p:cNvSpPr>
          <p:nvPr>
            <p:ph type="body" sz="quarter" idx="26" hasCustomPrompt="1"/>
          </p:nvPr>
        </p:nvSpPr>
        <p:spPr>
          <a:xfrm>
            <a:off x="5071912" y="4252032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46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7279907" y="4448399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7" name="文本占位符 3"/>
          <p:cNvSpPr>
            <a:spLocks noGrp="1"/>
          </p:cNvSpPr>
          <p:nvPr>
            <p:ph type="body" sz="quarter" idx="28" hasCustomPrompt="1"/>
          </p:nvPr>
        </p:nvSpPr>
        <p:spPr>
          <a:xfrm>
            <a:off x="7279907" y="4816395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83926" y="5716124"/>
            <a:ext cx="1608750" cy="382500"/>
          </a:xfrm>
          <a:prstGeom prst="rect">
            <a:avLst/>
          </a:prstGeom>
        </p:spPr>
      </p:pic>
      <p:sp>
        <p:nvSpPr>
          <p:cNvPr id="40" name="文本占位符 3"/>
          <p:cNvSpPr>
            <a:spLocks noGrp="1"/>
          </p:cNvSpPr>
          <p:nvPr>
            <p:ph type="body" sz="quarter" idx="29" hasCustomPrompt="1"/>
          </p:nvPr>
        </p:nvSpPr>
        <p:spPr>
          <a:xfrm>
            <a:off x="5071912" y="5194938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30" hasCustomPrompt="1"/>
          </p:nvPr>
        </p:nvSpPr>
        <p:spPr>
          <a:xfrm>
            <a:off x="7279907" y="5391305"/>
            <a:ext cx="350620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2" name="文本占位符 3"/>
          <p:cNvSpPr>
            <a:spLocks noGrp="1"/>
          </p:cNvSpPr>
          <p:nvPr>
            <p:ph type="body" sz="quarter" idx="31" hasCustomPrompt="1"/>
          </p:nvPr>
        </p:nvSpPr>
        <p:spPr>
          <a:xfrm>
            <a:off x="7279907" y="5759301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5147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95131" y="827927"/>
            <a:ext cx="4717349" cy="445527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9172835">
            <a:off x="5104910" y="3139255"/>
            <a:ext cx="3312355" cy="187013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020" y="4193919"/>
            <a:ext cx="567780" cy="1205395"/>
          </a:xfrm>
          <a:prstGeom prst="rect">
            <a:avLst/>
          </a:prstGeom>
        </p:spPr>
      </p:pic>
      <p:sp>
        <p:nvSpPr>
          <p:cNvPr id="2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894143" y="1947568"/>
            <a:ext cx="1007845" cy="221599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800">
                <a:solidFill>
                  <a:schemeClr val="bg1"/>
                </a:solidFill>
                <a:latin typeface="迷你简启体" charset="-122"/>
                <a:ea typeface="迷你简启体" charset="-122"/>
                <a:cs typeface="迷你简启体" charset="-122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</p:spTree>
    <p:extLst>
      <p:ext uri="{BB962C8B-B14F-4D97-AF65-F5344CB8AC3E}">
        <p14:creationId xmlns:p14="http://schemas.microsoft.com/office/powerpoint/2010/main" val="64078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505990-BC52-416E-9197-CC5295CD088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4D650-7DD2-4B22-AAA8-AD86E4A3299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>
            <a:lum bright="20000"/>
          </a:blip>
          <a:stretch>
            <a:fillRect/>
          </a:stretch>
        </p:blipFill>
        <p:spPr>
          <a:xfrm>
            <a:off x="934278" y="706605"/>
            <a:ext cx="2171446" cy="638661"/>
          </a:xfrm>
          <a:prstGeom prst="rect">
            <a:avLst/>
          </a:prstGeom>
        </p:spPr>
      </p:pic>
      <p:sp>
        <p:nvSpPr>
          <p:cNvPr id="2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34277" y="395287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>
                    <a:lumMod val="75000"/>
                  </a:schemeClr>
                </a:solidFill>
                <a:latin typeface="迷你简启体" charset="-122"/>
                <a:ea typeface="迷你简启体" charset="-122"/>
                <a:cs typeface="迷你简启体" charset="-122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1352622" y="606999"/>
            <a:ext cx="35062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>
                <a:latin typeface="迷你简启体" charset="-122"/>
                <a:ea typeface="迷你简启体" charset="-122"/>
                <a:cs typeface="迷你简启体" charset="-122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352622" y="974995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07805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8914"/>
            <a:ext cx="3894418" cy="320112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934278" y="706605"/>
            <a:ext cx="2171446" cy="638661"/>
          </a:xfrm>
          <a:prstGeom prst="rect">
            <a:avLst/>
          </a:prstGeom>
        </p:spPr>
      </p:pic>
      <p:sp>
        <p:nvSpPr>
          <p:cNvPr id="2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34277" y="395287"/>
            <a:ext cx="1007845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1">
                    <a:lumMod val="75000"/>
                  </a:schemeClr>
                </a:solidFill>
                <a:latin typeface="迷你简启体" charset="-122"/>
                <a:ea typeface="迷你简启体" charset="-122"/>
                <a:cs typeface="迷你简启体" charset="-122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1352622" y="606999"/>
            <a:ext cx="35062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>
                <a:latin typeface="迷你简启体" charset="-122"/>
                <a:ea typeface="迷你简启体" charset="-122"/>
                <a:cs typeface="迷你简启体" charset="-122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352622" y="974995"/>
            <a:ext cx="350620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  <a:ea typeface="+mn-ea"/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731334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72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55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9" r:id="rId2"/>
    <p:sldLayoutId id="2147483697" r:id="rId3"/>
    <p:sldLayoutId id="2147483696" r:id="rId4"/>
    <p:sldLayoutId id="2147483698" r:id="rId5"/>
    <p:sldLayoutId id="2147483693" r:id="rId6"/>
    <p:sldLayoutId id="2147483690" r:id="rId7"/>
    <p:sldLayoutId id="2147483691" r:id="rId8"/>
    <p:sldLayoutId id="214748369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39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leepychord/ChinesePoemGener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291746" y="3081777"/>
            <a:ext cx="5957887" cy="9233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迷你简启体" charset="-122"/>
                <a:ea typeface="迷你简启体" charset="-122"/>
                <a:cs typeface="迷你简启体" charset="-122"/>
              </a:rPr>
              <a:t>中文诗歌创作系统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45424" y="3805081"/>
            <a:ext cx="164176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 smtClean="0">
                <a:latin typeface="迷你简启体" charset="-122"/>
                <a:ea typeface="迷你简启体" charset="-122"/>
                <a:cs typeface="迷你简启体" charset="-122"/>
                <a:sym typeface="+mn-lt"/>
              </a:rPr>
              <a:t>丁铭</a:t>
            </a:r>
            <a:endParaRPr lang="en-US" altLang="zh-CN" sz="2000" kern="0" dirty="0" smtClean="0">
              <a:latin typeface="迷你简启体" charset="-122"/>
              <a:ea typeface="迷你简启体" charset="-122"/>
              <a:cs typeface="迷你简启体" charset="-122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 smtClean="0">
                <a:latin typeface="迷你简启体" charset="-122"/>
                <a:ea typeface="迷你简启体" charset="-122"/>
                <a:cs typeface="迷你简启体" charset="-122"/>
                <a:sym typeface="+mn-lt"/>
              </a:rPr>
              <a:t>岑宇阔</a:t>
            </a:r>
            <a:endParaRPr lang="en-US" altLang="zh-CN" sz="2000" kern="0" dirty="0" smtClean="0">
              <a:latin typeface="迷你简启体" charset="-122"/>
              <a:ea typeface="迷你简启体" charset="-122"/>
              <a:cs typeface="迷你简启体" charset="-122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 smtClean="0">
                <a:latin typeface="迷你简启体" charset="-122"/>
                <a:ea typeface="迷你简启体" charset="-122"/>
                <a:cs typeface="迷你简启体" charset="-122"/>
                <a:sym typeface="+mn-lt"/>
              </a:rPr>
              <a:t>李阳昊</a:t>
            </a:r>
            <a:endParaRPr lang="en-US" altLang="zh-CN" sz="2000" kern="0" dirty="0" smtClean="0">
              <a:latin typeface="迷你简启体" charset="-122"/>
              <a:ea typeface="迷你简启体" charset="-122"/>
              <a:cs typeface="迷你简启体" charset="-122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 smtClean="0">
                <a:latin typeface="迷你简启体" charset="-122"/>
                <a:ea typeface="迷你简启体" charset="-122"/>
                <a:cs typeface="迷你简启体" charset="-122"/>
                <a:sym typeface="+mn-lt"/>
              </a:rPr>
              <a:t>陈雨兰</a:t>
            </a:r>
            <a:endParaRPr lang="en-US" altLang="zh-CN" sz="2000" kern="0" dirty="0" smtClean="0">
              <a:latin typeface="迷你简启体" charset="-122"/>
              <a:ea typeface="迷你简启体" charset="-122"/>
              <a:cs typeface="迷你简启体" charset="-122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 smtClean="0">
                <a:latin typeface="迷你简启体" charset="-122"/>
                <a:ea typeface="迷你简启体" charset="-122"/>
                <a:cs typeface="迷你简启体" charset="-122"/>
                <a:sym typeface="+mn-lt"/>
              </a:rPr>
              <a:t>林一夫</a:t>
            </a:r>
            <a:endParaRPr lang="en-US" sz="2000" kern="0" dirty="0">
              <a:latin typeface="迷你简启体" charset="-122"/>
              <a:ea typeface="迷你简启体" charset="-122"/>
              <a:cs typeface="迷你简启体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78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生成改进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xmlns="" id="{ADA07620-DD2B-48DA-91D5-6D20892B9930}"/>
              </a:ext>
            </a:extLst>
          </p:cNvPr>
          <p:cNvSpPr txBox="1">
            <a:spLocks/>
          </p:cNvSpPr>
          <p:nvPr/>
        </p:nvSpPr>
        <p:spPr>
          <a:xfrm>
            <a:off x="1200150" y="2163191"/>
            <a:ext cx="9997984" cy="3715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采用概率选字方法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在模型给出的下一个字的可能选择里，依概率选取</a:t>
            </a:r>
            <a:r>
              <a:rPr lang="en-US" altLang="zh-CN" dirty="0" err="1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topk</a:t>
            </a: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的一个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减少叠字的过度利用，增加诗歌自动创作的</a:t>
            </a: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新颖性</a:t>
            </a:r>
          </a:p>
          <a:p>
            <a:pPr lvl="1">
              <a:lnSpc>
                <a:spcPct val="100000"/>
              </a:lnSpc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选优方法：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根据要求同时创作多首诗歌，择优作为最终结果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考虑句</a:t>
            </a: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间意象的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重复度，提高生成诗歌的可读性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6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叁</a:t>
            </a:r>
          </a:p>
        </p:txBody>
      </p:sp>
    </p:spTree>
    <p:extLst>
      <p:ext uri="{BB962C8B-B14F-4D97-AF65-F5344CB8AC3E}">
        <p14:creationId xmlns:p14="http://schemas.microsoft.com/office/powerpoint/2010/main" val="240402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xmlns="" id="{ADA07620-DD2B-48DA-91D5-6D20892B9930}"/>
              </a:ext>
            </a:extLst>
          </p:cNvPr>
          <p:cNvSpPr txBox="1">
            <a:spLocks/>
          </p:cNvSpPr>
          <p:nvPr/>
        </p:nvSpPr>
        <p:spPr>
          <a:xfrm>
            <a:off x="1089116" y="1837470"/>
            <a:ext cx="9723664" cy="43502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五言绝句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latin typeface="STKaiti" charset="-122"/>
                <a:ea typeface="STKaiti" charset="-122"/>
                <a:cs typeface="STKaiti" charset="-122"/>
              </a:rPr>
              <a:t>玉照上阳宫，清秋凝素风，日寒人未到，云尽雁还</a:t>
            </a:r>
            <a:r>
              <a:rPr lang="zh-CN" altLang="en-US" sz="2200" dirty="0" smtClean="0">
                <a:latin typeface="STKaiti" charset="-122"/>
                <a:ea typeface="STKaiti" charset="-122"/>
                <a:cs typeface="STKaiti" charset="-122"/>
              </a:rPr>
              <a:t>来</a:t>
            </a:r>
          </a:p>
          <a:p>
            <a:pPr lvl="1">
              <a:lnSpc>
                <a:spcPct val="100000"/>
              </a:lnSpc>
            </a:pPr>
            <a:endParaRPr lang="en-US" altLang="zh-CN" sz="2200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七言绝句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latin typeface="STKaiti" charset="-122"/>
                <a:ea typeface="STKaiti" charset="-122"/>
                <a:cs typeface="STKaiti" charset="-122"/>
              </a:rPr>
              <a:t>月落寒天末风清，夜深吹落向南平，故人世乱唯应见，此夕空流万里</a:t>
            </a:r>
            <a:r>
              <a:rPr lang="zh-CN" altLang="en-US" sz="2200" dirty="0" smtClean="0">
                <a:latin typeface="STKaiti" charset="-122"/>
                <a:ea typeface="STKaiti" charset="-122"/>
                <a:cs typeface="STKaiti" charset="-122"/>
              </a:rPr>
              <a:t>情</a:t>
            </a:r>
          </a:p>
          <a:p>
            <a:pPr lvl="1">
              <a:lnSpc>
                <a:spcPct val="100000"/>
              </a:lnSpc>
            </a:pPr>
            <a:endParaRPr lang="en-US" altLang="zh-CN" sz="2200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藏头诗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latin typeface="STKaiti" charset="-122"/>
                <a:ea typeface="STKaiti" charset="-122"/>
                <a:cs typeface="STKaiti" charset="-122"/>
              </a:rPr>
              <a:t>小径微凉风，鸟来林下生，依稀有相思，人事竟无情</a:t>
            </a:r>
            <a:endParaRPr lang="en-US" altLang="zh-CN" sz="2200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latin typeface="STKaiti" charset="-122"/>
                <a:ea typeface="STKaiti" charset="-122"/>
                <a:cs typeface="STKaiti" charset="-122"/>
              </a:rPr>
              <a:t>我有相思物，爱君花下衣，调琴一别曲，参差不见稀</a:t>
            </a:r>
            <a:endParaRPr lang="en-US" altLang="zh-CN" sz="22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  <a:r>
              <a:rPr lang="en-US" altLang="zh-CN" dirty="0"/>
              <a:t>-</a:t>
            </a:r>
            <a:r>
              <a:rPr lang="zh-CN" altLang="en-US" dirty="0"/>
              <a:t>分析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xmlns="" id="{ADA07620-DD2B-48DA-91D5-6D20892B9930}"/>
              </a:ext>
            </a:extLst>
          </p:cNvPr>
          <p:cNvSpPr txBox="1">
            <a:spLocks/>
          </p:cNvSpPr>
          <p:nvPr/>
        </p:nvSpPr>
        <p:spPr>
          <a:xfrm>
            <a:off x="1200150" y="1703020"/>
            <a:ext cx="10030641" cy="4600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句内通顺</a:t>
            </a:r>
            <a:endParaRPr lang="en-US" altLang="zh-CN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生成诗歌句内通顺，意思清楚</a:t>
            </a:r>
            <a:endParaRPr lang="en-US" altLang="zh-CN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句间连贯</a:t>
            </a:r>
            <a:endParaRPr lang="en-US" altLang="zh-CN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句间意象连贯，不会出现不和逻辑的跳跃</a:t>
            </a:r>
            <a:endParaRPr lang="en-US" altLang="zh-CN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善用押韵</a:t>
            </a:r>
            <a:endParaRPr lang="en-US" altLang="zh-CN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可以使用押韵增强美感，如第二、第四首</a:t>
            </a:r>
            <a:endParaRPr lang="en-US" altLang="zh-CN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不用押韵时能够有出彩之处，如 “</a:t>
            </a:r>
            <a:r>
              <a:rPr lang="zh-CN" altLang="en-US" sz="2200" dirty="0">
                <a:latin typeface="STKaiti" charset="-122"/>
                <a:ea typeface="STKaiti" charset="-122"/>
                <a:cs typeface="STKaiti" charset="-122"/>
              </a:rPr>
              <a:t>有相思</a:t>
            </a: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 对 “</a:t>
            </a:r>
            <a:r>
              <a:rPr lang="zh-CN" altLang="en-US" sz="2200" dirty="0">
                <a:latin typeface="STKaiti" charset="-122"/>
                <a:ea typeface="STKaiti" charset="-122"/>
                <a:cs typeface="STKaiti" charset="-122"/>
              </a:rPr>
              <a:t>竟无情</a:t>
            </a: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”， “</a:t>
            </a:r>
            <a:r>
              <a:rPr lang="zh-CN" altLang="en-US" sz="2200" dirty="0">
                <a:latin typeface="STKaiti" charset="-122"/>
                <a:ea typeface="STKaiti" charset="-122"/>
                <a:cs typeface="STKaiti" charset="-122"/>
              </a:rPr>
              <a:t>人未到</a:t>
            </a: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 对 “</a:t>
            </a:r>
            <a:r>
              <a:rPr lang="zh-CN" altLang="en-US" sz="2200" dirty="0">
                <a:latin typeface="STKaiti" charset="-122"/>
                <a:ea typeface="STKaiti" charset="-122"/>
                <a:cs typeface="STKaiti" charset="-122"/>
              </a:rPr>
              <a:t>雁还来</a:t>
            </a: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</a:t>
            </a:r>
            <a:endParaRPr lang="en-US" altLang="zh-CN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特殊名词</a:t>
            </a:r>
            <a:endParaRPr lang="en-US" altLang="zh-CN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能够学到一些固定名词，如 “</a:t>
            </a:r>
            <a:r>
              <a:rPr lang="zh-CN" altLang="en-US" sz="2200" dirty="0">
                <a:latin typeface="STKaiti" charset="-122"/>
                <a:ea typeface="STKaiti" charset="-122"/>
                <a:cs typeface="STKaiti" charset="-122"/>
              </a:rPr>
              <a:t>上阳宫</a:t>
            </a: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 （唐代大型宫殿建筑群）、“</a:t>
            </a:r>
            <a:r>
              <a:rPr lang="zh-CN" altLang="en-US" sz="2200" dirty="0" smtClean="0">
                <a:latin typeface="STKaiti" charset="-122"/>
                <a:ea typeface="STKaiti" charset="-122"/>
                <a:cs typeface="STKaiti" charset="-122"/>
              </a:rPr>
              <a:t>相思物</a:t>
            </a: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 （指红豆）</a:t>
            </a:r>
            <a:endParaRPr lang="en-US" altLang="zh-CN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17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016955" y="3000107"/>
            <a:ext cx="4955720" cy="1200418"/>
          </a:xfrm>
        </p:spPr>
        <p:txBody>
          <a:bodyPr/>
          <a:lstStyle/>
          <a:p>
            <a:r>
              <a:rPr lang="zh-CN" altLang="en-US" sz="6600" dirty="0" smtClean="0">
                <a:latin typeface="迷你简启体" charset="-122"/>
                <a:ea typeface="迷你简启体" charset="-122"/>
                <a:cs typeface="迷你简启体" charset="-122"/>
              </a:rPr>
              <a:t>谢谢大家</a:t>
            </a:r>
            <a:endParaRPr lang="zh-CN" altLang="en-US" sz="6600" dirty="0">
              <a:latin typeface="迷你简启体" charset="-122"/>
              <a:ea typeface="迷你简启体" charset="-122"/>
              <a:cs typeface="迷你简启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4725" y="5576411"/>
            <a:ext cx="80105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 smtClean="0">
                <a:latin typeface="+mj-lt"/>
                <a:ea typeface="迷你简启体" charset="-122"/>
                <a:cs typeface="迷你简启体" charset="-122"/>
                <a:sym typeface="+mn-lt"/>
              </a:rPr>
              <a:t>欢迎</a:t>
            </a:r>
            <a:r>
              <a:rPr lang="en-US" altLang="zh-CN" sz="2000" kern="0" dirty="0" smtClean="0">
                <a:latin typeface="+mj-lt"/>
                <a:ea typeface="迷你简启体" charset="-122"/>
                <a:cs typeface="迷你简启体" charset="-122"/>
                <a:sym typeface="+mn-lt"/>
              </a:rPr>
              <a:t>star</a:t>
            </a:r>
            <a:r>
              <a:rPr lang="zh-CN" altLang="en-US" sz="2000" kern="0" dirty="0" smtClean="0">
                <a:latin typeface="+mj-lt"/>
                <a:ea typeface="迷你简启体" charset="-122"/>
                <a:cs typeface="迷你简启体" charset="-122"/>
                <a:sym typeface="+mn-lt"/>
              </a:rPr>
              <a:t>我们！ </a:t>
            </a:r>
            <a:r>
              <a:rPr lang="en-US" sz="2000" kern="0" dirty="0" smtClean="0">
                <a:latin typeface="+mj-lt"/>
                <a:ea typeface="迷你简启体" charset="-122"/>
                <a:cs typeface="迷你简启体" charset="-122"/>
                <a:sym typeface="+mn-lt"/>
                <a:hlinkClick r:id="rId3"/>
              </a:rPr>
              <a:t>https</a:t>
            </a:r>
            <a:r>
              <a:rPr lang="en-US" sz="2000" kern="0" dirty="0">
                <a:latin typeface="+mj-lt"/>
                <a:ea typeface="迷你简启体" charset="-122"/>
                <a:cs typeface="迷你简启体" charset="-122"/>
                <a:sym typeface="+mn-lt"/>
                <a:hlinkClick r:id="rId3"/>
              </a:rPr>
              <a:t>://</a:t>
            </a:r>
            <a:r>
              <a:rPr lang="en-US" sz="2000" kern="0" dirty="0" err="1">
                <a:latin typeface="+mj-lt"/>
                <a:ea typeface="迷你简启体" charset="-122"/>
                <a:cs typeface="迷你简启体" charset="-122"/>
                <a:sym typeface="+mn-lt"/>
                <a:hlinkClick r:id="rId3"/>
              </a:rPr>
              <a:t>github.com</a:t>
            </a:r>
            <a:r>
              <a:rPr lang="en-US" sz="2000" kern="0" dirty="0">
                <a:latin typeface="+mj-lt"/>
                <a:ea typeface="迷你简启体" charset="-122"/>
                <a:cs typeface="迷你简启体" charset="-122"/>
                <a:sym typeface="+mn-lt"/>
                <a:hlinkClick r:id="rId3"/>
              </a:rPr>
              <a:t>/</a:t>
            </a:r>
            <a:r>
              <a:rPr lang="en-US" sz="2000" kern="0" dirty="0" err="1">
                <a:latin typeface="+mj-lt"/>
                <a:ea typeface="迷你简启体" charset="-122"/>
                <a:cs typeface="迷你简启体" charset="-122"/>
                <a:sym typeface="+mn-lt"/>
                <a:hlinkClick r:id="rId3"/>
              </a:rPr>
              <a:t>Sleepychord</a:t>
            </a:r>
            <a:r>
              <a:rPr lang="en-US" sz="2000" kern="0" dirty="0">
                <a:latin typeface="+mj-lt"/>
                <a:ea typeface="迷你简启体" charset="-122"/>
                <a:cs typeface="迷你简启体" charset="-122"/>
                <a:sym typeface="+mn-lt"/>
                <a:hlinkClick r:id="rId3"/>
              </a:rPr>
              <a:t>/</a:t>
            </a:r>
            <a:r>
              <a:rPr lang="en-US" sz="2000" kern="0" dirty="0" err="1">
                <a:latin typeface="+mj-lt"/>
                <a:ea typeface="迷你简启体" charset="-122"/>
                <a:cs typeface="迷你简启体" charset="-122"/>
                <a:sym typeface="+mn-lt"/>
                <a:hlinkClick r:id="rId3"/>
              </a:rPr>
              <a:t>ChinesePoemGeneration</a:t>
            </a:r>
            <a:endParaRPr lang="en-US" sz="2000" kern="0" dirty="0">
              <a:latin typeface="+mj-lt"/>
              <a:ea typeface="迷你简启体" charset="-122"/>
              <a:cs typeface="迷你简启体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60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壹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6012180" y="2308387"/>
            <a:ext cx="3506203" cy="461665"/>
          </a:xfrm>
        </p:spPr>
        <p:txBody>
          <a:bodyPr/>
          <a:lstStyle/>
          <a:p>
            <a:r>
              <a:rPr lang="zh-CN" altLang="en-US" dirty="0" smtClean="0"/>
              <a:t>模型介绍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CONTENTS</a:t>
            </a:r>
            <a:endParaRPr lang="en-US" altLang="zh-CN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贰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叁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8"/>
          </p:nvPr>
        </p:nvSpPr>
        <p:spPr>
          <a:xfrm>
            <a:off x="6012180" y="3429000"/>
            <a:ext cx="3506203" cy="461665"/>
          </a:xfrm>
        </p:spPr>
        <p:txBody>
          <a:bodyPr/>
          <a:lstStyle/>
          <a:p>
            <a:r>
              <a:rPr lang="zh-CN" altLang="en-US" dirty="0" smtClean="0"/>
              <a:t>模型优化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20"/>
          </p:nvPr>
        </p:nvSpPr>
        <p:spPr>
          <a:xfrm>
            <a:off x="6012179" y="4493838"/>
            <a:ext cx="3506203" cy="461665"/>
          </a:xfrm>
        </p:spPr>
        <p:txBody>
          <a:bodyPr/>
          <a:lstStyle/>
          <a:p>
            <a:r>
              <a:rPr lang="zh-CN" altLang="en-US" dirty="0" smtClean="0"/>
              <a:t>效果展示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11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5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系统简介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xmlns="" id="{ADA07620-DD2B-48DA-91D5-6D20892B9930}"/>
              </a:ext>
            </a:extLst>
          </p:cNvPr>
          <p:cNvSpPr txBox="1">
            <a:spLocks/>
          </p:cNvSpPr>
          <p:nvPr/>
        </p:nvSpPr>
        <p:spPr>
          <a:xfrm>
            <a:off x="1178923" y="2087423"/>
            <a:ext cx="9846129" cy="3581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利用深度学习自然语言处理模型，学习</a:t>
            </a:r>
            <a:r>
              <a:rPr lang="en-US" altLang="zh-CN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</a:t>
            </a: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全唐诗</a:t>
            </a:r>
            <a:r>
              <a:rPr lang="en-US" altLang="zh-CN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</a:t>
            </a: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所录诗歌，自动创作符合要求的绝句诗歌</a:t>
            </a:r>
          </a:p>
          <a:p>
            <a:pPr>
              <a:lnSpc>
                <a:spcPct val="100000"/>
              </a:lnSpc>
            </a:pPr>
            <a:endParaRPr lang="en-US" altLang="zh-CN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系统功能</a:t>
            </a:r>
            <a:endParaRPr lang="en-US" altLang="zh-CN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五言诗生成：无输入，自由发挥创作五言诗</a:t>
            </a:r>
            <a:endParaRPr lang="en-US" altLang="zh-CN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七言诗生成：同上</a:t>
            </a:r>
            <a:endParaRPr lang="en-US" altLang="zh-CN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藏头诗生成：根据用户输入的</a:t>
            </a:r>
            <a:r>
              <a:rPr lang="en-US" altLang="zh-CN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1~4</a:t>
            </a: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个字，生成对应的藏头五</a:t>
            </a:r>
            <a:r>
              <a:rPr lang="en-US" altLang="zh-CN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\</a:t>
            </a: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七言诗</a:t>
            </a: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87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xmlns="" id="{ADA07620-DD2B-48DA-91D5-6D20892B9930}"/>
              </a:ext>
            </a:extLst>
          </p:cNvPr>
          <p:cNvSpPr txBox="1">
            <a:spLocks/>
          </p:cNvSpPr>
          <p:nvPr/>
        </p:nvSpPr>
        <p:spPr>
          <a:xfrm>
            <a:off x="1178923" y="2087423"/>
            <a:ext cx="9846129" cy="3581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原始数据：来自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GitHub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中华诗词数据库，采用其中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全唐诗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作为训练集（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https://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github.com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chinese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-poetry/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chinese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-poetry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数据处理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去除包含错误的诗歌，如含有“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【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”，“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_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”等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去掉过长和过短的诗歌，以使模型学习主要的诗歌创作技巧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去除标点符号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94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模型细节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xmlns="" id="{ADA07620-DD2B-48DA-91D5-6D20892B9930}"/>
              </a:ext>
            </a:extLst>
          </p:cNvPr>
          <p:cNvSpPr txBox="1">
            <a:spLocks/>
          </p:cNvSpPr>
          <p:nvPr/>
        </p:nvSpPr>
        <p:spPr>
          <a:xfrm>
            <a:off x="1073194" y="1619693"/>
            <a:ext cx="5713369" cy="43502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框架</a:t>
            </a:r>
            <a:r>
              <a:rPr lang="zh-CN" alt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r>
              <a:rPr lang="en-US" altLang="zh-CN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GRU+MLP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模型简介</a:t>
            </a:r>
            <a:r>
              <a:rPr lang="zh-CN" alt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GRU</a:t>
            </a:r>
            <a:r>
              <a:rPr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</a:t>
            </a:r>
            <a:r>
              <a:rPr lang="en-US" altLang="zh-CN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RNN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的一种，用以处理和生成序列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LSTM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的改进，使用同一门控控制遗忘和记忆，有更高的训练</a:t>
            </a:r>
            <a:r>
              <a:rPr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效率</a:t>
            </a:r>
            <a:endParaRPr lang="en-US" altLang="zh-CN" sz="20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将</a:t>
            </a:r>
            <a:r>
              <a:rPr lang="en-US" altLang="zh-CN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GRU</a:t>
            </a:r>
            <a:r>
              <a:rPr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每一步得到的结果再通过一个</a:t>
            </a:r>
            <a:r>
              <a:rPr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输入为</a:t>
            </a:r>
            <a:r>
              <a:rPr lang="en-US" altLang="zh-CN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GRU</a:t>
            </a:r>
            <a:r>
              <a:rPr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的隐状态维数，输出为字典维度的</a:t>
            </a:r>
            <a:r>
              <a:rPr lang="en-US" altLang="zh-CN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MLP</a:t>
            </a:r>
            <a:r>
              <a:rPr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，并通过</a:t>
            </a:r>
            <a:r>
              <a:rPr lang="en-US" altLang="zh-CN" sz="2000" dirty="0" err="1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softmax</a:t>
            </a:r>
            <a:r>
              <a:rPr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归一化为概率</a:t>
            </a:r>
            <a:endParaRPr lang="en-US" altLang="zh-CN" sz="20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84" y="2118716"/>
            <a:ext cx="4314826" cy="29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4277" y="395287"/>
            <a:ext cx="1007845" cy="923330"/>
          </a:xfrm>
        </p:spPr>
        <p:txBody>
          <a:bodyPr/>
          <a:lstStyle/>
          <a:p>
            <a:r>
              <a:rPr lang="zh-CN" altLang="en-US" dirty="0" smtClean="0"/>
              <a:t>壹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训练方法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4063"/>
          <a:stretch/>
        </p:blipFill>
        <p:spPr>
          <a:xfrm>
            <a:off x="7029451" y="2099836"/>
            <a:ext cx="4629149" cy="317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277" y="1763733"/>
            <a:ext cx="69237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lt"/>
              </a:rPr>
              <a:t>我们认为诗歌的生成过程是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lt"/>
              </a:rPr>
              <a:t>auto-regressive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lt"/>
              </a:rPr>
              <a:t>的，即每一个字的生成概率仅与前面的内容有关。因此使用前面基于循环神经网络的方法建模。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lt"/>
              </a:rPr>
              <a:t>训练时，我们使用了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lt"/>
              </a:rPr>
              <a:t>teacher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lt"/>
              </a:rPr>
              <a:t> 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lt"/>
              </a:rPr>
              <a:t>forcing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lt"/>
              </a:rPr>
              <a:t>的方法：即输入首字，并将模型输出与真实的第二字对比计算交叉熵损失；输入真实的第二字，并将模型的输出与真实的第三字对比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lt"/>
              </a:rPr>
              <a:t>……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lt"/>
              </a:rPr>
              <a:t>生成时，通过给定的首字（未给定则依首字频率采样），通过如图所示的传统步骤生成诗歌。我们用位置向量来确定句子位置。</a:t>
            </a:r>
            <a:endParaRPr 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17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贰</a:t>
            </a:r>
          </a:p>
        </p:txBody>
      </p:sp>
    </p:spTree>
    <p:extLst>
      <p:ext uri="{BB962C8B-B14F-4D97-AF65-F5344CB8AC3E}">
        <p14:creationId xmlns:p14="http://schemas.microsoft.com/office/powerpoint/2010/main" val="176177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特征改进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xmlns="" id="{ADA07620-DD2B-48DA-91D5-6D20892B9930}"/>
              </a:ext>
            </a:extLst>
          </p:cNvPr>
          <p:cNvSpPr txBox="1">
            <a:spLocks/>
          </p:cNvSpPr>
          <p:nvPr/>
        </p:nvSpPr>
        <p:spPr>
          <a:xfrm>
            <a:off x="1200150" y="1639598"/>
            <a:ext cx="9965328" cy="43502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word embedding 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方法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将字视为向量，在高维空间中使不同字的意义能够充分体现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采用在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四库全书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上预训练的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embedding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，生成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300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维字向量（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http://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aclweb.org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/anthology/P18-2023</a:t>
            </a: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</a:p>
          <a:p>
            <a:pPr lvl="1">
              <a:lnSpc>
                <a:spcPct val="100000"/>
              </a:lnSpc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position embedding 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方法：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将字在句中的位置信息也作为特征，充分利用诗歌的格式要求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能够有效的提高诗句的整体性，降低断句错误发生的概率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采用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《Attention is All You Need》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中的方法，生成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100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维位置</a:t>
            </a: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向量，输入时并（</a:t>
            </a:r>
            <a:r>
              <a:rPr lang="en-US" altLang="zh-CN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concatenate</a:t>
            </a: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）到</a:t>
            </a:r>
            <a:r>
              <a:rPr lang="en-US" altLang="zh-CN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word</a:t>
            </a: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embedding</a:t>
            </a: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后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35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CFE2"/>
      </a:accent1>
      <a:accent2>
        <a:srgbClr val="C0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1">
      <a:majorFont>
        <a:latin typeface="Calibri"/>
        <a:ea typeface="宋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767</Words>
  <Application>Microsoft Macintosh PowerPoint</Application>
  <PresentationFormat>Widescreen</PresentationFormat>
  <Paragraphs>101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Calibri</vt:lpstr>
      <vt:lpstr>Century Gothic</vt:lpstr>
      <vt:lpstr>Microsoft YaHei Light</vt:lpstr>
      <vt:lpstr>Segoe UI Light</vt:lpstr>
      <vt:lpstr>STKaiti</vt:lpstr>
      <vt:lpstr>宋体</vt:lpstr>
      <vt:lpstr>微软雅黑</vt:lpstr>
      <vt:lpstr>等线</vt:lpstr>
      <vt:lpstr>迷你简启体</vt:lpstr>
      <vt:lpstr>Arial</vt:lpstr>
      <vt:lpstr>Office 主题</vt:lpstr>
      <vt:lpstr>OfficePLUS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Ding Ming</cp:lastModifiedBy>
  <cp:revision>89</cp:revision>
  <dcterms:created xsi:type="dcterms:W3CDTF">2015-08-18T02:51:41Z</dcterms:created>
  <dcterms:modified xsi:type="dcterms:W3CDTF">2019-01-06T07:40:30Z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2017-12-21T06:37:09.7324299Z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