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86" r:id="rId7"/>
    <p:sldId id="287" r:id="rId8"/>
    <p:sldId id="288" r:id="rId9"/>
    <p:sldId id="260" r:id="rId10"/>
    <p:sldId id="261" r:id="rId11"/>
    <p:sldId id="262" r:id="rId12"/>
    <p:sldId id="289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4" r:id="rId34"/>
    <p:sldId id="291" r:id="rId35"/>
    <p:sldId id="290" r:id="rId36"/>
    <p:sldId id="285" r:id="rId3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A1DB3364-A579-4A11-ADCE-9A9B082CE54B}" type="slidenum">
              <a:rPr lang="en-US"/>
              <a:pPr algn="r"/>
              <a:t>‹nr.›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41905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sldNum"/>
          </p:nvPr>
        </p:nvSpPr>
        <p:spPr>
          <a:xfrm>
            <a:off x="8516880" y="6489720"/>
            <a:ext cx="626760" cy="3650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fld id="{FB6519DA-5E24-4A3B-BF13-D3B7E251BC51}" type="slidenum">
              <a:rPr lang="en-US" sz="1000">
                <a:solidFill>
                  <a:srgbClr val="FFFFFF"/>
                </a:solidFill>
                <a:latin typeface="Times New Roman"/>
                <a:ea typeface="Arial"/>
              </a:rPr>
              <a:pPr>
                <a:lnSpc>
                  <a:spcPct val="100000"/>
                </a:lnSpc>
              </a:pPr>
              <a:t>‹nr.›</a:t>
            </a:fld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nl-NL"/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nl-NL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nl-NL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nl-NL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nl-NL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nl-NL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nl-NL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nl-NL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ftr"/>
          </p:nvPr>
        </p:nvSpPr>
        <p:spPr>
          <a:xfrm>
            <a:off x="456840" y="6123240"/>
            <a:ext cx="2895120" cy="36792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sldNum"/>
          </p:nvPr>
        </p:nvSpPr>
        <p:spPr>
          <a:xfrm>
            <a:off x="8254800" y="6123240"/>
            <a:ext cx="626400" cy="36792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fld id="{D49B2F4C-35D5-4798-B790-DDFC1074833D}" type="slidenum"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pPr>
                <a:lnSpc>
                  <a:spcPct val="100000"/>
                </a:lnSpc>
              </a:pPr>
              <a:t>‹nr.›</a:t>
            </a:fld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nl-NL"/>
              <a:t>Click to edit the title text format</a:t>
            </a:r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nl-NL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nl-NL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nl-NL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nl-NL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nl-NL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nl-NL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nl-NL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251520" y="464208"/>
            <a:ext cx="7772040" cy="12366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nl-NL" sz="4400" b="1" dirty="0" err="1">
                <a:solidFill>
                  <a:srgbClr val="25167A"/>
                </a:solidFill>
                <a:latin typeface="Arial"/>
                <a:ea typeface="ＭＳ Ｐゴシック"/>
              </a:rPr>
              <a:t>From</a:t>
            </a:r>
            <a:r>
              <a:rPr lang="nl-NL" sz="4400" b="1" dirty="0">
                <a:solidFill>
                  <a:srgbClr val="25167A"/>
                </a:solidFill>
                <a:latin typeface="Arial"/>
                <a:ea typeface="ＭＳ Ｐゴシック"/>
              </a:rPr>
              <a:t> </a:t>
            </a:r>
            <a:r>
              <a:rPr lang="nl-NL" sz="4400" b="1" dirty="0" err="1">
                <a:solidFill>
                  <a:srgbClr val="25167A"/>
                </a:solidFill>
                <a:latin typeface="Arial"/>
                <a:ea typeface="ＭＳ Ｐゴシック"/>
              </a:rPr>
              <a:t>Moonshot</a:t>
            </a:r>
            <a:r>
              <a:rPr lang="nl-NL" sz="4400" b="1" dirty="0">
                <a:solidFill>
                  <a:srgbClr val="25167A"/>
                </a:solidFill>
                <a:latin typeface="Arial"/>
                <a:ea typeface="ＭＳ Ｐゴシック"/>
              </a:rPr>
              <a:t> </a:t>
            </a:r>
            <a:r>
              <a:rPr lang="nl-NL" sz="4400" b="1" dirty="0" err="1">
                <a:solidFill>
                  <a:srgbClr val="25167A"/>
                </a:solidFill>
                <a:latin typeface="Arial"/>
                <a:ea typeface="ＭＳ Ｐゴシック"/>
              </a:rPr>
              <a:t>to</a:t>
            </a:r>
            <a:r>
              <a:rPr lang="nl-NL" sz="4400" b="1" dirty="0">
                <a:solidFill>
                  <a:srgbClr val="25167A"/>
                </a:solidFill>
                <a:latin typeface="Arial"/>
                <a:ea typeface="ＭＳ Ｐゴシック"/>
              </a:rPr>
              <a:t> Mars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533160" y="2625480"/>
            <a:ext cx="6011280" cy="941400"/>
          </a:xfrm>
          <a:prstGeom prst="rect">
            <a:avLst/>
          </a:prstGeom>
        </p:spPr>
      </p:sp>
      <p:sp>
        <p:nvSpPr>
          <p:cNvPr id="78" name="CustomShape 3"/>
          <p:cNvSpPr/>
          <p:nvPr/>
        </p:nvSpPr>
        <p:spPr>
          <a:xfrm>
            <a:off x="8516880" y="6489720"/>
            <a:ext cx="626760" cy="36468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3554412B-6624-441E-B6C3-CC933F83D95A}" type="slidenum">
              <a:rPr lang="en-US">
                <a:solidFill>
                  <a:srgbClr val="000000"/>
                </a:solidFill>
                <a:latin typeface="Calibri"/>
              </a:rPr>
              <a:pPr algn="r">
                <a:lnSpc>
                  <a:spcPct val="100000"/>
                </a:lnSpc>
              </a:pPr>
              <a:t>1</a:t>
            </a:fld>
            <a:endParaRPr/>
          </a:p>
        </p:txBody>
      </p:sp>
      <p:sp>
        <p:nvSpPr>
          <p:cNvPr id="80" name="CustomShape 4"/>
          <p:cNvSpPr/>
          <p:nvPr/>
        </p:nvSpPr>
        <p:spPr>
          <a:xfrm>
            <a:off x="611560" y="4221088"/>
            <a:ext cx="2736000" cy="17362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Remy Bien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Ruben Bras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Sebastiaan </a:t>
            </a:r>
            <a:r>
              <a:rPr lang="en-US" dirty="0" err="1" smtClean="0">
                <a:solidFill>
                  <a:srgbClr val="000000"/>
                </a:solidFill>
                <a:latin typeface="Arial"/>
                <a:cs typeface="Arial"/>
              </a:rPr>
              <a:t>Groot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Marvin Hiemstra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rgbClr val="000000"/>
                </a:solidFill>
                <a:latin typeface="Arial"/>
                <a:cs typeface="Arial"/>
              </a:rPr>
              <a:t>Wouter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Miltenburg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Koen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Veelenturf</a:t>
            </a:r>
            <a:endParaRPr dirty="0">
              <a:latin typeface="Arial"/>
              <a:cs typeface="Arial"/>
            </a:endParaRPr>
          </a:p>
        </p:txBody>
      </p:sp>
      <p:pic>
        <p:nvPicPr>
          <p:cNvPr id="2" name="Picture 1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060848"/>
            <a:ext cx="1954873" cy="8623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00808"/>
            <a:ext cx="80867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" name="TextShape 1"/>
          <p:cNvSpPr txBox="1"/>
          <p:nvPr/>
        </p:nvSpPr>
        <p:spPr>
          <a:xfrm>
            <a:off x="457200" y="944280"/>
            <a:ext cx="82292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3200" dirty="0">
                <a:solidFill>
                  <a:srgbClr val="25167A"/>
                </a:solidFill>
                <a:latin typeface="Arial"/>
                <a:ea typeface="ＭＳ Ｐゴシック"/>
              </a:rPr>
              <a:t>JaNET’s </a:t>
            </a:r>
            <a:r>
              <a:rPr lang="nl-NL" sz="3200" dirty="0" err="1">
                <a:solidFill>
                  <a:srgbClr val="25167A"/>
                </a:solidFill>
                <a:latin typeface="Arial"/>
                <a:ea typeface="ＭＳ Ｐゴシック"/>
              </a:rPr>
              <a:t>Moonshot</a:t>
            </a:r>
            <a:r>
              <a:rPr lang="nl-NL" sz="3200" dirty="0" smtClean="0">
                <a:solidFill>
                  <a:srgbClr val="25167A"/>
                </a:solidFill>
                <a:latin typeface="Arial"/>
                <a:ea typeface="ＭＳ Ｐゴシック"/>
              </a:rPr>
              <a:t>: </a:t>
            </a:r>
            <a:r>
              <a:rPr lang="nl-NL" sz="3200" dirty="0" err="1" smtClean="0">
                <a:solidFill>
                  <a:srgbClr val="25167A"/>
                </a:solidFill>
                <a:latin typeface="Arial"/>
                <a:ea typeface="ＭＳ Ｐゴシック"/>
              </a:rPr>
              <a:t>Implementation</a:t>
            </a:r>
            <a:endParaRPr dirty="0"/>
          </a:p>
        </p:txBody>
      </p:sp>
      <p:sp>
        <p:nvSpPr>
          <p:cNvPr id="94" name="TextShape 2"/>
          <p:cNvSpPr txBox="1"/>
          <p:nvPr/>
        </p:nvSpPr>
        <p:spPr>
          <a:xfrm>
            <a:off x="457200" y="209988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5" name="Picture 4" descr="Nikhef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04248" y="5301208"/>
            <a:ext cx="1654099" cy="757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944280"/>
            <a:ext cx="82292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3200" dirty="0">
                <a:solidFill>
                  <a:srgbClr val="25167A"/>
                </a:solidFill>
                <a:latin typeface="Arial"/>
                <a:ea typeface="ＭＳ Ｐゴシック"/>
              </a:rPr>
              <a:t>JaNET’s </a:t>
            </a:r>
            <a:r>
              <a:rPr lang="nl-NL" sz="3200" dirty="0" err="1">
                <a:solidFill>
                  <a:srgbClr val="25167A"/>
                </a:solidFill>
                <a:latin typeface="Arial"/>
                <a:ea typeface="ＭＳ Ｐゴシック"/>
              </a:rPr>
              <a:t>Moonshot</a:t>
            </a:r>
            <a:r>
              <a:rPr lang="nl-NL" sz="3200" dirty="0" smtClean="0">
                <a:solidFill>
                  <a:srgbClr val="25167A"/>
                </a:solidFill>
                <a:latin typeface="Arial"/>
                <a:ea typeface="ＭＳ Ｐゴシック"/>
              </a:rPr>
              <a:t>: </a:t>
            </a:r>
            <a:r>
              <a:rPr lang="nl-NL" sz="3200" dirty="0" err="1" smtClean="0">
                <a:solidFill>
                  <a:srgbClr val="25167A"/>
                </a:solidFill>
                <a:latin typeface="Arial"/>
                <a:ea typeface="ＭＳ Ｐゴシック"/>
              </a:rPr>
              <a:t>Implementation</a:t>
            </a:r>
            <a:endParaRPr dirty="0"/>
          </a:p>
        </p:txBody>
      </p:sp>
      <p:sp>
        <p:nvSpPr>
          <p:cNvPr id="94" name="TextShape 2"/>
          <p:cNvSpPr txBox="1"/>
          <p:nvPr/>
        </p:nvSpPr>
        <p:spPr>
          <a:xfrm>
            <a:off x="457200" y="209988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5" name="Picture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5616" y="2348880"/>
            <a:ext cx="5201838" cy="3816424"/>
          </a:xfrm>
          <a:prstGeom prst="rect">
            <a:avLst/>
          </a:prstGeom>
        </p:spPr>
      </p:pic>
      <p:pic>
        <p:nvPicPr>
          <p:cNvPr id="6" name="Picture 5" descr="Nikhef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16216" y="5301208"/>
            <a:ext cx="1968500" cy="901700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683568" y="198884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ea typeface="ＭＳ Ｐゴシック"/>
              </a:rPr>
              <a:t> Trust Router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944280"/>
            <a:ext cx="82292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3200" dirty="0" err="1">
                <a:solidFill>
                  <a:srgbClr val="25167A"/>
                </a:solidFill>
                <a:latin typeface="Arial"/>
                <a:ea typeface="ＭＳ Ｐゴシック"/>
              </a:rPr>
              <a:t>JaNET’s</a:t>
            </a:r>
            <a:r>
              <a:rPr lang="nl-NL" sz="3200" dirty="0">
                <a:solidFill>
                  <a:srgbClr val="25167A"/>
                </a:solidFill>
                <a:latin typeface="Arial"/>
                <a:ea typeface="ＭＳ Ｐゴシック"/>
              </a:rPr>
              <a:t> </a:t>
            </a:r>
            <a:r>
              <a:rPr lang="nl-NL" sz="3200" dirty="0" err="1">
                <a:solidFill>
                  <a:srgbClr val="25167A"/>
                </a:solidFill>
                <a:latin typeface="Arial"/>
                <a:ea typeface="ＭＳ Ｐゴシック"/>
              </a:rPr>
              <a:t>Moonshot</a:t>
            </a:r>
            <a:r>
              <a:rPr lang="nl-NL" sz="3200" dirty="0">
                <a:solidFill>
                  <a:srgbClr val="25167A"/>
                </a:solidFill>
                <a:latin typeface="Arial"/>
                <a:ea typeface="ＭＳ Ｐゴシック"/>
              </a:rPr>
              <a:t>: </a:t>
            </a:r>
            <a:r>
              <a:rPr lang="nl-NL" sz="3200" dirty="0" err="1" smtClean="0">
                <a:solidFill>
                  <a:srgbClr val="25167A"/>
                </a:solidFill>
                <a:latin typeface="Arial"/>
                <a:ea typeface="ＭＳ Ｐゴシック"/>
              </a:rPr>
              <a:t>Progress</a:t>
            </a:r>
            <a:endParaRPr dirty="0"/>
          </a:p>
        </p:txBody>
      </p:sp>
      <p:sp>
        <p:nvSpPr>
          <p:cNvPr id="96" name="TextShape 2"/>
          <p:cNvSpPr txBox="1"/>
          <p:nvPr/>
        </p:nvSpPr>
        <p:spPr>
          <a:xfrm>
            <a:off x="457200" y="209988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Pilot</a:t>
            </a:r>
            <a:endParaRPr lang="nl-NL" sz="20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lvl="1">
              <a:buFont typeface="Wingdings" pitchFamily="2" charset="2"/>
              <a:buChar char="Ø"/>
            </a:pPr>
            <a:r>
              <a:rPr lang="nl-NL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OpenSSH</a:t>
            </a:r>
            <a:endParaRPr lang="nl-NL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lvl="1">
              <a:buFont typeface="Wingdings" pitchFamily="2" charset="2"/>
              <a:buChar char="Ø"/>
            </a:pPr>
            <a:r>
              <a:rPr lang="nl-NL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Moonshot</a:t>
            </a:r>
            <a:r>
              <a:rPr lang="nl-NL" dirty="0" smtClean="0">
                <a:solidFill>
                  <a:srgbClr val="000000"/>
                </a:solidFill>
                <a:latin typeface="Arial"/>
                <a:ea typeface="ＭＳ Ｐゴシック"/>
              </a:rPr>
              <a:t> UI</a:t>
            </a:r>
          </a:p>
          <a:p>
            <a:pPr lvl="1">
              <a:buFont typeface="Wingdings" pitchFamily="2" charset="2"/>
              <a:buChar char="Ø"/>
            </a:pPr>
            <a:r>
              <a:rPr lang="nl-NL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Moonshot</a:t>
            </a:r>
            <a:r>
              <a:rPr lang="nl-NL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authentication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Trust-router</a:t>
            </a: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Beta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Debian 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“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Wheezy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”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only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– CentOS in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development</a:t>
            </a:r>
            <a:endParaRPr dirty="0"/>
          </a:p>
        </p:txBody>
      </p:sp>
      <p:pic>
        <p:nvPicPr>
          <p:cNvPr id="4" name="Picture 3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5301208"/>
            <a:ext cx="1968500" cy="90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944280"/>
            <a:ext cx="82292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3200">
                <a:solidFill>
                  <a:srgbClr val="25167A"/>
                </a:solidFill>
                <a:latin typeface="Arial"/>
                <a:ea typeface="ＭＳ Ｐゴシック"/>
              </a:rPr>
              <a:t>JaNET’s Moonshot: Known Issues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457200" y="209988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CentOS packages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Moonshot-UI</a:t>
            </a: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problems</a:t>
            </a:r>
            <a:endParaRPr lang="nl-NL" sz="20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lvl="1">
              <a:buFont typeface="Wingdings" pitchFamily="2" charset="2"/>
              <a:buChar char="Ø"/>
            </a:pPr>
            <a:r>
              <a:rPr lang="nl-NL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dirty="0" smtClean="0">
                <a:solidFill>
                  <a:srgbClr val="000000"/>
                </a:solidFill>
                <a:latin typeface="Arial"/>
                <a:ea typeface="ＭＳ Ｐゴシック"/>
              </a:rPr>
              <a:t>“</a:t>
            </a:r>
            <a:r>
              <a:rPr lang="nl-NL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steve@local</a:t>
            </a:r>
            <a:r>
              <a:rPr lang="nl-NL" dirty="0" smtClean="0">
                <a:solidFill>
                  <a:srgbClr val="000000"/>
                </a:solidFill>
                <a:latin typeface="Arial"/>
                <a:ea typeface="ＭＳ Ｐゴシック"/>
              </a:rPr>
              <a:t>”</a:t>
            </a:r>
          </a:p>
          <a:p>
            <a:pPr>
              <a:buFont typeface="Wingdings" pitchFamily="2" charset="2"/>
              <a:buChar char="Ø"/>
            </a:pPr>
            <a:r>
              <a:rPr lang="nl-NL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Certificate</a:t>
            </a:r>
            <a:r>
              <a:rPr lang="nl-NL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Validation</a:t>
            </a:r>
            <a:endParaRPr lang="nl-NL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buFont typeface="Wingdings" pitchFamily="2" charset="2"/>
              <a:buChar char="Ø"/>
            </a:pPr>
            <a:r>
              <a:rPr lang="nl-NL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dirty="0" smtClean="0">
                <a:solidFill>
                  <a:srgbClr val="000000"/>
                </a:solidFill>
                <a:latin typeface="Arial"/>
                <a:ea typeface="ＭＳ Ｐゴシック"/>
              </a:rPr>
              <a:t>.</a:t>
            </a:r>
            <a:r>
              <a:rPr lang="nl-NL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gss_id</a:t>
            </a:r>
            <a:r>
              <a:rPr lang="nl-NL" dirty="0" smtClean="0">
                <a:solidFill>
                  <a:srgbClr val="000000"/>
                </a:solidFill>
                <a:latin typeface="Arial"/>
                <a:ea typeface="ＭＳ Ｐゴシック"/>
              </a:rPr>
              <a:t> file</a:t>
            </a:r>
          </a:p>
          <a:p>
            <a:pPr>
              <a:buFont typeface="Wingdings" pitchFamily="2" charset="2"/>
              <a:buChar char="Ø"/>
            </a:pPr>
            <a:r>
              <a:rPr lang="nl-NL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Documentation</a:t>
            </a:r>
            <a:endParaRPr lang="nl-NL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buFont typeface="Wingdings" pitchFamily="2" charset="2"/>
              <a:buChar char="Ø"/>
            </a:pPr>
            <a:r>
              <a:rPr lang="nl-NL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Compiling</a:t>
            </a:r>
            <a:r>
              <a:rPr lang="nl-NL" dirty="0" smtClean="0">
                <a:solidFill>
                  <a:srgbClr val="000000"/>
                </a:solidFill>
                <a:latin typeface="Arial"/>
                <a:ea typeface="ＭＳ Ｐゴシック"/>
              </a:rPr>
              <a:t> code CentOS</a:t>
            </a:r>
          </a:p>
          <a:p>
            <a:pPr lvl="1">
              <a:buFont typeface="Wingdings" pitchFamily="2" charset="2"/>
              <a:buChar char="Ø"/>
            </a:pPr>
            <a:r>
              <a:rPr lang="nl-NL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OpenSSH</a:t>
            </a:r>
            <a:r>
              <a:rPr lang="nl-NL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client</a:t>
            </a:r>
            <a:r>
              <a:rPr lang="nl-NL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problems</a:t>
            </a:r>
            <a:endParaRPr lang="nl-NL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lvl="1">
              <a:buFont typeface="Wingdings" pitchFamily="2" charset="2"/>
              <a:buChar char="Ø"/>
            </a:pPr>
            <a:r>
              <a:rPr lang="nl-NL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Work</a:t>
            </a:r>
            <a:r>
              <a:rPr lang="nl-NL" dirty="0" smtClean="0">
                <a:solidFill>
                  <a:srgbClr val="000000"/>
                </a:solidFill>
                <a:latin typeface="Arial"/>
                <a:ea typeface="ＭＳ Ｐゴシック"/>
              </a:rPr>
              <a:t> in </a:t>
            </a:r>
            <a:r>
              <a:rPr lang="nl-NL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progress</a:t>
            </a:r>
            <a:r>
              <a:rPr lang="nl-NL" dirty="0" smtClean="0">
                <a:solidFill>
                  <a:srgbClr val="000000"/>
                </a:solidFill>
                <a:latin typeface="Arial"/>
                <a:ea typeface="ＭＳ Ｐゴシック"/>
              </a:rPr>
              <a:t> (</a:t>
            </a:r>
            <a:r>
              <a:rPr lang="nl-NL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JaNET</a:t>
            </a:r>
            <a:r>
              <a:rPr lang="nl-NL" dirty="0" smtClean="0">
                <a:solidFill>
                  <a:srgbClr val="000000"/>
                </a:solidFill>
                <a:latin typeface="Arial"/>
                <a:ea typeface="ＭＳ Ｐゴシック"/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nl-NL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Compile</a:t>
            </a:r>
            <a:r>
              <a:rPr lang="nl-NL" dirty="0" smtClean="0">
                <a:solidFill>
                  <a:srgbClr val="000000"/>
                </a:solidFill>
                <a:latin typeface="Arial"/>
                <a:ea typeface="ＭＳ Ｐゴシック"/>
              </a:rPr>
              <a:t> issues </a:t>
            </a:r>
            <a:r>
              <a:rPr lang="nl-NL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Ubuntu</a:t>
            </a:r>
            <a:endParaRPr lang="nl-NL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lvl="1">
              <a:buFont typeface="Wingdings" pitchFamily="2" charset="2"/>
              <a:buChar char="Ø"/>
            </a:pPr>
            <a:r>
              <a:rPr lang="nl-NL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Reported</a:t>
            </a:r>
            <a:r>
              <a:rPr lang="nl-NL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to</a:t>
            </a:r>
            <a:r>
              <a:rPr lang="nl-NL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mtClean="0">
                <a:solidFill>
                  <a:srgbClr val="000000"/>
                </a:solidFill>
                <a:latin typeface="Arial"/>
                <a:ea typeface="ＭＳ Ｐゴシック"/>
              </a:rPr>
              <a:t>JaNET</a:t>
            </a:r>
            <a:endParaRPr dirty="0"/>
          </a:p>
        </p:txBody>
      </p:sp>
      <p:pic>
        <p:nvPicPr>
          <p:cNvPr id="4" name="Picture 3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5301208"/>
            <a:ext cx="1968500" cy="90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2123640" y="980640"/>
            <a:ext cx="583236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4400" b="1">
                <a:solidFill>
                  <a:srgbClr val="25167A"/>
                </a:solidFill>
                <a:latin typeface="Arial"/>
                <a:ea typeface="ＭＳ Ｐゴシック"/>
              </a:rPr>
              <a:t>FreeRADIUS Module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209988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Introduction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Protocol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specification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Proof</a:t>
            </a: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of Concept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Future</a:t>
            </a: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work</a:t>
            </a:r>
            <a:endParaRPr dirty="0"/>
          </a:p>
        </p:txBody>
      </p:sp>
      <p:pic>
        <p:nvPicPr>
          <p:cNvPr id="101" name="Picture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6000" y="2061000"/>
            <a:ext cx="3865320" cy="3890880"/>
          </a:xfrm>
          <a:prstGeom prst="rect">
            <a:avLst/>
          </a:prstGeom>
        </p:spPr>
      </p:pic>
      <p:pic>
        <p:nvPicPr>
          <p:cNvPr id="5" name="Picture 4" descr="Nikhef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944280"/>
            <a:ext cx="82292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3200">
                <a:solidFill>
                  <a:srgbClr val="25167A"/>
                </a:solidFill>
                <a:latin typeface="Arial"/>
                <a:ea typeface="ＭＳ Ｐゴシック"/>
              </a:rPr>
              <a:t>FreeRADIUS Module: Introduction 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57200" y="209988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Using</a:t>
            </a: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regular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RADIUS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traffic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Third-party</a:t>
            </a: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attribute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providers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Easily</a:t>
            </a: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implemented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as modules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on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existing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infrastructures</a:t>
            </a:r>
            <a:endParaRPr dirty="0"/>
          </a:p>
        </p:txBody>
      </p:sp>
      <p:pic>
        <p:nvPicPr>
          <p:cNvPr id="4" name="Picture 3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944280"/>
            <a:ext cx="82292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3200">
                <a:solidFill>
                  <a:srgbClr val="25167A"/>
                </a:solidFill>
                <a:latin typeface="Arial"/>
                <a:ea typeface="ＭＳ Ｐゴシック"/>
              </a:rPr>
              <a:t>FreeRADIUS Module: Protocol Specification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57200" y="209988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Three</a:t>
            </a: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actors</a:t>
            </a:r>
            <a:endParaRPr lang="nl-NL" sz="2000" dirty="0" smtClean="0">
              <a:solidFill>
                <a:srgbClr val="000000"/>
              </a:solidFill>
              <a:ea typeface="ＭＳ Ｐゴシック"/>
            </a:endParaRPr>
          </a:p>
          <a:p>
            <a:pPr lvl="1">
              <a:buFont typeface="Arial"/>
              <a:buChar char="•"/>
            </a:pP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Client</a:t>
            </a:r>
            <a:endParaRPr lang="nl-NL" sz="2000" dirty="0" smtClean="0">
              <a:solidFill>
                <a:srgbClr val="000000"/>
              </a:solidFill>
              <a:ea typeface="ＭＳ Ｐゴシック"/>
            </a:endParaRPr>
          </a:p>
          <a:p>
            <a:pPr lvl="1">
              <a:buFont typeface="Arial"/>
              <a:buChar char="•"/>
            </a:pP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Proxy-RADIUS</a:t>
            </a: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 server</a:t>
            </a:r>
          </a:p>
          <a:p>
            <a:pPr lvl="1">
              <a:buFont typeface="Arial"/>
              <a:buChar char="•"/>
            </a:pP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 IDP-RADIUS server</a:t>
            </a:r>
            <a:endParaRPr sz="2000" dirty="0"/>
          </a:p>
          <a:p>
            <a:pPr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Five</a:t>
            </a: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states</a:t>
            </a:r>
            <a:endParaRPr lang="nl-NL" sz="2000" dirty="0" smtClean="0">
              <a:solidFill>
                <a:srgbClr val="000000"/>
              </a:solidFill>
              <a:ea typeface="ＭＳ Ｐゴシック"/>
            </a:endParaRPr>
          </a:p>
          <a:p>
            <a:pPr lvl="1">
              <a:buFont typeface="Arial"/>
              <a:buChar char="•"/>
            </a:pP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Client</a:t>
            </a: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: </a:t>
            </a: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Sending</a:t>
            </a: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Access-Request</a:t>
            </a:r>
            <a:endParaRPr lang="nl-NL" sz="2000" dirty="0" smtClean="0">
              <a:solidFill>
                <a:srgbClr val="000000"/>
              </a:solidFill>
              <a:ea typeface="ＭＳ Ｐゴシック"/>
            </a:endParaRPr>
          </a:p>
          <a:p>
            <a:pPr lvl="1">
              <a:buFont typeface="Arial"/>
              <a:buChar char="•"/>
            </a:pP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 Proxy: </a:t>
            </a: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Proxying</a:t>
            </a: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Access-Request</a:t>
            </a:r>
            <a:endParaRPr lang="nl-NL" sz="2000" dirty="0" smtClean="0">
              <a:solidFill>
                <a:srgbClr val="000000"/>
              </a:solidFill>
              <a:ea typeface="ＭＳ Ｐゴシック"/>
            </a:endParaRPr>
          </a:p>
          <a:p>
            <a:pPr lvl="1">
              <a:buFont typeface="Arial"/>
              <a:buChar char="•"/>
            </a:pP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 IDP: </a:t>
            </a: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Evaluating</a:t>
            </a: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 the </a:t>
            </a: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Access-Request</a:t>
            </a:r>
            <a:endParaRPr lang="nl-NL" sz="2000" dirty="0" smtClean="0">
              <a:solidFill>
                <a:srgbClr val="000000"/>
              </a:solidFill>
              <a:ea typeface="ＭＳ Ｐゴシック"/>
            </a:endParaRPr>
          </a:p>
          <a:p>
            <a:pPr lvl="1">
              <a:buFont typeface="Arial"/>
              <a:buChar char="•"/>
            </a:pP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 Proxy: </a:t>
            </a: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Proxying</a:t>
            </a: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 the </a:t>
            </a: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repose</a:t>
            </a:r>
            <a:endParaRPr lang="nl-NL" sz="2000" dirty="0" smtClean="0">
              <a:solidFill>
                <a:srgbClr val="000000"/>
              </a:solidFill>
              <a:ea typeface="ＭＳ Ｐゴシック"/>
            </a:endParaRPr>
          </a:p>
          <a:p>
            <a:pPr lvl="1">
              <a:buFont typeface="Arial"/>
              <a:buChar char="•"/>
            </a:pP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Client</a:t>
            </a: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: </a:t>
            </a: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Evaluating</a:t>
            </a: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 the respons</a:t>
            </a:r>
            <a:endParaRPr sz="2000" dirty="0"/>
          </a:p>
        </p:txBody>
      </p:sp>
      <p:pic>
        <p:nvPicPr>
          <p:cNvPr id="4" name="Picture 3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Network Diagram FreeRadius Modu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85748"/>
            <a:ext cx="9144000" cy="4486504"/>
          </a:xfrm>
          <a:prstGeom prst="rect">
            <a:avLst/>
          </a:prstGeom>
        </p:spPr>
      </p:pic>
      <p:pic>
        <p:nvPicPr>
          <p:cNvPr id="3" name="Picture 2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36712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944280"/>
            <a:ext cx="82292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3200">
                <a:solidFill>
                  <a:srgbClr val="25167A"/>
                </a:solidFill>
                <a:latin typeface="Arial"/>
                <a:ea typeface="ＭＳ Ｐゴシック"/>
              </a:rPr>
              <a:t>FreeRADIUS Module: Protocol Specification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57200" y="2099880"/>
            <a:ext cx="8939336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URN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formats</a:t>
            </a: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</a:p>
          <a:p>
            <a:pPr lvl="1">
              <a:buFont typeface="Arial"/>
              <a:buChar char="•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Client</a:t>
            </a: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request</a:t>
            </a:r>
            <a:endParaRPr sz="2000" dirty="0"/>
          </a:p>
          <a:p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Timestamp:Service 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DN:Proxy DN: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Required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Attibutes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Requested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Attributes</a:t>
            </a:r>
            <a:endParaRPr lang="nl-NL" sz="20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lvl="1">
              <a:buFont typeface="Arial"/>
              <a:buChar char="•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IDP Response</a:t>
            </a:r>
            <a:endParaRPr sz="2000" dirty="0"/>
          </a:p>
          <a:p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Timestamp:Service 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DN:IDP DN: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Provided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AVPs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Requested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Attributes</a:t>
            </a:r>
            <a:endParaRPr lang="nl-NL" sz="20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lvl="1">
              <a:buFont typeface="Arial"/>
              <a:buChar char="•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Proxy response</a:t>
            </a:r>
            <a:endParaRPr sz="2000" dirty="0"/>
          </a:p>
          <a:p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Timestamp:Proxy 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DN: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Requested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AVPs</a:t>
            </a:r>
            <a:endParaRPr sz="2000" dirty="0"/>
          </a:p>
        </p:txBody>
      </p:sp>
      <p:pic>
        <p:nvPicPr>
          <p:cNvPr id="4" name="Picture 3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114336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nl-NL" sz="1700" b="1" dirty="0">
                <a:solidFill>
                  <a:srgbClr val="000000"/>
                </a:solidFill>
                <a:latin typeface="Arial"/>
                <a:ea typeface="ＭＳ Ｐゴシック"/>
              </a:rPr>
              <a:t>12345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:DC=HVA,DC=NL,CN=SSHD:DC=SURFNET,DC=NL,CN=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:2:
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UserName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SurfConextPassword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:1: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SurfConextGroup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12352:DC=HVA,DC=NL,CN=SSHD:DC=NIKHEF,DC=NL,CN=RADIUSD:2: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UserName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sgroot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SuftConextPassword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=testing123:1: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SurfConextGroup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12380:DC=SURFNET,DC=NL,CN=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:1: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SurfConextGroup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HvAStudent</a:t>
            </a:r>
            <a:endParaRPr dirty="0"/>
          </a:p>
        </p:txBody>
      </p:sp>
      <p:pic>
        <p:nvPicPr>
          <p:cNvPr id="3" name="Picture 2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944280"/>
            <a:ext cx="82292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3200">
                <a:solidFill>
                  <a:srgbClr val="25167A"/>
                </a:solidFill>
                <a:latin typeface="Arial"/>
                <a:ea typeface="ＭＳ Ｐゴシック"/>
              </a:rPr>
              <a:t>Table of content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209988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Moonshot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Assignment</a:t>
            </a:r>
            <a:endParaRPr lang="nl-NL" sz="20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Preliminary</a:t>
            </a: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research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JaNET’s Moonshot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FreeRADIUS 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Module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5" name="Picture 4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114336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12345:</a:t>
            </a:r>
            <a:r>
              <a:rPr lang="nl-NL" sz="1700" b="1" dirty="0">
                <a:solidFill>
                  <a:srgbClr val="000000"/>
                </a:solidFill>
                <a:latin typeface="Arial"/>
                <a:ea typeface="ＭＳ Ｐゴシック"/>
              </a:rPr>
              <a:t>DC=HVA,DC=NL,CN=SSHD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:DC=SURFNET,DC=NL,CN=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:2:
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UserName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SurfConextPassword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:1: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SurfConextGroup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12352:DC=HVA,DC=NL,CN=SSHD:DC=NIKHEF,DC=NL,CN=RADIUSD:2: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UserName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sgroot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SuftConextPassword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=testing123:1: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SurfConextGroup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12380:DC=SURFNET,DC=NL,CN=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:1: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SurfConextGroup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HvAStudent</a:t>
            </a:r>
            <a:endParaRPr dirty="0"/>
          </a:p>
        </p:txBody>
      </p:sp>
      <p:pic>
        <p:nvPicPr>
          <p:cNvPr id="3" name="Picture 2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114336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12345:DC=HVA,DC=NL,CN=SSHD:</a:t>
            </a:r>
            <a:r>
              <a:rPr lang="nl-NL" sz="1700" b="1" dirty="0">
                <a:solidFill>
                  <a:srgbClr val="000000"/>
                </a:solidFill>
                <a:latin typeface="Arial"/>
                <a:ea typeface="ＭＳ Ｐゴシック"/>
              </a:rPr>
              <a:t>DC=SURFNET,DC=NL,CN=</a:t>
            </a:r>
            <a:r>
              <a:rPr lang="nl-NL" sz="1700" b="1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:2:
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UserName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SurfConextPassword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:1: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SurfConextGroup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12352:DC=HVA,DC=NL,CN=SSHD:DC=NIKHEF,DC=NL,CN=RADIUSD:2: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UserName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sgroot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SuftConextPassword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=testing123:1: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SurfConextGroup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12380:DC=SURFNET,DC=NL,CN=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:1: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SurfConextGroup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HvAStudent</a:t>
            </a:r>
            <a:endParaRPr dirty="0"/>
          </a:p>
        </p:txBody>
      </p:sp>
      <p:pic>
        <p:nvPicPr>
          <p:cNvPr id="3" name="Picture 2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114336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12345:DC=HVA,DC=NL,CN=SSHD:DC=SURFNET,DC=NL,CN=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  <a:r>
              <a:rPr lang="nl-NL" sz="1700" b="1" dirty="0">
                <a:solidFill>
                  <a:srgbClr val="000000"/>
                </a:solidFill>
                <a:latin typeface="Arial"/>
                <a:ea typeface="ＭＳ Ｐゴシック"/>
              </a:rPr>
              <a:t>2:
</a:t>
            </a:r>
            <a:r>
              <a:rPr lang="nl-NL" sz="1700" b="1" dirty="0" err="1">
                <a:solidFill>
                  <a:srgbClr val="000000"/>
                </a:solidFill>
                <a:latin typeface="Arial"/>
                <a:ea typeface="ＭＳ Ｐゴシック"/>
              </a:rPr>
              <a:t>UserName</a:t>
            </a:r>
            <a:r>
              <a:rPr lang="nl-NL" sz="1700" b="1" dirty="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  <a:r>
              <a:rPr lang="nl-NL" sz="1700" b="1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SurfConextPassword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:1: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SurfConextGroup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12352:DC=HVA,DC=NL,CN=SSHD:DC=NIKHEF,DC=NL,CN=RADIUSD:2: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UserName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sgroot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SuftConextPassword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=testing123:1: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SurfConextGroup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12380:DC=SURFNET,DC=NL,CN=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:1: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SurfConextGroup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HvAStudent</a:t>
            </a:r>
            <a:endParaRPr dirty="0"/>
          </a:p>
        </p:txBody>
      </p:sp>
      <p:pic>
        <p:nvPicPr>
          <p:cNvPr id="3" name="Picture 2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114336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12345:DC=HVA,DC=NL,CN=SSHD:DC=SURFNET,DC=NL,CN=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:2:
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UserName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SurfConextPassword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  <a:r>
              <a:rPr lang="nl-NL" sz="1700" b="1" dirty="0">
                <a:solidFill>
                  <a:srgbClr val="000000"/>
                </a:solidFill>
                <a:latin typeface="Arial"/>
                <a:ea typeface="ＭＳ Ｐゴシック"/>
              </a:rPr>
              <a:t>1:</a:t>
            </a:r>
            <a:r>
              <a:rPr lang="nl-NL" sz="1700" b="1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SurfConextGroup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12352:DC=HVA,DC=NL,CN=SSHD:DC=NIKHEF,DC=NL,CN=RADIUSD:2: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UserName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sgroot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SuftConextPassword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=testing123:1: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SurfConextGroup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12380:DC=SURFNET,DC=NL,CN=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:1: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SurfConextGroup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HvAStudent</a:t>
            </a:r>
            <a:endParaRPr dirty="0"/>
          </a:p>
        </p:txBody>
      </p:sp>
      <p:pic>
        <p:nvPicPr>
          <p:cNvPr id="3" name="Picture 2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114336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12345:DC=HVA,DC=NL,CN=SSHD:DC=SURFNET,DC=NL,CN=SurfConext:2:
UserName:SurfConextPassword:1:SurfConextGroup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 b="1">
                <a:solidFill>
                  <a:srgbClr val="000000"/>
                </a:solidFill>
                <a:latin typeface="Arial"/>
                <a:ea typeface="ＭＳ Ｐゴシック"/>
              </a:rPr>
              <a:t>12352</a:t>
            </a: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:DC=HVA,DC=NL,CN=SSHD:DC=NIKHEF,DC=NL,CN=RADIUSD:2:UserName=sgroot:SuftConextPassword=testing123:1:SurfConextGroup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12380:DC=SURFNET,DC=NL,CN=SurfConext:1:SurfConextGroup=HvAStudent</a:t>
            </a:r>
            <a:endParaRPr/>
          </a:p>
        </p:txBody>
      </p:sp>
      <p:pic>
        <p:nvPicPr>
          <p:cNvPr id="3" name="Picture 2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114336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12345:DC=HVA,DC=NL,CN=SSHD:DC=SURFNET,DC=NL,CN=SurfConext:2:
UserName:SurfConextPassword:1:SurfConextGroup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12352:</a:t>
            </a:r>
            <a:r>
              <a:rPr lang="nl-NL" sz="1700" b="1">
                <a:solidFill>
                  <a:srgbClr val="000000"/>
                </a:solidFill>
                <a:latin typeface="Arial"/>
                <a:ea typeface="ＭＳ Ｐゴシック"/>
              </a:rPr>
              <a:t>DC=HVA,DC=NL,CN=SSHD</a:t>
            </a: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:DC=NIKHEF,DC=NL,CN=RADIUSD:2:UserName=sgroot:SuftConextPassword=testing123:1:SurfConextGroup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12380:DC=SURFNET,DC=NL,CN=SurfConext:1:SurfConextGroup=HvAStudent</a:t>
            </a:r>
            <a:endParaRPr/>
          </a:p>
        </p:txBody>
      </p:sp>
      <p:pic>
        <p:nvPicPr>
          <p:cNvPr id="3" name="Picture 2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114336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12345:DC=HVA,DC=NL,CN=SSHD:DC=SURFNET,DC=NL,CN=SurfConext:2:
UserName:SurfConextPassword:1:SurfConextGroup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12352:DC=HVA,DC=NL,CN=SSHD:</a:t>
            </a:r>
            <a:r>
              <a:rPr lang="nl-NL" sz="1700" b="1">
                <a:solidFill>
                  <a:srgbClr val="000000"/>
                </a:solidFill>
                <a:latin typeface="Arial"/>
                <a:ea typeface="ＭＳ Ｐゴシック"/>
              </a:rPr>
              <a:t>DC=NIKHEF,DC=NL,CN=RADIUSD</a:t>
            </a: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:2:UserName=sgroot:SuftConextPassword=testing123:1:SurfConextGroup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12380:DC=SURFNET,DC=NL,CN=SurfConext:1:SurfConextGroup=HvAStudent</a:t>
            </a:r>
            <a:endParaRPr/>
          </a:p>
        </p:txBody>
      </p:sp>
      <p:pic>
        <p:nvPicPr>
          <p:cNvPr id="3" name="Picture 2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114336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12345:DC=HVA,DC=NL,CN=SSHD:DC=SURFNET,DC=NL,CN=SurfConext:2:
UserName:SurfConextPassword:1:SurfConextGroup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12352:DC=HVA,DC=NL,CN=SSHD:DC=NIKHEF,DC=NL,CN=RADIUSD:</a:t>
            </a:r>
            <a:r>
              <a:rPr lang="nl-NL" sz="1700" b="1">
                <a:solidFill>
                  <a:srgbClr val="000000"/>
                </a:solidFill>
                <a:latin typeface="Arial"/>
                <a:ea typeface="ＭＳ Ｐゴシック"/>
              </a:rPr>
              <a:t>2:UserName=sgroot:SuftConextPassword=testing123</a:t>
            </a: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:1:SurfConextGroup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12380:DC=SURFNET,DC=NL,CN=SurfConext:1:SurfConextGroup=HvAStudent</a:t>
            </a:r>
            <a:endParaRPr/>
          </a:p>
        </p:txBody>
      </p:sp>
      <p:pic>
        <p:nvPicPr>
          <p:cNvPr id="3" name="Picture 2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114336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12345:DC=HVA,DC=NL,CN=SSHD:DC=SURFNET,DC=NL,CN=SurfConext:2:
UserName:SurfConextPassword:1:SurfConextGroup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12352:DC=HVA,DC=NL,CN=SSHD:DC=NIKHEF,DC=NL,CN=RADIUSD:2:UserName=sgroot:SuftConextPassword=testing123:</a:t>
            </a:r>
            <a:r>
              <a:rPr lang="nl-NL" sz="1700" b="1">
                <a:solidFill>
                  <a:srgbClr val="000000"/>
                </a:solidFill>
                <a:latin typeface="Arial"/>
                <a:ea typeface="ＭＳ Ｐゴシック"/>
              </a:rPr>
              <a:t>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12380:DC=SURFNET,DC=NL,CN=SurfConext:1:SurfConextGroup=HvAStudent</a:t>
            </a:r>
            <a:endParaRPr/>
          </a:p>
        </p:txBody>
      </p:sp>
      <p:pic>
        <p:nvPicPr>
          <p:cNvPr id="3" name="Picture 2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114336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12345:DC=HVA,DC=NL,CN=SSHD:DC=SURFNET,DC=NL,CN=SurfConext:2:
UserName:SurfConextPassword:1:SurfConextGroup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12352:DC=HVA,DC=NL,CN=SSHD:DC=NIKHEF,DC=NL,CN=RADIUSD:2:UserName=sgroot:SuftConextPassword=testing123:1:SurfConextGroup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 b="1">
                <a:solidFill>
                  <a:srgbClr val="000000"/>
                </a:solidFill>
                <a:latin typeface="Arial"/>
                <a:ea typeface="ＭＳ Ｐゴシック"/>
              </a:rPr>
              <a:t>12380</a:t>
            </a: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:DC=SURFNET,DC=NL,CN=SurfConext:1:SurfConextGroup=HvAStudent</a:t>
            </a:r>
            <a:endParaRPr/>
          </a:p>
        </p:txBody>
      </p:sp>
      <p:pic>
        <p:nvPicPr>
          <p:cNvPr id="3" name="Picture 2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09988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What</a:t>
            </a: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is Moonshot?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How</a:t>
            </a: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it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should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work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4" name="CustomShape 2"/>
          <p:cNvSpPr/>
          <p:nvPr/>
        </p:nvSpPr>
        <p:spPr>
          <a:xfrm>
            <a:off x="2915640" y="980640"/>
            <a:ext cx="49064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25167A"/>
                </a:solidFill>
                <a:latin typeface="Arial"/>
                <a:ea typeface="ＭＳ Ｐゴシック"/>
              </a:rPr>
              <a:t>Moonshot</a:t>
            </a:r>
            <a:endParaRPr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852936"/>
            <a:ext cx="9144000" cy="400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Nikhef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114336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12345:DC=HVA,DC=NL,CN=SSHD:DC=SURFNET,DC=NL,CN=SurfConext:2:
UserName:SurfConextPassword:1:SurfConextGroup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12352:DC=HVA,DC=NL,CN=SSHD:DC=NIKHEF,DC=NL,CN=RADIUSD:2:UserName=sgroot:SuftConextPassword=testing123:1:SurfConextGroup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12380:</a:t>
            </a:r>
            <a:r>
              <a:rPr lang="nl-NL" sz="1700" b="1">
                <a:solidFill>
                  <a:srgbClr val="000000"/>
                </a:solidFill>
                <a:latin typeface="Arial"/>
                <a:ea typeface="ＭＳ Ｐゴシック"/>
              </a:rPr>
              <a:t>DC=SURFNET,DC=NL,CN=SurfConext</a:t>
            </a: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:1:SurfConextGroup=HvAStudent</a:t>
            </a:r>
            <a:endParaRPr/>
          </a:p>
        </p:txBody>
      </p:sp>
      <p:pic>
        <p:nvPicPr>
          <p:cNvPr id="3" name="Picture 2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114336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12345:DC=HVA,DC=NL,CN=SSHD:DC=SURFNET,DC=NL,CN=SurfConext:2:
UserName:SurfConextPassword:1:SurfConextGroup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12352:DC=HVA,DC=NL,CN=SSHD:DC=NIKHEF,DC=NL,CN=RADIUSD:2:UserName=sgroot:SuftConextPassword=testing123:1:SurfConextGroup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12380:DC=SURFNET,DC=NL,CN=SurfConext:</a:t>
            </a:r>
            <a:r>
              <a:rPr lang="nl-NL" sz="1700" b="1">
                <a:solidFill>
                  <a:srgbClr val="000000"/>
                </a:solidFill>
                <a:latin typeface="Arial"/>
                <a:ea typeface="ＭＳ Ｐゴシック"/>
              </a:rPr>
              <a:t>1:SurfConextGroup=HvAStudent</a:t>
            </a:r>
            <a:endParaRPr/>
          </a:p>
        </p:txBody>
      </p:sp>
      <p:pic>
        <p:nvPicPr>
          <p:cNvPr id="3" name="Picture 2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944280"/>
            <a:ext cx="82292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3200" dirty="0" err="1">
                <a:solidFill>
                  <a:srgbClr val="25167A"/>
                </a:solidFill>
                <a:latin typeface="Arial"/>
                <a:ea typeface="ＭＳ Ｐゴシック"/>
              </a:rPr>
              <a:t>FreeRADIUS</a:t>
            </a:r>
            <a:r>
              <a:rPr lang="nl-NL" sz="3200" dirty="0">
                <a:solidFill>
                  <a:srgbClr val="25167A"/>
                </a:solidFill>
                <a:latin typeface="Arial"/>
                <a:ea typeface="ＭＳ Ｐゴシック"/>
              </a:rPr>
              <a:t> Module: </a:t>
            </a:r>
            <a:r>
              <a:rPr lang="nl-NL" sz="3200" dirty="0" smtClean="0">
                <a:solidFill>
                  <a:srgbClr val="25167A"/>
                </a:solidFill>
                <a:latin typeface="Arial"/>
                <a:ea typeface="ＭＳ Ｐゴシック"/>
              </a:rPr>
              <a:t>Protocol </a:t>
            </a:r>
            <a:r>
              <a:rPr lang="nl-NL" sz="3200" dirty="0" err="1" smtClean="0">
                <a:solidFill>
                  <a:srgbClr val="25167A"/>
                </a:solidFill>
                <a:latin typeface="Arial"/>
                <a:ea typeface="ＭＳ Ｐゴシック"/>
              </a:rPr>
              <a:t>Specification</a:t>
            </a:r>
            <a:endParaRPr dirty="0"/>
          </a:p>
        </p:txBody>
      </p:sp>
      <p:sp>
        <p:nvSpPr>
          <p:cNvPr id="4" name="Rechthoek 3"/>
          <p:cNvSpPr/>
          <p:nvPr/>
        </p:nvSpPr>
        <p:spPr>
          <a:xfrm>
            <a:off x="539552" y="2132856"/>
            <a:ext cx="61206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ea typeface="ＭＳ Ｐゴシック"/>
              </a:rPr>
              <a:t> Message formats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ea typeface="ＭＳ Ｐゴシック"/>
              </a:rPr>
              <a:t> MIME plain text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ea typeface="ＭＳ Ｐゴシック"/>
              </a:rPr>
              <a:t> SMIME signed &amp; encrypted plain text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ea typeface="ＭＳ Ｐゴシック"/>
              </a:rPr>
              <a:t> SMIME certificate-only</a:t>
            </a:r>
            <a:endParaRPr lang="en-US" sz="2000" dirty="0" smtClean="0"/>
          </a:p>
        </p:txBody>
      </p:sp>
      <p:pic>
        <p:nvPicPr>
          <p:cNvPr id="5" name="Picture 4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944280"/>
            <a:ext cx="82292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3200">
                <a:solidFill>
                  <a:srgbClr val="25167A"/>
                </a:solidFill>
                <a:latin typeface="Arial"/>
                <a:ea typeface="ＭＳ Ｐゴシック"/>
              </a:rPr>
              <a:t>FreeRADIUS Module: Proof of Concept</a:t>
            </a:r>
            <a:endParaRPr/>
          </a:p>
        </p:txBody>
      </p:sp>
      <p:sp>
        <p:nvSpPr>
          <p:cNvPr id="4" name="Rechthoek 3"/>
          <p:cNvSpPr/>
          <p:nvPr/>
        </p:nvSpPr>
        <p:spPr>
          <a:xfrm>
            <a:off x="539552" y="2132856"/>
            <a:ext cx="6120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ea typeface="ＭＳ Ｐゴシック"/>
              </a:rPr>
              <a:t> Demonstration</a:t>
            </a:r>
            <a:endParaRPr lang="en-US" sz="2000" dirty="0" smtClean="0"/>
          </a:p>
        </p:txBody>
      </p:sp>
      <p:pic>
        <p:nvPicPr>
          <p:cNvPr id="5" name="Picture 4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944280"/>
            <a:ext cx="82292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3200" dirty="0" err="1">
                <a:solidFill>
                  <a:srgbClr val="25167A"/>
                </a:solidFill>
                <a:latin typeface="Arial"/>
                <a:ea typeface="ＭＳ Ｐゴシック"/>
              </a:rPr>
              <a:t>FreeRADIUS</a:t>
            </a:r>
            <a:r>
              <a:rPr lang="nl-NL" sz="3200" dirty="0">
                <a:solidFill>
                  <a:srgbClr val="25167A"/>
                </a:solidFill>
                <a:latin typeface="Arial"/>
                <a:ea typeface="ＭＳ Ｐゴシック"/>
              </a:rPr>
              <a:t> Module: </a:t>
            </a:r>
            <a:r>
              <a:rPr lang="nl-NL" sz="3200" dirty="0" err="1" smtClean="0">
                <a:solidFill>
                  <a:srgbClr val="25167A"/>
                </a:solidFill>
                <a:latin typeface="Arial"/>
                <a:ea typeface="ＭＳ Ｐゴシック"/>
              </a:rPr>
              <a:t>Future</a:t>
            </a:r>
            <a:r>
              <a:rPr lang="nl-NL" sz="3200" dirty="0" smtClean="0">
                <a:solidFill>
                  <a:srgbClr val="25167A"/>
                </a:solidFill>
                <a:latin typeface="Arial"/>
                <a:ea typeface="ＭＳ Ｐゴシック"/>
              </a:rPr>
              <a:t> </a:t>
            </a:r>
            <a:r>
              <a:rPr lang="nl-NL" sz="3200" dirty="0" err="1" smtClean="0">
                <a:solidFill>
                  <a:srgbClr val="25167A"/>
                </a:solidFill>
                <a:latin typeface="Arial"/>
                <a:ea typeface="ＭＳ Ｐゴシック"/>
              </a:rPr>
              <a:t>work</a:t>
            </a:r>
            <a:endParaRPr dirty="0"/>
          </a:p>
        </p:txBody>
      </p:sp>
      <p:sp>
        <p:nvSpPr>
          <p:cNvPr id="4" name="Rechthoek 3"/>
          <p:cNvSpPr/>
          <p:nvPr/>
        </p:nvSpPr>
        <p:spPr>
          <a:xfrm>
            <a:off x="539552" y="2132856"/>
            <a:ext cx="61206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ea typeface="ＭＳ Ｐゴシック"/>
              </a:rPr>
              <a:t> Enabling SMIME decryption / validation support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ea typeface="ＭＳ Ｐゴシック"/>
              </a:rPr>
              <a:t> Supporting multiple RADIUS proxy servers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ea typeface="ＭＳ Ｐゴシック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a typeface="ＭＳ Ｐゴシック"/>
              </a:rPr>
              <a:t>Diffie</a:t>
            </a:r>
            <a:r>
              <a:rPr lang="en-US" sz="2000" dirty="0" smtClean="0">
                <a:solidFill>
                  <a:srgbClr val="000000"/>
                </a:solidFill>
                <a:ea typeface="ＭＳ Ｐゴシック"/>
              </a:rPr>
              <a:t>-Hellman Key Exchange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ea typeface="ＭＳ Ｐゴシック"/>
              </a:rPr>
              <a:t> Client implementation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ea typeface="ＭＳ Ｐゴシック"/>
              </a:rPr>
              <a:t> User or service as client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ea typeface="ＭＳ Ｐゴシック"/>
              </a:rPr>
              <a:t> LDAP / VOMS / </a:t>
            </a:r>
            <a:r>
              <a:rPr lang="en-US" sz="2000" dirty="0" err="1" smtClean="0">
                <a:solidFill>
                  <a:srgbClr val="000000"/>
                </a:solidFill>
                <a:ea typeface="ＭＳ Ｐゴシック"/>
              </a:rPr>
              <a:t>SurfConext</a:t>
            </a:r>
            <a:r>
              <a:rPr lang="en-US" sz="2000" dirty="0" smtClean="0">
                <a:solidFill>
                  <a:srgbClr val="000000"/>
                </a:solidFill>
                <a:ea typeface="ＭＳ Ｐゴシック"/>
              </a:rPr>
              <a:t> implementations</a:t>
            </a:r>
          </a:p>
        </p:txBody>
      </p:sp>
      <p:pic>
        <p:nvPicPr>
          <p:cNvPr id="5" name="Picture 4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2627640" y="980640"/>
            <a:ext cx="338400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4400" b="1">
                <a:solidFill>
                  <a:srgbClr val="25167A"/>
                </a:solidFill>
                <a:latin typeface="Arial"/>
                <a:ea typeface="ＭＳ Ｐゴシック"/>
              </a:rPr>
              <a:t>Questions?</a:t>
            </a:r>
            <a:endParaRPr/>
          </a:p>
        </p:txBody>
      </p:sp>
      <p:pic>
        <p:nvPicPr>
          <p:cNvPr id="3" name="Picture 2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2699792" y="908720"/>
            <a:ext cx="49064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4400" b="1" dirty="0" err="1" smtClean="0">
                <a:solidFill>
                  <a:srgbClr val="25167A"/>
                </a:solidFill>
                <a:latin typeface="Arial"/>
                <a:ea typeface="ＭＳ Ｐゴシック"/>
              </a:rPr>
              <a:t>Assignment</a:t>
            </a:r>
            <a:endParaRPr dirty="0"/>
          </a:p>
        </p:txBody>
      </p:sp>
      <p:sp>
        <p:nvSpPr>
          <p:cNvPr id="86" name="TextShape 2"/>
          <p:cNvSpPr txBox="1"/>
          <p:nvPr/>
        </p:nvSpPr>
        <p:spPr>
          <a:xfrm>
            <a:off x="457200" y="209988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Goal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Scope</a:t>
            </a:r>
            <a:endParaRPr dirty="0"/>
          </a:p>
        </p:txBody>
      </p:sp>
      <p:pic>
        <p:nvPicPr>
          <p:cNvPr id="4" name="Picture 3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2"/>
          <p:cNvSpPr txBox="1"/>
          <p:nvPr/>
        </p:nvSpPr>
        <p:spPr>
          <a:xfrm>
            <a:off x="457200" y="209988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GSS-API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Kerberos</a:t>
            </a:r>
            <a:endParaRPr lang="nl-NL" sz="20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RADIUS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EAP-TTLS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SSH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SAML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SurfConext</a:t>
            </a: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/ VOMS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Access Point Software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Eduroam</a:t>
            </a:r>
            <a:endParaRPr lang="nl-NL" sz="20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Spacenet</a:t>
            </a:r>
            <a:endParaRPr lang="nl-NL" sz="20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OpenSocial</a:t>
            </a:r>
            <a:endParaRPr lang="nl-NL" sz="20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JaNET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2699792" y="908720"/>
            <a:ext cx="49064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3600" b="1" dirty="0" err="1" smtClean="0">
                <a:solidFill>
                  <a:srgbClr val="25167A"/>
                </a:solidFill>
                <a:latin typeface="Arial"/>
                <a:ea typeface="ＭＳ Ｐゴシック"/>
              </a:rPr>
              <a:t>Preliminary</a:t>
            </a:r>
            <a:r>
              <a:rPr lang="nl-NL" sz="3600" b="1" dirty="0" smtClean="0">
                <a:solidFill>
                  <a:srgbClr val="25167A"/>
                </a:solidFill>
                <a:latin typeface="Arial"/>
                <a:ea typeface="ＭＳ Ｐゴシック"/>
              </a:rPr>
              <a:t> Research</a:t>
            </a:r>
            <a:endParaRPr sz="1400" dirty="0"/>
          </a:p>
        </p:txBody>
      </p:sp>
      <p:pic>
        <p:nvPicPr>
          <p:cNvPr id="4" name="Picture 3" descr="Nikhef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2"/>
          <p:cNvSpPr txBox="1"/>
          <p:nvPr/>
        </p:nvSpPr>
        <p:spPr>
          <a:xfrm>
            <a:off x="457200" y="209988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 GSS-API</a:t>
            </a:r>
            <a:endParaRPr b="1" dirty="0" smtClean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b="1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Kerberos</a:t>
            </a:r>
            <a:endParaRPr lang="nl-NL" sz="2000" b="1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 RADIUS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 EAP-TTLS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 SSH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SAML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SurfConext</a:t>
            </a: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/ VOMS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Access Point Software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Eduroam</a:t>
            </a:r>
            <a:endParaRPr lang="nl-NL" sz="20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Spacenet</a:t>
            </a:r>
            <a:endParaRPr lang="nl-NL" sz="20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OpenSocial</a:t>
            </a:r>
            <a:endParaRPr lang="nl-NL" sz="20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JaNET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2699792" y="908720"/>
            <a:ext cx="49064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3600" b="1" dirty="0" err="1" smtClean="0">
                <a:solidFill>
                  <a:srgbClr val="25167A"/>
                </a:solidFill>
                <a:latin typeface="Arial"/>
                <a:ea typeface="ＭＳ Ｐゴシック"/>
              </a:rPr>
              <a:t>Preliminary</a:t>
            </a:r>
            <a:r>
              <a:rPr lang="nl-NL" sz="3600" b="1" dirty="0" smtClean="0">
                <a:solidFill>
                  <a:srgbClr val="25167A"/>
                </a:solidFill>
                <a:latin typeface="Arial"/>
                <a:ea typeface="ＭＳ Ｐゴシック"/>
              </a:rPr>
              <a:t> Research</a:t>
            </a:r>
            <a:endParaRPr sz="1400" dirty="0"/>
          </a:p>
        </p:txBody>
      </p:sp>
      <p:pic>
        <p:nvPicPr>
          <p:cNvPr id="4" name="Picture 3" descr="Nikhef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2"/>
          <p:cNvSpPr txBox="1"/>
          <p:nvPr/>
        </p:nvSpPr>
        <p:spPr>
          <a:xfrm>
            <a:off x="457200" y="209988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Moonshooting</a:t>
            </a: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the server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Trying</a:t>
            </a: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to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understand</a:t>
            </a: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internal</a:t>
            </a: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authentication</a:t>
            </a:r>
            <a:endParaRPr lang="nl-NL" sz="20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lvl="1"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Code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analysis</a:t>
            </a:r>
            <a:endParaRPr lang="nl-NL" sz="20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lvl="1"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Debugging</a:t>
            </a:r>
            <a:endParaRPr lang="nl-NL" sz="20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Existing</a:t>
            </a: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solutions</a:t>
            </a: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not</a:t>
            </a: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secure and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inflexible</a:t>
            </a:r>
            <a:endParaRPr lang="nl-NL" sz="20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endParaRPr lang="nl-NL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+mj-lt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+mj-lt"/>
                <a:ea typeface="ＭＳ Ｐゴシック"/>
              </a:rPr>
              <a:t>JaNET</a:t>
            </a:r>
            <a:r>
              <a:rPr lang="nl-NL" sz="2000" dirty="0" smtClean="0">
                <a:solidFill>
                  <a:srgbClr val="000000"/>
                </a:solidFill>
                <a:latin typeface="+mj-lt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+mj-lt"/>
                <a:ea typeface="ＭＳ Ｐゴシック"/>
              </a:rPr>
              <a:t>already</a:t>
            </a:r>
            <a:r>
              <a:rPr lang="nl-NL" sz="2000" dirty="0" smtClean="0">
                <a:solidFill>
                  <a:srgbClr val="000000"/>
                </a:solidFill>
                <a:latin typeface="+mj-lt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+mj-lt"/>
                <a:ea typeface="ＭＳ Ｐゴシック"/>
              </a:rPr>
              <a:t>developing</a:t>
            </a:r>
            <a:r>
              <a:rPr lang="nl-NL" sz="2000" dirty="0" smtClean="0">
                <a:solidFill>
                  <a:srgbClr val="000000"/>
                </a:solidFill>
                <a:latin typeface="+mj-lt"/>
                <a:ea typeface="ＭＳ Ｐゴシック"/>
              </a:rPr>
              <a:t> a </a:t>
            </a:r>
            <a:r>
              <a:rPr lang="nl-NL" sz="2000" dirty="0" err="1" smtClean="0">
                <a:solidFill>
                  <a:srgbClr val="000000"/>
                </a:solidFill>
                <a:latin typeface="+mj-lt"/>
                <a:ea typeface="ＭＳ Ｐゴシック"/>
              </a:rPr>
              <a:t>solution</a:t>
            </a:r>
            <a:endParaRPr sz="2000" dirty="0">
              <a:latin typeface="+mj-lt"/>
            </a:endParaRPr>
          </a:p>
        </p:txBody>
      </p:sp>
      <p:sp>
        <p:nvSpPr>
          <p:cNvPr id="6" name="TextShape 1"/>
          <p:cNvSpPr txBox="1"/>
          <p:nvPr/>
        </p:nvSpPr>
        <p:spPr>
          <a:xfrm>
            <a:off x="2699792" y="908720"/>
            <a:ext cx="5472608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3600" b="1" dirty="0" err="1" smtClean="0">
                <a:solidFill>
                  <a:srgbClr val="25167A"/>
                </a:solidFill>
                <a:latin typeface="Arial"/>
                <a:ea typeface="ＭＳ Ｐゴシック"/>
              </a:rPr>
              <a:t>OpenSSH</a:t>
            </a:r>
            <a:r>
              <a:rPr lang="nl-NL" sz="3600" b="1" dirty="0" smtClean="0">
                <a:solidFill>
                  <a:srgbClr val="25167A"/>
                </a:solidFill>
                <a:latin typeface="Arial"/>
                <a:ea typeface="ＭＳ Ｐゴシック"/>
              </a:rPr>
              <a:t> Server 5.9p1</a:t>
            </a:r>
            <a:endParaRPr sz="1400" dirty="0"/>
          </a:p>
        </p:txBody>
      </p:sp>
      <p:pic>
        <p:nvPicPr>
          <p:cNvPr id="4" name="Picture 3" descr="Nikhef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051640" y="908640"/>
            <a:ext cx="54104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4400" b="1">
                <a:solidFill>
                  <a:srgbClr val="25167A"/>
                </a:solidFill>
                <a:latin typeface="Arial"/>
                <a:ea typeface="ＭＳ Ｐゴシック"/>
              </a:rPr>
              <a:t>JaNET’s Moonshot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209988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Organisation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Implementation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Progress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Known</a:t>
            </a: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issues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89" name="Picture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8000" y="2205000"/>
            <a:ext cx="3809520" cy="3809520"/>
          </a:xfrm>
          <a:prstGeom prst="rect">
            <a:avLst/>
          </a:prstGeom>
        </p:spPr>
      </p:pic>
      <p:pic>
        <p:nvPicPr>
          <p:cNvPr id="5" name="Picture 4" descr="Nikhef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552" y="5301208"/>
            <a:ext cx="1968500" cy="90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944280"/>
            <a:ext cx="82292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3200" dirty="0" err="1">
                <a:solidFill>
                  <a:srgbClr val="25167A"/>
                </a:solidFill>
                <a:latin typeface="Arial"/>
                <a:ea typeface="ＭＳ Ｐゴシック"/>
              </a:rPr>
              <a:t>JaNET’s</a:t>
            </a:r>
            <a:r>
              <a:rPr lang="nl-NL" sz="3200" dirty="0">
                <a:solidFill>
                  <a:srgbClr val="25167A"/>
                </a:solidFill>
                <a:latin typeface="Arial"/>
                <a:ea typeface="ＭＳ Ｐゴシック"/>
              </a:rPr>
              <a:t> </a:t>
            </a:r>
            <a:r>
              <a:rPr lang="nl-NL" sz="3200" dirty="0" err="1">
                <a:solidFill>
                  <a:srgbClr val="25167A"/>
                </a:solidFill>
                <a:latin typeface="Arial"/>
                <a:ea typeface="ＭＳ Ｐゴシック"/>
              </a:rPr>
              <a:t>Moonshot</a:t>
            </a:r>
            <a:r>
              <a:rPr lang="nl-NL" sz="3200" dirty="0">
                <a:solidFill>
                  <a:srgbClr val="25167A"/>
                </a:solidFill>
                <a:latin typeface="Arial"/>
                <a:ea typeface="ＭＳ Ｐゴシック"/>
              </a:rPr>
              <a:t>: </a:t>
            </a:r>
            <a:r>
              <a:rPr lang="nl-NL" sz="3200" dirty="0" err="1" smtClean="0">
                <a:solidFill>
                  <a:srgbClr val="25167A"/>
                </a:solidFill>
                <a:latin typeface="Arial"/>
                <a:ea typeface="ＭＳ Ｐゴシック"/>
              </a:rPr>
              <a:t>Organisation</a:t>
            </a:r>
            <a:endParaRPr dirty="0"/>
          </a:p>
        </p:txBody>
      </p:sp>
      <p:sp>
        <p:nvSpPr>
          <p:cNvPr id="91" name="TextShape 2"/>
          <p:cNvSpPr txBox="1"/>
          <p:nvPr/>
        </p:nvSpPr>
        <p:spPr>
          <a:xfrm>
            <a:off x="457200" y="209988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ISP and research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institution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Moonshot</a:t>
            </a: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development</a:t>
            </a:r>
            <a:endParaRPr lang="nl-NL" sz="20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Clients</a:t>
            </a:r>
            <a:endParaRPr lang="nl-NL" sz="20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lvl="1"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Educational</a:t>
            </a: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institutions</a:t>
            </a:r>
            <a:endParaRPr lang="nl-NL" sz="20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lvl="1"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Research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institutions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4" name="Picture 3" descr="Nikh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32656"/>
            <a:ext cx="1465181" cy="6463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5301208"/>
            <a:ext cx="1968500" cy="90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496</Words>
  <Application>Microsoft Office PowerPoint</Application>
  <PresentationFormat>Diavoorstelling (4:3)</PresentationFormat>
  <Paragraphs>226</Paragraphs>
  <Slides>35</Slides>
  <Notes>31</Notes>
  <HiddenSlides>0</HiddenSlides>
  <MMClips>0</MMClips>
  <ScaleCrop>false</ScaleCrop>
  <HeadingPairs>
    <vt:vector size="4" baseType="variant">
      <vt:variant>
        <vt:lpstr>Thema</vt:lpstr>
      </vt:variant>
      <vt:variant>
        <vt:i4>2</vt:i4>
      </vt:variant>
      <vt:variant>
        <vt:lpstr>Diatitels</vt:lpstr>
      </vt:variant>
      <vt:variant>
        <vt:i4>35</vt:i4>
      </vt:variant>
    </vt:vector>
  </HeadingPairs>
  <TitlesOfParts>
    <vt:vector size="37" baseType="lpstr">
      <vt:lpstr>Office Theme</vt:lpstr>
      <vt:lpstr>Office Theme</vt:lpstr>
      <vt:lpstr>Dia 1</vt:lpstr>
      <vt:lpstr>Dia 2</vt:lpstr>
      <vt:lpstr>Dia 3</vt:lpstr>
      <vt:lpstr>Dia 4</vt:lpstr>
      <vt:lpstr>Dia 5</vt:lpstr>
      <vt:lpstr>Dia 6</vt:lpstr>
      <vt:lpstr>Dia 7</vt:lpstr>
      <vt:lpstr>Dia 8</vt:lpstr>
      <vt:lpstr>Dia 9</vt:lpstr>
      <vt:lpstr>Dia 10</vt:lpstr>
      <vt:lpstr>Dia 11</vt:lpstr>
      <vt:lpstr>Dia 12</vt:lpstr>
      <vt:lpstr>Dia 13</vt:lpstr>
      <vt:lpstr>Dia 14</vt:lpstr>
      <vt:lpstr>Dia 15</vt:lpstr>
      <vt:lpstr>Dia 16</vt:lpstr>
      <vt:lpstr>Dia 17</vt:lpstr>
      <vt:lpstr>Dia 18</vt:lpstr>
      <vt:lpstr>Dia 19</vt:lpstr>
      <vt:lpstr>Dia 20</vt:lpstr>
      <vt:lpstr>Dia 21</vt:lpstr>
      <vt:lpstr>Dia 22</vt:lpstr>
      <vt:lpstr>Dia 23</vt:lpstr>
      <vt:lpstr>Dia 24</vt:lpstr>
      <vt:lpstr>Dia 25</vt:lpstr>
      <vt:lpstr>Dia 26</vt:lpstr>
      <vt:lpstr>Dia 27</vt:lpstr>
      <vt:lpstr>Dia 28</vt:lpstr>
      <vt:lpstr>Dia 29</vt:lpstr>
      <vt:lpstr>Dia 30</vt:lpstr>
      <vt:lpstr>Dia 31</vt:lpstr>
      <vt:lpstr>Dia 32</vt:lpstr>
      <vt:lpstr>Dia 33</vt:lpstr>
      <vt:lpstr>Dia 34</vt:lpstr>
      <vt:lpstr>Dia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cp:lastModifiedBy>Sebastiaan</cp:lastModifiedBy>
  <cp:revision>30</cp:revision>
  <dcterms:modified xsi:type="dcterms:W3CDTF">2013-06-19T07:27:39Z</dcterms:modified>
</cp:coreProperties>
</file>