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86" r:id="rId7"/>
    <p:sldId id="287" r:id="rId8"/>
    <p:sldId id="288" r:id="rId9"/>
    <p:sldId id="260" r:id="rId10"/>
    <p:sldId id="292" r:id="rId11"/>
    <p:sldId id="261" r:id="rId12"/>
    <p:sldId id="293" r:id="rId13"/>
    <p:sldId id="262" r:id="rId14"/>
    <p:sldId id="295" r:id="rId15"/>
    <p:sldId id="289" r:id="rId16"/>
    <p:sldId id="297" r:id="rId17"/>
    <p:sldId id="296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4" r:id="rId39"/>
    <p:sldId id="294" r:id="rId40"/>
    <p:sldId id="291" r:id="rId41"/>
    <p:sldId id="285" r:id="rId4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98" autoAdjust="0"/>
  </p:normalViewPr>
  <p:slideViewPr>
    <p:cSldViewPr>
      <p:cViewPr varScale="1">
        <p:scale>
          <a:sx n="77" d="100"/>
          <a:sy n="77" d="100"/>
        </p:scale>
        <p:origin x="-10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A1DB3364-A579-4A11-ADCE-9A9B082CE54B}" type="slidenum">
              <a:rPr lang="en-US"/>
              <a:pPr algn="r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90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We start with a single federation including four realms, each realm contains a single trust router. The trust routers are peered in such a way that their interconnects form a multi-hop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federations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subject with an example-g.org identity attempts to access a service provided by relying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party Bar.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relying Party does not have direct access to the example-g.org server that is can use to authenticate the subject, so it asks its local trust router to forward a Temporary Identity request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example-g’s local trust router.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intermediary trust router(s) forward the request along the trust path to the intended trust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The Example-g.org server receives the temporary from the local trust router and configures a temporary identity for the intended relying party.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The relying party can now reach the Example-g.org server to perform the authentication.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1DB3364-A579-4A11-ADCE-9A9B082CE54B}" type="slidenum">
              <a:rPr lang="en-US" smtClean="0"/>
              <a:pPr algn="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 err="1" smtClean="0"/>
              <a:t>Nikhef</a:t>
            </a:r>
            <a:r>
              <a:rPr lang="en-US" dirty="0" smtClean="0"/>
              <a:t> </a:t>
            </a:r>
            <a:r>
              <a:rPr lang="en-US" dirty="0" err="1" smtClean="0"/>
              <a:t>vroeg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CentOS </a:t>
            </a:r>
            <a:r>
              <a:rPr lang="en-US" dirty="0" err="1" smtClean="0"/>
              <a:t>oplossing</a:t>
            </a:r>
            <a:endParaRPr lang="en-US" dirty="0" smtClean="0"/>
          </a:p>
          <a:p>
            <a:r>
              <a:rPr lang="en-US" dirty="0" err="1" smtClean="0"/>
              <a:t>JaNET</a:t>
            </a:r>
            <a:r>
              <a:rPr lang="en-US" dirty="0" smtClean="0"/>
              <a:t> </a:t>
            </a:r>
            <a:r>
              <a:rPr lang="en-US" dirty="0" err="1" smtClean="0"/>
              <a:t>beweerde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baseline="0" dirty="0" smtClean="0"/>
              <a:t> implementation-ready was incl. CentOS!</a:t>
            </a:r>
          </a:p>
          <a:p>
            <a:r>
              <a:rPr lang="en-US" baseline="0" dirty="0" smtClean="0"/>
              <a:t>Found issues reported upstream to </a:t>
            </a:r>
            <a:r>
              <a:rPr lang="en-US" baseline="0" dirty="0" err="1" smtClean="0"/>
              <a:t>JaNET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 smtClean="0"/>
              <a:t>De </a:t>
            </a:r>
            <a:r>
              <a:rPr lang="en-US" dirty="0" err="1" smtClean="0"/>
              <a:t>kat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slides… “Educative slide”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 err="1" smtClean="0"/>
              <a:t>Dit</a:t>
            </a:r>
            <a:r>
              <a:rPr lang="en-US" dirty="0" smtClean="0"/>
              <a:t> is hoe </a:t>
            </a:r>
            <a:r>
              <a:rPr lang="en-US" dirty="0" err="1" smtClean="0"/>
              <a:t>JaNET</a:t>
            </a:r>
            <a:r>
              <a:rPr lang="en-US" dirty="0" smtClean="0"/>
              <a:t> 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getekend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eigen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interpretatie</a:t>
            </a:r>
            <a:r>
              <a:rPr lang="en-US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 smtClean="0"/>
              <a:t>SAML is static in </a:t>
            </a:r>
            <a:r>
              <a:rPr lang="en-US" dirty="0" err="1" smtClean="0"/>
              <a:t>LiveDVD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,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geautomatiseerd</a:t>
            </a:r>
            <a:endParaRPr lang="en-US" dirty="0" smtClean="0"/>
          </a:p>
          <a:p>
            <a:r>
              <a:rPr lang="en-US" dirty="0" smtClean="0"/>
              <a:t>GSS / SAML!</a:t>
            </a:r>
          </a:p>
          <a:p>
            <a:r>
              <a:rPr lang="en-US" dirty="0" err="1" smtClean="0"/>
              <a:t>Laat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verkeer</a:t>
            </a:r>
            <a:r>
              <a:rPr lang="en-US" baseline="0" dirty="0" smtClean="0"/>
              <a:t> door ALLE servers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!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8516880" y="6489720"/>
            <a:ext cx="626760" cy="3650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FB6519DA-5E24-4A3B-BF13-D3B7E251BC51}" type="slidenum">
              <a:rPr lang="en-US" sz="1000">
                <a:solidFill>
                  <a:srgbClr val="FFFFFF"/>
                </a:solidFill>
                <a:latin typeface="Times New Roman"/>
                <a:ea typeface="Arial"/>
              </a:rPr>
              <a:pPr>
                <a:lnSpc>
                  <a:spcPct val="100000"/>
                </a:lnSpc>
              </a:pPr>
              <a:t>‹nr.›</a:t>
            </a:fld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nl-NL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nl-NL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NL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NL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NL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NL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NL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nl-NL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ftr"/>
          </p:nvPr>
        </p:nvSpPr>
        <p:spPr>
          <a:xfrm>
            <a:off x="456840" y="6123240"/>
            <a:ext cx="2895120" cy="36792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ldNum"/>
          </p:nvPr>
        </p:nvSpPr>
        <p:spPr>
          <a:xfrm>
            <a:off x="8254800" y="6123240"/>
            <a:ext cx="626400" cy="36792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D49B2F4C-35D5-4798-B790-DDFC1074833D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pPr>
                <a:lnSpc>
                  <a:spcPct val="100000"/>
                </a:lnSpc>
              </a:pPr>
              <a:t>‹nr.›</a:t>
            </a:fld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nl-NL"/>
              <a:t>Click to edit the title text format</a:t>
            </a:r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nl-NL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NL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NL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NL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NL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NL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nl-NL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image" Target="../media/image13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251520" y="464208"/>
            <a:ext cx="7772040" cy="1236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nl-NL" sz="4400" b="1" dirty="0" err="1">
                <a:solidFill>
                  <a:srgbClr val="25167A"/>
                </a:solidFill>
                <a:latin typeface="Arial"/>
                <a:ea typeface="ＭＳ Ｐゴシック"/>
              </a:rPr>
              <a:t>From</a:t>
            </a:r>
            <a:r>
              <a:rPr lang="nl-NL" sz="4400" b="1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4400" b="1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4400" b="1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4400" b="1" dirty="0" err="1">
                <a:solidFill>
                  <a:srgbClr val="25167A"/>
                </a:solidFill>
                <a:latin typeface="Arial"/>
                <a:ea typeface="ＭＳ Ｐゴシック"/>
              </a:rPr>
              <a:t>to</a:t>
            </a:r>
            <a:r>
              <a:rPr lang="nl-NL" sz="4400" b="1" dirty="0">
                <a:solidFill>
                  <a:srgbClr val="25167A"/>
                </a:solidFill>
                <a:latin typeface="Arial"/>
                <a:ea typeface="ＭＳ Ｐゴシック"/>
              </a:rPr>
              <a:t> Mars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533160" y="2625480"/>
            <a:ext cx="6011280" cy="9414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516880" y="6489720"/>
            <a:ext cx="626760" cy="36468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3554412B-6624-441E-B6C3-CC933F83D95A}" type="slidenum">
              <a:rPr lang="en-US">
                <a:solidFill>
                  <a:srgbClr val="000000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611560" y="4221088"/>
            <a:ext cx="2736000" cy="1736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Remy Bien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Ruben Bras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Sebastiaan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Groot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Marvin Hiemstra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Wouter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Miltenburg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Koen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Veelenturf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2" name="Picture 1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060848"/>
            <a:ext cx="1954873" cy="862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JaNET’s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: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Organisation</a:t>
            </a:r>
            <a:endParaRPr dirty="0"/>
          </a:p>
        </p:txBody>
      </p:sp>
      <p:sp>
        <p:nvSpPr>
          <p:cNvPr id="91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ISP and research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institution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JaNET’s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Clients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Educational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institutions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Research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institutions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buFont typeface="Wingdings" pitchFamily="2" charset="2"/>
              <a:buChar char="Ø"/>
            </a:pPr>
            <a:r>
              <a:rPr lang="nl-NL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ea typeface="ＭＳ Ｐゴシック"/>
              </a:rPr>
              <a:t>Moonshot</a:t>
            </a:r>
            <a:r>
              <a:rPr lang="nl-NL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dirty="0" err="1">
                <a:solidFill>
                  <a:srgbClr val="000000"/>
                </a:solidFill>
                <a:ea typeface="ＭＳ Ｐゴシック"/>
              </a:rPr>
              <a:t>development</a:t>
            </a:r>
            <a:endParaRPr lang="nl-NL" dirty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5301208"/>
            <a:ext cx="19685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JaNET’s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Implementation</a:t>
            </a:r>
            <a:endParaRPr dirty="0"/>
          </a:p>
        </p:txBody>
      </p:sp>
      <p:sp>
        <p:nvSpPr>
          <p:cNvPr id="94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pic>
        <p:nvPicPr>
          <p:cNvPr id="2" name="Picture 1" descr="moonsho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64" y="2204864"/>
            <a:ext cx="6126072" cy="32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844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0867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JaNET’s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Implementation</a:t>
            </a:r>
            <a:endParaRPr dirty="0"/>
          </a:p>
        </p:txBody>
      </p:sp>
      <p:sp>
        <p:nvSpPr>
          <p:cNvPr id="94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JaNET’s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: 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Trust Router</a:t>
            </a:r>
            <a:endParaRPr dirty="0"/>
          </a:p>
        </p:txBody>
      </p:sp>
      <p:sp>
        <p:nvSpPr>
          <p:cNvPr id="6" name="Rechthoek 5"/>
          <p:cNvSpPr/>
          <p:nvPr/>
        </p:nvSpPr>
        <p:spPr>
          <a:xfrm>
            <a:off x="683568" y="198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ea typeface="ＭＳ Ｐゴシック"/>
              </a:rPr>
              <a:t> Trust </a:t>
            </a:r>
            <a:r>
              <a:rPr lang="en-US" dirty="0" smtClean="0">
                <a:solidFill>
                  <a:srgbClr val="000000"/>
                </a:solidFill>
                <a:ea typeface="ＭＳ Ｐゴシック"/>
              </a:rPr>
              <a:t>Router and Trust Router protocol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ea typeface="ＭＳ Ｐゴシック"/>
              </a:rPr>
              <a:t> Trust Router thoughts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5301208"/>
            <a:ext cx="1968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JaNET’s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: 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Trust Router</a:t>
            </a:r>
            <a:endParaRPr dirty="0"/>
          </a:p>
        </p:txBody>
      </p:sp>
      <p:sp>
        <p:nvSpPr>
          <p:cNvPr id="94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6" name="Picture 5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83568" y="19888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ea typeface="ＭＳ Ｐゴシック"/>
              </a:rPr>
              <a:t> Trust Router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48" y="1772816"/>
            <a:ext cx="6357658" cy="231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0" y="4365104"/>
            <a:ext cx="3921404" cy="22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983388"/>
              </p:ext>
            </p:extLst>
          </p:nvPr>
        </p:nvGraphicFramePr>
        <p:xfrm>
          <a:off x="1259632" y="692696"/>
          <a:ext cx="7056784" cy="635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7913274" imgH="7123410" progId="Visio.Drawing.11">
                  <p:embed/>
                </p:oleObj>
              </mc:Choice>
              <mc:Fallback>
                <p:oleObj name="Visio" r:id="rId4" imgW="7913274" imgH="71234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692696"/>
                        <a:ext cx="7056784" cy="6352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8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JaNET’s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: Trust Router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thoughts</a:t>
            </a:r>
            <a:endParaRPr dirty="0"/>
          </a:p>
        </p:txBody>
      </p:sp>
      <p:sp>
        <p:nvSpPr>
          <p:cNvPr id="5" name="Rechthoek 4"/>
          <p:cNvSpPr/>
          <p:nvPr/>
        </p:nvSpPr>
        <p:spPr>
          <a:xfrm>
            <a:off x="683568" y="1988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0000"/>
                </a:solidFill>
                <a:ea typeface="ＭＳ Ｐゴシック"/>
              </a:rPr>
              <a:t>Anonimity</a:t>
            </a:r>
            <a:endParaRPr lang="en-US" dirty="0" smtClean="0">
              <a:solidFill>
                <a:srgbClr val="000000"/>
              </a:solidFill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0000"/>
                </a:solidFill>
                <a:ea typeface="ＭＳ Ｐゴシック"/>
              </a:rPr>
              <a:t>DoS</a:t>
            </a:r>
            <a:endParaRPr lang="en-US" dirty="0" smtClean="0">
              <a:solidFill>
                <a:srgbClr val="000000"/>
              </a:solidFill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ea typeface="ＭＳ Ｐゴシック"/>
              </a:rPr>
              <a:t>Trust router hack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ea typeface="ＭＳ Ｐゴシック"/>
              </a:rPr>
              <a:t>Lack </a:t>
            </a:r>
            <a:r>
              <a:rPr lang="en-US" smtClean="0">
                <a:solidFill>
                  <a:srgbClr val="000000"/>
                </a:solidFill>
                <a:ea typeface="ＭＳ Ｐゴシック"/>
              </a:rPr>
              <a:t>of documentation</a:t>
            </a:r>
            <a:endParaRPr lang="en-US" dirty="0" smtClean="0">
              <a:solidFill>
                <a:srgbClr val="000000"/>
              </a:solidFill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0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JaNET’s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: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JaNET’s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Progress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Pilot DVD</a:t>
            </a:r>
          </a:p>
          <a:p>
            <a:pPr lvl="1">
              <a:buFont typeface="Wingdings" pitchFamily="2" charset="2"/>
              <a:buChar char="Ø"/>
            </a:pP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OpenSSH</a:t>
            </a:r>
            <a:endParaRPr lang="nl-NL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Moonshot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UI</a:t>
            </a:r>
          </a:p>
          <a:p>
            <a:pPr lvl="1"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Debian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“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Wheezy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”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only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– CentOS in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development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buFont typeface="Wingdings" pitchFamily="2" charset="2"/>
              <a:buChar char="Ø"/>
            </a:pPr>
            <a:r>
              <a:rPr lang="nl-NL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Trust</a:t>
            </a: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-router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Beta</a:t>
            </a:r>
            <a:endParaRPr lang="nl-NL" dirty="0" smtClean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Documentation</a:t>
            </a:r>
            <a:endParaRPr lang="nl-NL" dirty="0">
              <a:latin typeface="Arial"/>
              <a:cs typeface="Arial"/>
            </a:endParaRPr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5301208"/>
            <a:ext cx="19685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JaNET’s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: 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Found Issues</a:t>
            </a:r>
            <a:endParaRPr dirty="0"/>
          </a:p>
        </p:txBody>
      </p:sp>
      <p:sp>
        <p:nvSpPr>
          <p:cNvPr id="98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No recent CentOS packages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Moonshot-UI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problems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“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steve@local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Certificate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Validation</a:t>
            </a:r>
            <a:endParaRPr lang="nl-NL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buFont typeface="Wingdings" pitchFamily="2" charset="2"/>
              <a:buChar char="Ø"/>
            </a:pP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Compiling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code</a:t>
            </a:r>
          </a:p>
          <a:p>
            <a:pPr lvl="1"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OpenSSH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client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problems</a:t>
            </a:r>
            <a:endParaRPr lang="nl-NL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Work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in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progress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JaNET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No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Documentation</a:t>
            </a:r>
            <a:endParaRPr lang="nl-NL" dirty="0" smtClean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5301208"/>
            <a:ext cx="19685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123640" y="980640"/>
            <a:ext cx="583236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>
                <a:solidFill>
                  <a:srgbClr val="25167A"/>
                </a:solidFill>
                <a:latin typeface="Arial"/>
                <a:ea typeface="ＭＳ Ｐゴシック"/>
              </a:rPr>
              <a:t>FreeRADIUS Module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Introduction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Protocol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specification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Proof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of Concept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Future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work</a:t>
            </a:r>
            <a:endParaRPr dirty="0"/>
          </a:p>
        </p:txBody>
      </p:sp>
      <p:pic>
        <p:nvPicPr>
          <p:cNvPr id="101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000" y="2061000"/>
            <a:ext cx="3865320" cy="3890880"/>
          </a:xfrm>
          <a:prstGeom prst="rect">
            <a:avLst/>
          </a:prstGeom>
        </p:spPr>
      </p:pic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Table of content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Moonshot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Assignment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Preliminary research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JaNET’s Moonshot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FreeRADIUS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Module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Introduction 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Using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regular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RADIUS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traffic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Third-party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attribute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providers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Easily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implemented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as modules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on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existing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infrastructures</a:t>
            </a:r>
            <a:endParaRPr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Protocol Specification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Three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actors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Client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Proxy-RADIUS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server</a:t>
            </a: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IDP-RADIUS server</a:t>
            </a:r>
            <a:endParaRPr sz="2000" dirty="0"/>
          </a:p>
          <a:p>
            <a:pPr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Five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states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Client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Sending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Access-Request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Proxy: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Proxying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Access-Request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IDP: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Evaluating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the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Access-Request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Proxy: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Proxying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the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repose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Client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Evaluating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the respons</a:t>
            </a:r>
            <a:endParaRPr sz="2000"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Network Diagram FreeRadius Mod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486504"/>
          </a:xfrm>
          <a:prstGeom prst="rect">
            <a:avLst/>
          </a:prstGeom>
        </p:spPr>
      </p:pic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Protocol Specification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2099880"/>
            <a:ext cx="8939336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URN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formats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Client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request</a:t>
            </a:r>
            <a:endParaRPr sz="2000" dirty="0"/>
          </a:p>
          <a:p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Timestamp:Service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DN:Proxy DN: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Required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Attibutes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Requested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Attributes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IDP Response</a:t>
            </a:r>
            <a:endParaRPr sz="2000" dirty="0"/>
          </a:p>
          <a:p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Timestamp:Service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DN:IDP DN: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Provided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AVPs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Requested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Attributes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Proxy response</a:t>
            </a:r>
            <a:endParaRPr sz="2000" dirty="0"/>
          </a:p>
          <a:p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Timestamp:Proxy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DN: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Requested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AVPs</a:t>
            </a:r>
            <a:endParaRPr sz="2000"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12345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:DC=HVA,DC=NL,CN=SSHD:DC=SURFNET,DC=NL,CN=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DC=HVA,DC=NL,CN=SSHD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DC=SURFNET,DC=NL,CN=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2:
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1: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12352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What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is Moonshot?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How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it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should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4" name="CustomShape 2"/>
          <p:cNvSpPr/>
          <p:nvPr/>
        </p:nvSpPr>
        <p:spPr>
          <a:xfrm>
            <a:off x="2915640" y="980640"/>
            <a:ext cx="4906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2936"/>
            <a:ext cx="9144000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DC=HVA,DC=NL,CN=SSHD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DC=NIKHEF,DC=NL,CN=RADIUSD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2:UserName=sgroot:SuftConextPassword=testing123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12380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DC=SURFNET,DC=NL,CN=SurfConext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FreeRADIUS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Module: 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Protocol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Specification</a:t>
            </a:r>
            <a:endParaRPr dirty="0"/>
          </a:p>
        </p:txBody>
      </p:sp>
      <p:sp>
        <p:nvSpPr>
          <p:cNvPr id="4" name="Rechthoek 3"/>
          <p:cNvSpPr/>
          <p:nvPr/>
        </p:nvSpPr>
        <p:spPr>
          <a:xfrm>
            <a:off x="539552" y="2132856"/>
            <a:ext cx="6120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Message formats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MIME plain text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SMIME signed &amp; encrypted plain text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SMIME certificate-only</a:t>
            </a:r>
            <a:endParaRPr lang="en-US" sz="2000" dirty="0" smtClean="0"/>
          </a:p>
        </p:txBody>
      </p:sp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FreeRADIUS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Module: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Future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work</a:t>
            </a:r>
            <a:endParaRPr dirty="0"/>
          </a:p>
        </p:txBody>
      </p:sp>
      <p:sp>
        <p:nvSpPr>
          <p:cNvPr id="4" name="Rechthoek 3"/>
          <p:cNvSpPr/>
          <p:nvPr/>
        </p:nvSpPr>
        <p:spPr>
          <a:xfrm>
            <a:off x="539552" y="2132856"/>
            <a:ext cx="6120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Enabling SMIME decryption / validation support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Supporting multiple RADIUS proxy servers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ＭＳ Ｐゴシック"/>
              </a:rPr>
              <a:t>Diffie</a:t>
            </a: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-Hellman Key Exchange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Client implementation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User or service as client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LDAP / VOMS / </a:t>
            </a:r>
            <a:r>
              <a:rPr lang="en-US" sz="2000" dirty="0" err="1" smtClean="0">
                <a:solidFill>
                  <a:srgbClr val="000000"/>
                </a:solidFill>
                <a:ea typeface="ＭＳ Ｐゴシック"/>
              </a:rPr>
              <a:t>SurfConext</a:t>
            </a: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implementations</a:t>
            </a:r>
          </a:p>
        </p:txBody>
      </p:sp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Proof of Concept</a:t>
            </a:r>
            <a:endParaRPr/>
          </a:p>
        </p:txBody>
      </p:sp>
      <p:sp>
        <p:nvSpPr>
          <p:cNvPr id="4" name="Rechthoek 3"/>
          <p:cNvSpPr/>
          <p:nvPr/>
        </p:nvSpPr>
        <p:spPr>
          <a:xfrm>
            <a:off x="539552" y="2132856"/>
            <a:ext cx="6120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Live Demonstration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ＭＳ Ｐゴシック"/>
              </a:rPr>
              <a:t>Wireshark</a:t>
            </a: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analysis</a:t>
            </a:r>
          </a:p>
        </p:txBody>
      </p:sp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699792" y="908720"/>
            <a:ext cx="4906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Assignment</a:t>
            </a: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Goal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Scope</a:t>
            </a:r>
            <a:endParaRPr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627640" y="980640"/>
            <a:ext cx="33840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>
                <a:solidFill>
                  <a:srgbClr val="25167A"/>
                </a:solidFill>
                <a:latin typeface="Arial"/>
                <a:ea typeface="ＭＳ Ｐゴシック"/>
              </a:rPr>
              <a:t>Questions?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GSS-API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Kerberos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RADIUS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EAP-TTLS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SSH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SAML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/ VOMS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Access Point Software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Eduroam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Spacenet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OpenSocial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JaNET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2699792" y="908720"/>
            <a:ext cx="4906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600" b="1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Preliminary</a:t>
            </a:r>
            <a:r>
              <a:rPr lang="nl-NL" sz="3600" b="1" dirty="0" smtClean="0">
                <a:solidFill>
                  <a:srgbClr val="25167A"/>
                </a:solidFill>
                <a:latin typeface="Arial"/>
                <a:ea typeface="ＭＳ Ｐゴシック"/>
              </a:rPr>
              <a:t> Research</a:t>
            </a:r>
            <a:endParaRPr sz="1400"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GSS-API</a:t>
            </a:r>
            <a:endParaRPr b="1" dirty="0" smtClean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b="1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Kerberos</a:t>
            </a:r>
            <a:endParaRPr lang="nl-NL" sz="2000" b="1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RADIUS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EAP-TTLS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SSH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SAML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/ VOMS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Access Point Software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Eduroam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Spacenet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OpenSocial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JaNET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2699792" y="908720"/>
            <a:ext cx="4906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600" b="1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Preliminary</a:t>
            </a:r>
            <a:r>
              <a:rPr lang="nl-NL" sz="3600" b="1" dirty="0" smtClean="0">
                <a:solidFill>
                  <a:srgbClr val="25167A"/>
                </a:solidFill>
                <a:latin typeface="Arial"/>
                <a:ea typeface="ＭＳ Ｐゴシック"/>
              </a:rPr>
              <a:t> Research</a:t>
            </a:r>
            <a:endParaRPr sz="1400"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Moonshooting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the server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Trying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to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understand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internal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authentication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Code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analysis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Debugging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Existing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solutions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not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secure and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inflexible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endParaRPr lang="nl-NL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JaNET</a:t>
            </a:r>
            <a:r>
              <a:rPr lang="nl-NL" sz="2000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already</a:t>
            </a:r>
            <a:r>
              <a:rPr lang="nl-NL" sz="2000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developing</a:t>
            </a:r>
            <a:r>
              <a:rPr lang="nl-NL" sz="2000" dirty="0" smtClean="0">
                <a:solidFill>
                  <a:srgbClr val="000000"/>
                </a:solidFill>
                <a:latin typeface="+mj-lt"/>
                <a:ea typeface="ＭＳ Ｐゴシック"/>
              </a:rPr>
              <a:t> a </a:t>
            </a:r>
            <a:r>
              <a:rPr lang="nl-NL" sz="20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solution</a:t>
            </a:r>
            <a:endParaRPr sz="2000" dirty="0">
              <a:latin typeface="+mj-lt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2699792" y="908720"/>
            <a:ext cx="5472608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600" b="1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OpenSSH</a:t>
            </a:r>
            <a:r>
              <a:rPr lang="nl-NL" sz="3600" b="1" dirty="0" smtClean="0">
                <a:solidFill>
                  <a:srgbClr val="25167A"/>
                </a:solidFill>
                <a:latin typeface="Arial"/>
                <a:ea typeface="ＭＳ Ｐゴシック"/>
              </a:rPr>
              <a:t> Server 5.9p1</a:t>
            </a:r>
            <a:endParaRPr sz="1400"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051640" y="908640"/>
            <a:ext cx="5410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 dirty="0" err="1">
                <a:solidFill>
                  <a:srgbClr val="25167A"/>
                </a:solidFill>
                <a:latin typeface="Arial"/>
                <a:ea typeface="ＭＳ Ｐゴシック"/>
              </a:rPr>
              <a:t>JaNET’s</a:t>
            </a:r>
            <a:r>
              <a:rPr lang="nl-NL" sz="4400" b="1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4400" b="1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Organisation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Implementation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Progress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Found issues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89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000" y="2205000"/>
            <a:ext cx="3809520" cy="3809520"/>
          </a:xfrm>
          <a:prstGeom prst="rect">
            <a:avLst/>
          </a:prstGeom>
        </p:spPr>
      </p:pic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5301208"/>
            <a:ext cx="19685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4583">
            <a:off x="-75675" y="3389064"/>
            <a:ext cx="5511698" cy="4293096"/>
          </a:xfrm>
          <a:prstGeom prst="rect">
            <a:avLst/>
          </a:prstGeom>
        </p:spPr>
      </p:pic>
      <p:pic>
        <p:nvPicPr>
          <p:cNvPr id="7" name="Picture 6" descr="2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9898">
            <a:off x="-32284" y="712015"/>
            <a:ext cx="5604146" cy="4365104"/>
          </a:xfrm>
          <a:prstGeom prst="rect">
            <a:avLst/>
          </a:prstGeom>
        </p:spPr>
      </p:pic>
      <p:pic>
        <p:nvPicPr>
          <p:cNvPr id="9" name="Picture 8" descr="5.tif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4566">
            <a:off x="1342236" y="3181784"/>
            <a:ext cx="5326803" cy="4149080"/>
          </a:xfrm>
          <a:prstGeom prst="rect">
            <a:avLst/>
          </a:prstGeom>
        </p:spPr>
      </p:pic>
      <p:pic>
        <p:nvPicPr>
          <p:cNvPr id="6" name="Picture 5" descr="1.tif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407">
            <a:off x="4309321" y="-845649"/>
            <a:ext cx="6713517" cy="5229200"/>
          </a:xfrm>
          <a:prstGeom prst="rect">
            <a:avLst/>
          </a:prstGeom>
        </p:spPr>
      </p:pic>
      <p:pic>
        <p:nvPicPr>
          <p:cNvPr id="8" name="Picture 7" descr="3.tif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8615">
            <a:off x="5027355" y="3591737"/>
            <a:ext cx="5419250" cy="4221088"/>
          </a:xfrm>
          <a:prstGeom prst="rect">
            <a:avLst/>
          </a:prstGeom>
        </p:spPr>
      </p:pic>
      <p:pic>
        <p:nvPicPr>
          <p:cNvPr id="11" name="Picture 10" descr="8.tif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564904"/>
            <a:ext cx="7175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0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757</Words>
  <Application>Microsoft Office PowerPoint</Application>
  <PresentationFormat>Diavoorstelling (4:3)</PresentationFormat>
  <Paragraphs>250</Paragraphs>
  <Slides>40</Slides>
  <Notes>33</Notes>
  <HiddenSlides>0</HiddenSlides>
  <MMClips>0</MMClips>
  <ScaleCrop>false</ScaleCrop>
  <HeadingPairs>
    <vt:vector size="6" baseType="variant"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40</vt:i4>
      </vt:variant>
    </vt:vector>
  </HeadingPairs>
  <TitlesOfParts>
    <vt:vector size="43" baseType="lpstr">
      <vt:lpstr>Office Theme</vt:lpstr>
      <vt:lpstr>Office Theme</vt:lpstr>
      <vt:lpstr>Microsoft Visio Drawing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cp:lastModifiedBy>Remy</cp:lastModifiedBy>
  <cp:revision>53</cp:revision>
  <dcterms:modified xsi:type="dcterms:W3CDTF">2013-06-24T12:00:54Z</dcterms:modified>
</cp:coreProperties>
</file>