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7" r:id="rId4"/>
    <p:sldId id="256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1323-3880-4AB5-B417-1FFBF9FFB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2E2B7-854D-4DA1-A483-38C5DF51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6E96-7F76-450A-AE97-9181F7AB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6214-B7C7-4B0A-B913-5AA4AB2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F88B-3DE1-487F-82C4-840869B4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C655-82BE-4F40-AC9C-2183D7B8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5BB23-0111-4E96-97AD-3901CADB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9FC6-5EC1-44C7-A305-5C355C1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FCF9-7FA0-4C6E-ABC3-4FBCBD61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2F36-847E-4C6E-AB34-2BC37AE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06D3-1005-4B8F-82F5-0EA223204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B6008-3DF3-483A-8D2E-35418D9C3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BA2D-C086-4376-8260-B56563F3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6B84-4583-49CC-9F1F-0A5728B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5742-5F2B-43A0-9044-9781E8A2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12A6-92E9-4D93-ACDE-C26CC199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6AC0-1BBD-429F-B52B-C052E00A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9FE0-E284-4169-9BCA-14E405AE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94F0-9F62-4692-8056-17A4717C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BC92-5B93-49BD-BD43-41794922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531E-453D-47F2-A72C-8E38C021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78AD-CE00-4210-A1A7-850E8396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CDB6-03AA-454F-9FEA-6DAF1BBA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38D8-4B97-4799-893C-FE740AF0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F4BA-3156-4C21-A9FB-ABF3A556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077-B219-41A9-9A54-8A0279A9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FA0B-09DC-4643-B56C-983ECF1BF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E5B7-A340-4511-BDFA-D0F7591EB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C5FF-AFD1-4DF2-AD10-38C8F69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4EBB-9B5B-403C-876E-D524395D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0D5A-8DAB-4EEC-AF2A-7FBCF509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B02-4DD4-40C2-8161-53294B64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5BC1E-AA9D-4C75-99F5-CD6F17F8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022B-1A64-4A9B-9EF0-11F3E672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FFC93-8B68-4808-8B69-511AB4D43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3C70-731C-40CA-A54E-B52A3BCF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C8D8-0B09-4847-9F90-0566122D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39BA2-851A-4BA1-A150-38163085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4AFC0-2E4C-4AC4-A1FC-D4328A03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BC0C-6F76-4475-A642-685274D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ACCC-AA35-4D83-A78F-968D1BA0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83AE5-7B35-4379-B5AD-9254B7E3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026E8-4F6A-4E14-8A6B-8A49D286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8C6CD-A301-4642-A18F-64339217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8340A-028D-497E-8168-F69DEBC3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95F39-4F83-4354-BC30-72EA0949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8ECF-BF46-420F-A5F0-FAF5681B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20D3-56DC-476B-B48D-C18C4F7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9C60-D25B-424D-84EF-ECD0DE97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76A3-F622-4689-A082-DD853C2A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C9C7-D8DB-4E3D-9C67-B263E61B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552F0-B7DB-4A2D-A2E2-E5995BF2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7868-8C4B-4937-BBA8-7AF55C11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7363-DBDE-4D2D-B3A4-F4702B880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86AC4-698B-4287-ABF4-1C009395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EF667-828A-449C-BC23-D99D0F51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4F4B-A9AE-4EFB-B61E-60418382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5F83-854C-4A45-BD85-523BC51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AC543-85EF-42A7-8519-ACF472DA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D8C9-CA16-42A9-B2D7-8F3583504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4BE8-4D9C-4000-A4A2-0D777720A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ABE3-82DD-4C92-BF31-FF173083CE26}" type="datetimeFigureOut">
              <a:rPr lang="en-US" smtClean="0"/>
              <a:t>04-Aug-20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EB20-63D2-4760-B93E-4B8EEC0EF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4A2D-ECC7-4C6C-861C-D90F363B2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68DD-3240-422E-90EF-9E791EEB5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FFE3B-71BE-47B8-B69A-8A791A67DF54}"/>
              </a:ext>
            </a:extLst>
          </p:cNvPr>
          <p:cNvSpPr txBox="1"/>
          <p:nvPr/>
        </p:nvSpPr>
        <p:spPr>
          <a:xfrm>
            <a:off x="1104900" y="1536174"/>
            <a:ext cx="9848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Advantages &amp; Disadvantages of Sorting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81FDF-AAD5-4851-97B7-242EAD1BFA64}"/>
              </a:ext>
            </a:extLst>
          </p:cNvPr>
          <p:cNvSpPr txBox="1"/>
          <p:nvPr/>
        </p:nvSpPr>
        <p:spPr>
          <a:xfrm>
            <a:off x="357809" y="588396"/>
            <a:ext cx="214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Id: 191-15-12965</a:t>
            </a:r>
          </a:p>
        </p:txBody>
      </p:sp>
    </p:spTree>
    <p:extLst>
      <p:ext uri="{BB962C8B-B14F-4D97-AF65-F5344CB8AC3E}">
        <p14:creationId xmlns:p14="http://schemas.microsoft.com/office/powerpoint/2010/main" val="9862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B44682-A6E8-424B-9E26-CC96866AE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83853"/>
              </p:ext>
            </p:extLst>
          </p:nvPr>
        </p:nvGraphicFramePr>
        <p:xfrm>
          <a:off x="803081" y="1335818"/>
          <a:ext cx="10933044" cy="5231959"/>
        </p:xfrm>
        <a:graphic>
          <a:graphicData uri="http://schemas.openxmlformats.org/drawingml/2006/table">
            <a:tbl>
              <a:tblPr/>
              <a:tblGrid>
                <a:gridCol w="6080781">
                  <a:extLst>
                    <a:ext uri="{9D8B030D-6E8A-4147-A177-3AD203B41FA5}">
                      <a16:colId xmlns:a16="http://schemas.microsoft.com/office/drawing/2014/main" val="456690783"/>
                    </a:ext>
                  </a:extLst>
                </a:gridCol>
                <a:gridCol w="4852263">
                  <a:extLst>
                    <a:ext uri="{9D8B030D-6E8A-4147-A177-3AD203B41FA5}">
                      <a16:colId xmlns:a16="http://schemas.microsoft.com/office/drawing/2014/main" val="2705607384"/>
                    </a:ext>
                  </a:extLst>
                </a:gridCol>
              </a:tblGrid>
              <a:tr h="382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                          Advantages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                      Disadvantages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0037"/>
                  </a:ext>
                </a:extLst>
              </a:tr>
              <a:tr h="14860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main advantage of the selection sort is that it </a:t>
                      </a:r>
                      <a:r>
                        <a:rPr lang="en-US" sz="2200" dirty="0">
                          <a:effectLst/>
                          <a:latin typeface="; font-size: 12.0pt;"/>
                        </a:rPr>
                        <a:t>performs</a:t>
                      </a:r>
                      <a:r>
                        <a:rPr lang="en-US" dirty="0">
                          <a:effectLst/>
                          <a:latin typeface="; font-size: 12.0pt;"/>
                        </a:rPr>
                        <a:t> well on a small list.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The primary disadvantage of the selection sort is its poor efficiency when dealing with a huge list of items.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49679"/>
                  </a:ext>
                </a:extLst>
              </a:tr>
              <a:tr h="16439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Because it is an in-place sorting algorithm, no additional temporary storage is required beyond what is needed to hold the original list.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The selection sort requires n-squared number of steps for sorting n elements.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31012"/>
                  </a:ext>
                </a:extLst>
              </a:tr>
              <a:tr h="17197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Its performance is easily influenced by the initial ordering of the items before the sorting process.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Quick Sort is much more efficient than selection sort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9098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C7D5F7-5AE2-4254-9CB9-A0048260379C}"/>
              </a:ext>
            </a:extLst>
          </p:cNvPr>
          <p:cNvSpPr/>
          <p:nvPr/>
        </p:nvSpPr>
        <p:spPr>
          <a:xfrm>
            <a:off x="4107314" y="219373"/>
            <a:ext cx="39773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312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3A023D-0CB3-4A65-949D-EC5119756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2777"/>
              </p:ext>
            </p:extLst>
          </p:nvPr>
        </p:nvGraphicFramePr>
        <p:xfrm>
          <a:off x="1089329" y="1343770"/>
          <a:ext cx="9986838" cy="5001371"/>
        </p:xfrm>
        <a:graphic>
          <a:graphicData uri="http://schemas.openxmlformats.org/drawingml/2006/table">
            <a:tbl>
              <a:tblPr/>
              <a:tblGrid>
                <a:gridCol w="4993419">
                  <a:extLst>
                    <a:ext uri="{9D8B030D-6E8A-4147-A177-3AD203B41FA5}">
                      <a16:colId xmlns:a16="http://schemas.microsoft.com/office/drawing/2014/main" val="1475659401"/>
                    </a:ext>
                  </a:extLst>
                </a:gridCol>
                <a:gridCol w="4993419">
                  <a:extLst>
                    <a:ext uri="{9D8B030D-6E8A-4147-A177-3AD203B41FA5}">
                      <a16:colId xmlns:a16="http://schemas.microsoft.com/office/drawing/2014/main" val="3579529347"/>
                    </a:ext>
                  </a:extLst>
                </a:gridCol>
              </a:tblGrid>
              <a:tr h="417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                         Advantages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                  Disadvantages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98168"/>
                  </a:ext>
                </a:extLst>
              </a:tr>
              <a:tr h="15632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; font-size: 12.0pt;"/>
                        </a:rPr>
                        <a:t>The main advantage of the insertion sort is its simplicity.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; font-size: 12.0pt;"/>
                        </a:rPr>
                        <a:t>The disadvantage of the insertion sort is that it does not perform as well as other, better sorting algorithms</a:t>
                      </a:r>
                      <a:endParaRPr lang="en-US" sz="19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42"/>
                  </a:ext>
                </a:extLst>
              </a:tr>
              <a:tr h="14984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; font-size: 12.0pt;"/>
                        </a:rPr>
                        <a:t>It also exhibits a good performance when dealing with a small list.</a:t>
                      </a:r>
                      <a:endParaRPr lang="en-US" sz="19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; font-size: 12.0pt;"/>
                        </a:rPr>
                        <a:t>With n-squared steps required for every n element to be sorted, the insertion sort does not deal well with a huge list.</a:t>
                      </a:r>
                      <a:endParaRPr lang="en-US" sz="19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13065"/>
                  </a:ext>
                </a:extLst>
              </a:tr>
              <a:tr h="152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; font-size: 12.0pt;"/>
                        </a:rPr>
                        <a:t>The insertion sort is an in-place sorting algorithm so the space requirement is minimal.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; font-size: 12.0pt;"/>
                        </a:rPr>
                        <a:t>The insertion sort is particularly useful only when sorting a list of few items.</a:t>
                      </a:r>
                      <a:endParaRPr lang="en-US" sz="19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051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E2CC4D-41E6-44A4-BB68-C1BA07161E5E}"/>
              </a:ext>
            </a:extLst>
          </p:cNvPr>
          <p:cNvSpPr/>
          <p:nvPr/>
        </p:nvSpPr>
        <p:spPr>
          <a:xfrm>
            <a:off x="3843448" y="158097"/>
            <a:ext cx="41193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50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17D6E13-7DD9-4385-8A62-EA0ED269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942"/>
              </p:ext>
            </p:extLst>
          </p:nvPr>
        </p:nvGraphicFramePr>
        <p:xfrm>
          <a:off x="1192695" y="1069811"/>
          <a:ext cx="9796008" cy="5203767"/>
        </p:xfrm>
        <a:graphic>
          <a:graphicData uri="http://schemas.openxmlformats.org/drawingml/2006/table">
            <a:tbl>
              <a:tblPr/>
              <a:tblGrid>
                <a:gridCol w="4898004">
                  <a:extLst>
                    <a:ext uri="{9D8B030D-6E8A-4147-A177-3AD203B41FA5}">
                      <a16:colId xmlns:a16="http://schemas.microsoft.com/office/drawing/2014/main" val="3826052085"/>
                    </a:ext>
                  </a:extLst>
                </a:gridCol>
                <a:gridCol w="4898004">
                  <a:extLst>
                    <a:ext uri="{9D8B030D-6E8A-4147-A177-3AD203B41FA5}">
                      <a16:colId xmlns:a16="http://schemas.microsoft.com/office/drawing/2014/main" val="3515491913"/>
                    </a:ext>
                  </a:extLst>
                </a:gridCol>
              </a:tblGrid>
              <a:tr h="512510"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</a:pPr>
                      <a:endParaRPr lang="en-US" sz="2000" b="1" dirty="0">
                        <a:effectLst/>
                        <a:latin typeface="; font-size: 12.0pt;"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</a:pPr>
                      <a:r>
                        <a:rPr lang="en-US" sz="2000" b="1" dirty="0">
                          <a:effectLst/>
                          <a:latin typeface="; font-size: 12.0pt;"/>
                        </a:rPr>
                        <a:t>                 Advantages</a:t>
                      </a:r>
                      <a:endParaRPr lang="en-US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</a:pPr>
                      <a:endParaRPr lang="en-US" b="1" dirty="0">
                        <a:effectLst/>
                        <a:latin typeface="; font-size: 12.0pt;"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</a:pPr>
                      <a:r>
                        <a:rPr lang="en-US" b="1" dirty="0">
                          <a:effectLst/>
                          <a:latin typeface="; font-size: 12.0pt;"/>
                        </a:rPr>
                        <a:t>                      Disadvantages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01751"/>
                  </a:ext>
                </a:extLst>
              </a:tr>
              <a:tr h="11451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primary advantage of the bubble sort is that it is popular and easy to implement.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The main disadvantage of the bubble sort is the fact that it does not deal well with a list containing a huge number of items.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373370"/>
                  </a:ext>
                </a:extLst>
              </a:tr>
              <a:tr h="17730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dirty="0">
                        <a:effectLst/>
                        <a:latin typeface="; font-size: 12.0pt;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In the bubble sort, elements are swapped in place without using additional temporary storage.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dirty="0">
                        <a:effectLst/>
                        <a:latin typeface="; font-size: 12.0pt;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bubble sort requires n-squared processing steps for every n number of elements to be sorted.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38935"/>
                  </a:ext>
                </a:extLst>
              </a:tr>
              <a:tr h="17730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dirty="0">
                        <a:effectLst/>
                        <a:latin typeface="; font-size: 12.0pt;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space requirement is at a minimum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dirty="0">
                        <a:effectLst/>
                        <a:latin typeface="; font-size: 12.0pt;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bubble sort is mostly suitable for academic teaching but not for real-life applications.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1014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A07C337-0ACF-4B99-9663-EF11DC92F9DE}"/>
              </a:ext>
            </a:extLst>
          </p:cNvPr>
          <p:cNvSpPr/>
          <p:nvPr/>
        </p:nvSpPr>
        <p:spPr>
          <a:xfrm>
            <a:off x="4022955" y="208038"/>
            <a:ext cx="32993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; font-size: 14.0pt;"/>
                <a:cs typeface="Arial" panose="020B0604020202020204" pitchFamily="34" charset="0"/>
              </a:rPr>
              <a:t>Bub</a:t>
            </a:r>
            <a:r>
              <a:rPr lang="en-US" altLang="en-US" sz="5000" b="1" dirty="0">
                <a:solidFill>
                  <a:srgbClr val="333333"/>
                </a:solidFill>
                <a:latin typeface="; font-size: 14.0pt;"/>
                <a:cs typeface="Arial" panose="020B0604020202020204" pitchFamily="34" charset="0"/>
              </a:rPr>
              <a:t>ble Sort</a:t>
            </a:r>
          </a:p>
        </p:txBody>
      </p:sp>
    </p:spTree>
    <p:extLst>
      <p:ext uri="{BB962C8B-B14F-4D97-AF65-F5344CB8AC3E}">
        <p14:creationId xmlns:p14="http://schemas.microsoft.com/office/powerpoint/2010/main" val="10709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4522CF-4190-449D-BD42-4C3314F9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56071"/>
              </p:ext>
            </p:extLst>
          </p:nvPr>
        </p:nvGraphicFramePr>
        <p:xfrm>
          <a:off x="795129" y="1097279"/>
          <a:ext cx="11100022" cy="5319423"/>
        </p:xfrm>
        <a:graphic>
          <a:graphicData uri="http://schemas.openxmlformats.org/drawingml/2006/table">
            <a:tbl>
              <a:tblPr/>
              <a:tblGrid>
                <a:gridCol w="5550011">
                  <a:extLst>
                    <a:ext uri="{9D8B030D-6E8A-4147-A177-3AD203B41FA5}">
                      <a16:colId xmlns:a16="http://schemas.microsoft.com/office/drawing/2014/main" val="1569491540"/>
                    </a:ext>
                  </a:extLst>
                </a:gridCol>
                <a:gridCol w="5550011">
                  <a:extLst>
                    <a:ext uri="{9D8B030D-6E8A-4147-A177-3AD203B41FA5}">
                      <a16:colId xmlns:a16="http://schemas.microsoft.com/office/drawing/2014/main" val="3458544214"/>
                    </a:ext>
                  </a:extLst>
                </a:gridCol>
              </a:tblGrid>
              <a:tr h="5479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                              Advantages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                                  Disadvantages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70424"/>
                  </a:ext>
                </a:extLst>
              </a:tr>
              <a:tr h="16289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quick sort is regarded as the best sorting algorithm.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The slight disadvantage of quick sort is that its worst-case performance is similar to average performances of the bubble, insertion or selections sorts.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75356"/>
                  </a:ext>
                </a:extLst>
              </a:tr>
              <a:tr h="12570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It is able to deal well with a huge list of items.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 the list is already sorted than bubble sort is much more efficient than quick sort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21340"/>
                  </a:ext>
                </a:extLst>
              </a:tr>
              <a:tr h="18855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  <a:latin typeface="; font-size: 12.0pt;"/>
                        </a:rPr>
                        <a:t>Because it sorts in place, no additional storage is required as well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 the sorting element is integers than radix sort is more efficient than quick sort.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283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222E58B-8C8F-4167-952A-3B2BFBBA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1940223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07254-BCB6-44EB-BA3F-DFCB64E56310}"/>
              </a:ext>
            </a:extLst>
          </p:cNvPr>
          <p:cNvSpPr/>
          <p:nvPr/>
        </p:nvSpPr>
        <p:spPr>
          <a:xfrm>
            <a:off x="4499248" y="104149"/>
            <a:ext cx="319350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E4C957-D056-40D1-B5D8-1AF5D9C0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27729"/>
              </p:ext>
            </p:extLst>
          </p:nvPr>
        </p:nvGraphicFramePr>
        <p:xfrm>
          <a:off x="429370" y="1017768"/>
          <a:ext cx="11211340" cy="5470495"/>
        </p:xfrm>
        <a:graphic>
          <a:graphicData uri="http://schemas.openxmlformats.org/drawingml/2006/table">
            <a:tbl>
              <a:tblPr/>
              <a:tblGrid>
                <a:gridCol w="5605670">
                  <a:extLst>
                    <a:ext uri="{9D8B030D-6E8A-4147-A177-3AD203B41FA5}">
                      <a16:colId xmlns:a16="http://schemas.microsoft.com/office/drawing/2014/main" val="3823748271"/>
                    </a:ext>
                  </a:extLst>
                </a:gridCol>
                <a:gridCol w="5605670">
                  <a:extLst>
                    <a:ext uri="{9D8B030D-6E8A-4147-A177-3AD203B41FA5}">
                      <a16:colId xmlns:a16="http://schemas.microsoft.com/office/drawing/2014/main" val="2225972092"/>
                    </a:ext>
                  </a:extLst>
                </a:gridCol>
              </a:tblGrid>
              <a:tr h="497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  <a:latin typeface="; font-size: 12.0pt;"/>
                        </a:rPr>
                        <a:t>                            Advantages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  <a:latin typeface="; font-size: 12.0pt;"/>
                        </a:rPr>
                        <a:t>                          Disadvantages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71140"/>
                  </a:ext>
                </a:extLst>
              </a:tr>
              <a:tr h="99463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; font-size: 12.0pt;"/>
                        </a:rPr>
                        <a:t>It can be applied to files of any size.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Requires extra space </a:t>
                      </a:r>
                      <a:r>
                        <a:rPr lang="en-US" sz="1800" u="none" dirty="0">
                          <a:effectLst/>
                          <a:latin typeface="Symbol" panose="05050102010706020507" pitchFamily="18" charset="2"/>
                        </a:rPr>
                        <a:t>»</a:t>
                      </a:r>
                      <a:r>
                        <a:rPr lang="en-US" sz="1800" u="none" dirty="0">
                          <a:effectLst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76625"/>
                  </a:ext>
                </a:extLst>
              </a:tr>
              <a:tr h="198927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; font-size: 12.0pt;"/>
                        </a:rPr>
                        <a:t>Reading of the input during the run-creation step is sequential ==&gt; Not much seeking.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Merge Sort requires more space than other sort.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14295"/>
                  </a:ext>
                </a:extLst>
              </a:tr>
              <a:tr h="198927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; font-size: 12.0pt;"/>
                        </a:rPr>
                        <a:t>If heap sort is used for the in-memory part of the merge, its operation can be overlapped with I/O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; font-size: 12.0pt;"/>
                        </a:rPr>
                        <a:t>Merge sort is less efficient than other sort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98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9F32618-3150-4292-A616-A70C777B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287" y="59229"/>
            <a:ext cx="3150286" cy="815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0" b="1" dirty="0">
                <a:solidFill>
                  <a:srgbClr val="333333"/>
                </a:solidFill>
                <a:latin typeface="; font-size: 14.0pt;"/>
                <a:cs typeface="Arial" panose="020B0604020202020204" pitchFamily="34" charset="0"/>
              </a:rPr>
              <a:t>Merge Sort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654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3051A-6065-475F-B316-20348E5D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49900"/>
              </p:ext>
            </p:extLst>
          </p:nvPr>
        </p:nvGraphicFramePr>
        <p:xfrm>
          <a:off x="524786" y="1060557"/>
          <a:ext cx="11457830" cy="5419756"/>
        </p:xfrm>
        <a:graphic>
          <a:graphicData uri="http://schemas.openxmlformats.org/drawingml/2006/table">
            <a:tbl>
              <a:tblPr/>
              <a:tblGrid>
                <a:gridCol w="5748312">
                  <a:extLst>
                    <a:ext uri="{9D8B030D-6E8A-4147-A177-3AD203B41FA5}">
                      <a16:colId xmlns:a16="http://schemas.microsoft.com/office/drawing/2014/main" val="314715548"/>
                    </a:ext>
                  </a:extLst>
                </a:gridCol>
                <a:gridCol w="5709518">
                  <a:extLst>
                    <a:ext uri="{9D8B030D-6E8A-4147-A177-3AD203B41FA5}">
                      <a16:colId xmlns:a16="http://schemas.microsoft.com/office/drawing/2014/main" val="2800689636"/>
                    </a:ext>
                  </a:extLst>
                </a:gridCol>
              </a:tblGrid>
              <a:tr h="5622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  <a:latin typeface="; font-size: 12.0pt;"/>
                        </a:rPr>
                        <a:t>                            Advantages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  <a:latin typeface="; font-size: 12.0pt;"/>
                        </a:rPr>
                        <a:t>                          Disadvantages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28955"/>
                  </a:ext>
                </a:extLst>
              </a:tr>
              <a:tr h="112452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search tree is fast in insertion and deletion operations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 when balanced.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The shape of the binary search tree totally depends on the order of insertions and it can be regenerated, for the same key elements ,we can get different shape </a:t>
                      </a:r>
                      <a:r>
                        <a:rPr lang="en-US" sz="1800" u="none" dirty="0" err="1">
                          <a:effectLst/>
                        </a:rPr>
                        <a:t>bst</a:t>
                      </a:r>
                      <a:r>
                        <a:rPr lang="en-US" sz="1800" u="none" dirty="0">
                          <a:effectLst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90188"/>
                  </a:ext>
                </a:extLst>
              </a:tr>
              <a:tr h="148390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Binary search tree is very efficient and its code is easier</a:t>
                      </a:r>
                    </a:p>
                    <a:p>
                      <a:r>
                        <a:rPr lang="en-US" dirty="0">
                          <a:effectLst/>
                        </a:rPr>
                        <a:t>When compared to linked list code.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It takes a long time to search an element in a </a:t>
                      </a:r>
                      <a:r>
                        <a:rPr lang="en-US" dirty="0" err="1">
                          <a:effectLst/>
                        </a:rPr>
                        <a:t>bst</a:t>
                      </a:r>
                      <a:r>
                        <a:rPr lang="en-US" dirty="0">
                          <a:effectLst/>
                        </a:rPr>
                        <a:t> because key value of each node has to be compared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With the key element to be searched.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19669"/>
                  </a:ext>
                </a:extLst>
              </a:tr>
              <a:tr h="22490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Duplicate keys or elements not allowed in binary search</a:t>
                      </a:r>
                    </a:p>
                    <a:p>
                      <a:r>
                        <a:rPr lang="en-US" dirty="0">
                          <a:effectLst/>
                        </a:rPr>
                        <a:t>Tree.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Height of binary search tree is not under control because on depends on how elements are inserted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9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905862-954A-4968-989E-58B7D50DB8B5}"/>
              </a:ext>
            </a:extLst>
          </p:cNvPr>
          <p:cNvSpPr txBox="1"/>
          <p:nvPr/>
        </p:nvSpPr>
        <p:spPr>
          <a:xfrm>
            <a:off x="3053301" y="198783"/>
            <a:ext cx="56931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50423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03D6D3-F129-4268-98F4-E49BA0BA6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82874"/>
              </p:ext>
            </p:extLst>
          </p:nvPr>
        </p:nvGraphicFramePr>
        <p:xfrm>
          <a:off x="357809" y="437323"/>
          <a:ext cx="11505536" cy="62974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88062">
                  <a:extLst>
                    <a:ext uri="{9D8B030D-6E8A-4147-A177-3AD203B41FA5}">
                      <a16:colId xmlns:a16="http://schemas.microsoft.com/office/drawing/2014/main" val="201973721"/>
                    </a:ext>
                  </a:extLst>
                </a:gridCol>
                <a:gridCol w="2839158">
                  <a:extLst>
                    <a:ext uri="{9D8B030D-6E8A-4147-A177-3AD203B41FA5}">
                      <a16:colId xmlns:a16="http://schemas.microsoft.com/office/drawing/2014/main" val="4101967087"/>
                    </a:ext>
                  </a:extLst>
                </a:gridCol>
                <a:gridCol w="2839158">
                  <a:extLst>
                    <a:ext uri="{9D8B030D-6E8A-4147-A177-3AD203B41FA5}">
                      <a16:colId xmlns:a16="http://schemas.microsoft.com/office/drawing/2014/main" val="3363842433"/>
                    </a:ext>
                  </a:extLst>
                </a:gridCol>
                <a:gridCol w="2839158">
                  <a:extLst>
                    <a:ext uri="{9D8B030D-6E8A-4147-A177-3AD203B41FA5}">
                      <a16:colId xmlns:a16="http://schemas.microsoft.com/office/drawing/2014/main" val="254250321"/>
                    </a:ext>
                  </a:extLst>
                </a:gridCol>
              </a:tblGrid>
              <a:tr h="849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Algorithm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</a:rPr>
                        <a:t>Time Complexity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76505"/>
                  </a:ext>
                </a:extLst>
              </a:tr>
              <a:tr h="849760">
                <a:tc>
                  <a:txBody>
                    <a:bodyPr/>
                    <a:lstStyle/>
                    <a:p>
                      <a:pPr algn="l" fontAlgn="base"/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  Best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Average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Worst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3724986483"/>
                  </a:ext>
                </a:extLst>
              </a:tr>
              <a:tr h="1024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u="none" strike="noStrike" dirty="0">
                          <a:effectLst/>
                        </a:rPr>
                        <a:t>Selection</a:t>
                      </a:r>
                    </a:p>
                    <a:p>
                      <a:pPr algn="l" fontAlgn="base"/>
                      <a:r>
                        <a:rPr lang="en-US" sz="2000" b="0" u="none" strike="noStrike" dirty="0">
                          <a:effectLst/>
                        </a:rPr>
                        <a:t>Sort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 dirty="0">
                          <a:effectLst/>
                        </a:rPr>
                        <a:t>Ω(</a:t>
                      </a:r>
                      <a:r>
                        <a:rPr lang="en-US" sz="2000" dirty="0">
                          <a:effectLst/>
                        </a:rPr>
                        <a:t>n^2)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>
                          <a:effectLst/>
                        </a:rPr>
                        <a:t>θ(</a:t>
                      </a:r>
                      <a:r>
                        <a:rPr lang="en-US" sz="2000">
                          <a:effectLst/>
                        </a:rPr>
                        <a:t>n^2)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O(n^2)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2582968213"/>
                  </a:ext>
                </a:extLst>
              </a:tr>
              <a:tr h="8497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none" strike="noStrike" dirty="0">
                          <a:effectLst/>
                        </a:rPr>
                        <a:t>Bubble Sort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 dirty="0">
                          <a:effectLst/>
                        </a:rPr>
                        <a:t>Ω(</a:t>
                      </a:r>
                      <a:r>
                        <a:rPr lang="en-US" sz="2000" dirty="0">
                          <a:effectLst/>
                        </a:rPr>
                        <a:t>n)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 dirty="0">
                          <a:effectLst/>
                        </a:rPr>
                        <a:t>θ(</a:t>
                      </a:r>
                      <a:r>
                        <a:rPr lang="en-US" sz="2000" dirty="0">
                          <a:effectLst/>
                        </a:rPr>
                        <a:t>n^2)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O(n^2)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558310932"/>
                  </a:ext>
                </a:extLst>
              </a:tr>
              <a:tr h="1024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b="0" u="none" strike="noStrike" dirty="0">
                          <a:effectLst/>
                        </a:rPr>
                        <a:t>Insertion</a:t>
                      </a:r>
                    </a:p>
                    <a:p>
                      <a:pPr algn="l" fontAlgn="base"/>
                      <a:r>
                        <a:rPr lang="en-US" sz="2000" b="0" u="none" strike="noStrike" dirty="0">
                          <a:effectLst/>
                        </a:rPr>
                        <a:t>Sort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>
                          <a:effectLst/>
                        </a:rPr>
                        <a:t>Ω(</a:t>
                      </a:r>
                      <a:r>
                        <a:rPr lang="en-US" sz="2000">
                          <a:effectLst/>
                        </a:rPr>
                        <a:t>n)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 dirty="0">
                          <a:effectLst/>
                        </a:rPr>
                        <a:t>θ(</a:t>
                      </a:r>
                      <a:r>
                        <a:rPr lang="en-US" sz="2000" dirty="0">
                          <a:effectLst/>
                        </a:rPr>
                        <a:t>n^2)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O(n^2)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3153622622"/>
                  </a:ext>
                </a:extLst>
              </a:tr>
              <a:tr h="8497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none" strike="noStrike" dirty="0">
                          <a:effectLst/>
                        </a:rPr>
                        <a:t>Quick sort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>
                          <a:effectLst/>
                        </a:rPr>
                        <a:t>Ω(</a:t>
                      </a:r>
                      <a:r>
                        <a:rPr lang="en-US" sz="2000">
                          <a:effectLst/>
                        </a:rPr>
                        <a:t>n log(n))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 dirty="0">
                          <a:effectLst/>
                        </a:rPr>
                        <a:t>θ(</a:t>
                      </a:r>
                      <a:r>
                        <a:rPr lang="en-US" sz="2000" dirty="0">
                          <a:effectLst/>
                        </a:rPr>
                        <a:t>n log(n))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O(n^2)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311176748"/>
                  </a:ext>
                </a:extLst>
              </a:tr>
              <a:tr h="8497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u="none" strike="noStrike" dirty="0">
                          <a:effectLst/>
                        </a:rPr>
                        <a:t>Merge sort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>
                          <a:effectLst/>
                        </a:rPr>
                        <a:t>Ω(</a:t>
                      </a:r>
                      <a:r>
                        <a:rPr lang="en-US" sz="2000">
                          <a:effectLst/>
                        </a:rPr>
                        <a:t>n log(n))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000">
                          <a:effectLst/>
                        </a:rPr>
                        <a:t>θ(</a:t>
                      </a:r>
                      <a:r>
                        <a:rPr lang="en-US" sz="2000">
                          <a:effectLst/>
                        </a:rPr>
                        <a:t>n log(n))</a:t>
                      </a:r>
                      <a:endParaRPr lang="en-US" sz="2000" b="0">
                        <a:effectLst/>
                      </a:endParaRPr>
                    </a:p>
                  </a:txBody>
                  <a:tcPr marL="19792" marR="19792" marT="9896" marB="989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effectLst/>
                        </a:rPr>
                        <a:t>O(n log(n))</a:t>
                      </a:r>
                      <a:endParaRPr lang="en-US" sz="2000" b="0" dirty="0">
                        <a:effectLst/>
                      </a:endParaRPr>
                    </a:p>
                  </a:txBody>
                  <a:tcPr marL="19792" marR="19792" marT="9896" marB="9896" anchor="ctr"/>
                </a:tc>
                <a:extLst>
                  <a:ext uri="{0D108BD9-81ED-4DB2-BD59-A6C34878D82A}">
                    <a16:rowId xmlns:a16="http://schemas.microsoft.com/office/drawing/2014/main" val="124026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7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733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; font-size: 12.0pt;</vt:lpstr>
      <vt:lpstr>; font-size: 14.0pt;</vt:lpstr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</cp:revision>
  <dcterms:created xsi:type="dcterms:W3CDTF">2020-07-21T08:45:38Z</dcterms:created>
  <dcterms:modified xsi:type="dcterms:W3CDTF">2020-08-04T16:46:13Z</dcterms:modified>
</cp:coreProperties>
</file>