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6" r:id="rId3"/>
    <p:sldId id="277" r:id="rId4"/>
    <p:sldId id="278" r:id="rId5"/>
    <p:sldId id="303" r:id="rId6"/>
    <p:sldId id="275" r:id="rId7"/>
    <p:sldId id="273" r:id="rId8"/>
    <p:sldId id="274" r:id="rId9"/>
    <p:sldId id="276" r:id="rId10"/>
    <p:sldId id="279" r:id="rId11"/>
    <p:sldId id="262" r:id="rId12"/>
    <p:sldId id="263" r:id="rId13"/>
    <p:sldId id="310" r:id="rId14"/>
    <p:sldId id="309" r:id="rId15"/>
    <p:sldId id="311" r:id="rId16"/>
    <p:sldId id="268" r:id="rId17"/>
    <p:sldId id="269" r:id="rId18"/>
    <p:sldId id="312" r:id="rId19"/>
    <p:sldId id="313" r:id="rId20"/>
    <p:sldId id="314" r:id="rId21"/>
    <p:sldId id="315" r:id="rId22"/>
    <p:sldId id="316" r:id="rId23"/>
    <p:sldId id="317" r:id="rId24"/>
    <p:sldId id="318" r:id="rId25"/>
    <p:sldId id="319" r:id="rId26"/>
    <p:sldId id="320" r:id="rId27"/>
    <p:sldId id="264" r:id="rId28"/>
    <p:sldId id="295" r:id="rId29"/>
    <p:sldId id="267" r:id="rId30"/>
    <p:sldId id="265" r:id="rId31"/>
    <p:sldId id="258" r:id="rId32"/>
    <p:sldId id="284" r:id="rId33"/>
    <p:sldId id="285" r:id="rId34"/>
    <p:sldId id="282" r:id="rId35"/>
    <p:sldId id="283" r:id="rId36"/>
    <p:sldId id="286" r:id="rId37"/>
    <p:sldId id="287" r:id="rId38"/>
    <p:sldId id="288" r:id="rId39"/>
    <p:sldId id="289" r:id="rId40"/>
    <p:sldId id="266" r:id="rId41"/>
    <p:sldId id="280" r:id="rId42"/>
    <p:sldId id="261" r:id="rId43"/>
    <p:sldId id="322" r:id="rId44"/>
    <p:sldId id="323" r:id="rId45"/>
    <p:sldId id="308" r:id="rId46"/>
    <p:sldId id="321" r:id="rId47"/>
    <p:sldId id="259" r:id="rId48"/>
    <p:sldId id="270" r:id="rId49"/>
    <p:sldId id="272" r:id="rId50"/>
    <p:sldId id="271" r:id="rId51"/>
    <p:sldId id="281" r:id="rId52"/>
    <p:sldId id="290" r:id="rId53"/>
    <p:sldId id="260" r:id="rId54"/>
    <p:sldId id="297" r:id="rId55"/>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99"/>
    <a:srgbClr val="FF0000"/>
    <a:srgbClr val="008000"/>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97" autoAdjust="0"/>
    <p:restoredTop sz="95204" autoAdjust="0"/>
  </p:normalViewPr>
  <p:slideViewPr>
    <p:cSldViewPr>
      <p:cViewPr>
        <p:scale>
          <a:sx n="75" d="100"/>
          <a:sy n="75" d="100"/>
        </p:scale>
        <p:origin x="-1338" y="1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NZ"/>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30F07DC5-BD5D-468E-BE4E-A090769F59E0}" type="datetimeFigureOut">
              <a:rPr lang="en-NZ" smtClean="0"/>
              <a:t>20/07/2014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6B5E78E-8791-4DB0-95A4-CCAD0F8B5E34}" type="slidenum">
              <a:rPr lang="en-NZ" smtClean="0"/>
              <a:t>‹#›</a:t>
            </a:fld>
            <a:endParaRPr lang="en-NZ"/>
          </a:p>
        </p:txBody>
      </p:sp>
    </p:spTree>
    <p:extLst>
      <p:ext uri="{BB962C8B-B14F-4D97-AF65-F5344CB8AC3E}">
        <p14:creationId xmlns:p14="http://schemas.microsoft.com/office/powerpoint/2010/main" val="373562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30F07DC5-BD5D-468E-BE4E-A090769F59E0}" type="datetimeFigureOut">
              <a:rPr lang="en-NZ" smtClean="0"/>
              <a:t>20/07/2014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6B5E78E-8791-4DB0-95A4-CCAD0F8B5E34}" type="slidenum">
              <a:rPr lang="en-NZ" smtClean="0"/>
              <a:t>‹#›</a:t>
            </a:fld>
            <a:endParaRPr lang="en-NZ"/>
          </a:p>
        </p:txBody>
      </p:sp>
    </p:spTree>
    <p:extLst>
      <p:ext uri="{BB962C8B-B14F-4D97-AF65-F5344CB8AC3E}">
        <p14:creationId xmlns:p14="http://schemas.microsoft.com/office/powerpoint/2010/main" val="3839830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30F07DC5-BD5D-468E-BE4E-A090769F59E0}" type="datetimeFigureOut">
              <a:rPr lang="en-NZ" smtClean="0"/>
              <a:t>20/07/2014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6B5E78E-8791-4DB0-95A4-CCAD0F8B5E34}" type="slidenum">
              <a:rPr lang="en-NZ" smtClean="0"/>
              <a:t>‹#›</a:t>
            </a:fld>
            <a:endParaRPr lang="en-NZ"/>
          </a:p>
        </p:txBody>
      </p:sp>
    </p:spTree>
    <p:extLst>
      <p:ext uri="{BB962C8B-B14F-4D97-AF65-F5344CB8AC3E}">
        <p14:creationId xmlns:p14="http://schemas.microsoft.com/office/powerpoint/2010/main" val="801941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30F07DC5-BD5D-468E-BE4E-A090769F59E0}" type="datetimeFigureOut">
              <a:rPr lang="en-NZ" smtClean="0"/>
              <a:t>20/07/2014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6B5E78E-8791-4DB0-95A4-CCAD0F8B5E34}" type="slidenum">
              <a:rPr lang="en-NZ" smtClean="0"/>
              <a:t>‹#›</a:t>
            </a:fld>
            <a:endParaRPr lang="en-NZ"/>
          </a:p>
        </p:txBody>
      </p:sp>
    </p:spTree>
    <p:extLst>
      <p:ext uri="{BB962C8B-B14F-4D97-AF65-F5344CB8AC3E}">
        <p14:creationId xmlns:p14="http://schemas.microsoft.com/office/powerpoint/2010/main" val="3483803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F07DC5-BD5D-468E-BE4E-A090769F59E0}" type="datetimeFigureOut">
              <a:rPr lang="en-NZ" smtClean="0"/>
              <a:t>20/07/2014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6B5E78E-8791-4DB0-95A4-CCAD0F8B5E34}" type="slidenum">
              <a:rPr lang="en-NZ" smtClean="0"/>
              <a:t>‹#›</a:t>
            </a:fld>
            <a:endParaRPr lang="en-NZ"/>
          </a:p>
        </p:txBody>
      </p:sp>
    </p:spTree>
    <p:extLst>
      <p:ext uri="{BB962C8B-B14F-4D97-AF65-F5344CB8AC3E}">
        <p14:creationId xmlns:p14="http://schemas.microsoft.com/office/powerpoint/2010/main" val="1128960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30F07DC5-BD5D-468E-BE4E-A090769F59E0}" type="datetimeFigureOut">
              <a:rPr lang="en-NZ" smtClean="0"/>
              <a:t>20/07/2014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C6B5E78E-8791-4DB0-95A4-CCAD0F8B5E34}" type="slidenum">
              <a:rPr lang="en-NZ" smtClean="0"/>
              <a:t>‹#›</a:t>
            </a:fld>
            <a:endParaRPr lang="en-NZ"/>
          </a:p>
        </p:txBody>
      </p:sp>
    </p:spTree>
    <p:extLst>
      <p:ext uri="{BB962C8B-B14F-4D97-AF65-F5344CB8AC3E}">
        <p14:creationId xmlns:p14="http://schemas.microsoft.com/office/powerpoint/2010/main" val="3519636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30F07DC5-BD5D-468E-BE4E-A090769F59E0}" type="datetimeFigureOut">
              <a:rPr lang="en-NZ" smtClean="0"/>
              <a:t>20/07/2014</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C6B5E78E-8791-4DB0-95A4-CCAD0F8B5E34}" type="slidenum">
              <a:rPr lang="en-NZ" smtClean="0"/>
              <a:t>‹#›</a:t>
            </a:fld>
            <a:endParaRPr lang="en-NZ"/>
          </a:p>
        </p:txBody>
      </p:sp>
    </p:spTree>
    <p:extLst>
      <p:ext uri="{BB962C8B-B14F-4D97-AF65-F5344CB8AC3E}">
        <p14:creationId xmlns:p14="http://schemas.microsoft.com/office/powerpoint/2010/main" val="145960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30F07DC5-BD5D-468E-BE4E-A090769F59E0}" type="datetimeFigureOut">
              <a:rPr lang="en-NZ" smtClean="0"/>
              <a:t>20/07/2014</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C6B5E78E-8791-4DB0-95A4-CCAD0F8B5E34}" type="slidenum">
              <a:rPr lang="en-NZ" smtClean="0"/>
              <a:t>‹#›</a:t>
            </a:fld>
            <a:endParaRPr lang="en-NZ"/>
          </a:p>
        </p:txBody>
      </p:sp>
    </p:spTree>
    <p:extLst>
      <p:ext uri="{BB962C8B-B14F-4D97-AF65-F5344CB8AC3E}">
        <p14:creationId xmlns:p14="http://schemas.microsoft.com/office/powerpoint/2010/main" val="1501660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F07DC5-BD5D-468E-BE4E-A090769F59E0}" type="datetimeFigureOut">
              <a:rPr lang="en-NZ" smtClean="0"/>
              <a:t>20/07/2014</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C6B5E78E-8791-4DB0-95A4-CCAD0F8B5E34}" type="slidenum">
              <a:rPr lang="en-NZ" smtClean="0"/>
              <a:t>‹#›</a:t>
            </a:fld>
            <a:endParaRPr lang="en-NZ"/>
          </a:p>
        </p:txBody>
      </p:sp>
    </p:spTree>
    <p:extLst>
      <p:ext uri="{BB962C8B-B14F-4D97-AF65-F5344CB8AC3E}">
        <p14:creationId xmlns:p14="http://schemas.microsoft.com/office/powerpoint/2010/main" val="2830203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NZ"/>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F07DC5-BD5D-468E-BE4E-A090769F59E0}" type="datetimeFigureOut">
              <a:rPr lang="en-NZ" smtClean="0"/>
              <a:t>20/07/2014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C6B5E78E-8791-4DB0-95A4-CCAD0F8B5E34}" type="slidenum">
              <a:rPr lang="en-NZ" smtClean="0"/>
              <a:t>‹#›</a:t>
            </a:fld>
            <a:endParaRPr lang="en-NZ"/>
          </a:p>
        </p:txBody>
      </p:sp>
    </p:spTree>
    <p:extLst>
      <p:ext uri="{BB962C8B-B14F-4D97-AF65-F5344CB8AC3E}">
        <p14:creationId xmlns:p14="http://schemas.microsoft.com/office/powerpoint/2010/main" val="257257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F07DC5-BD5D-468E-BE4E-A090769F59E0}" type="datetimeFigureOut">
              <a:rPr lang="en-NZ" smtClean="0"/>
              <a:t>20/07/2014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C6B5E78E-8791-4DB0-95A4-CCAD0F8B5E34}" type="slidenum">
              <a:rPr lang="en-NZ" smtClean="0"/>
              <a:t>‹#›</a:t>
            </a:fld>
            <a:endParaRPr lang="en-NZ"/>
          </a:p>
        </p:txBody>
      </p:sp>
    </p:spTree>
    <p:extLst>
      <p:ext uri="{BB962C8B-B14F-4D97-AF65-F5344CB8AC3E}">
        <p14:creationId xmlns:p14="http://schemas.microsoft.com/office/powerpoint/2010/main" val="2465732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F07DC5-BD5D-468E-BE4E-A090769F59E0}" type="datetimeFigureOut">
              <a:rPr lang="en-NZ" smtClean="0"/>
              <a:t>20/07/2014</a:t>
            </a:fld>
            <a:endParaRPr lang="en-NZ"/>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5E78E-8791-4DB0-95A4-CCAD0F8B5E34}" type="slidenum">
              <a:rPr lang="en-NZ" smtClean="0"/>
              <a:t>‹#›</a:t>
            </a:fld>
            <a:endParaRPr lang="en-NZ"/>
          </a:p>
        </p:txBody>
      </p:sp>
    </p:spTree>
    <p:extLst>
      <p:ext uri="{BB962C8B-B14F-4D97-AF65-F5344CB8AC3E}">
        <p14:creationId xmlns:p14="http://schemas.microsoft.com/office/powerpoint/2010/main" val="3816901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1628800"/>
            <a:ext cx="7630616" cy="1298575"/>
          </a:xfrm>
        </p:spPr>
        <p:txBody>
          <a:bodyPr/>
          <a:lstStyle/>
          <a:p>
            <a:r>
              <a:rPr lang="en-NZ" b="1" dirty="0" smtClean="0">
                <a:effectLst>
                  <a:outerShdw blurRad="38100" dist="38100" dir="2700000" algn="tl">
                    <a:srgbClr val="000000">
                      <a:alpha val="43137"/>
                    </a:srgbClr>
                  </a:outerShdw>
                </a:effectLst>
              </a:rPr>
              <a:t>Lifelong Planning A*</a:t>
            </a:r>
            <a:endParaRPr lang="en-NZ"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899592" y="2855367"/>
            <a:ext cx="7416824" cy="550912"/>
          </a:xfrm>
          <a:solidFill>
            <a:schemeClr val="bg2">
              <a:lumMod val="90000"/>
            </a:schemeClr>
          </a:solidFill>
          <a:ln>
            <a:solidFill>
              <a:srgbClr val="FF0000"/>
            </a:solidFill>
          </a:ln>
          <a:effectLst>
            <a:outerShdw blurRad="50800" dist="38100" dir="8100000" algn="tr" rotWithShape="0">
              <a:prstClr val="black">
                <a:alpha val="40000"/>
              </a:prstClr>
            </a:outerShdw>
          </a:effectLst>
        </p:spPr>
        <p:txBody>
          <a:bodyPr>
            <a:normAutofit lnSpcReduction="10000"/>
          </a:bodyPr>
          <a:lstStyle/>
          <a:p>
            <a:r>
              <a:rPr lang="en-NZ" b="1" dirty="0" smtClean="0">
                <a:solidFill>
                  <a:srgbClr val="0000FF"/>
                </a:solidFill>
              </a:rPr>
              <a:t>an incremental version of </a:t>
            </a:r>
            <a:r>
              <a:rPr lang="en-NZ" b="1" dirty="0" smtClean="0">
                <a:solidFill>
                  <a:srgbClr val="008000"/>
                </a:solidFill>
              </a:rPr>
              <a:t>A*</a:t>
            </a:r>
            <a:endParaRPr lang="en-NZ" b="1" dirty="0">
              <a:solidFill>
                <a:srgbClr val="008000"/>
              </a:solidFill>
            </a:endParaRPr>
          </a:p>
        </p:txBody>
      </p:sp>
      <p:sp>
        <p:nvSpPr>
          <p:cNvPr id="4" name="TextBox 3"/>
          <p:cNvSpPr txBox="1"/>
          <p:nvPr/>
        </p:nvSpPr>
        <p:spPr>
          <a:xfrm>
            <a:off x="683568" y="3798118"/>
            <a:ext cx="8110638" cy="1569660"/>
          </a:xfrm>
          <a:prstGeom prst="rect">
            <a:avLst/>
          </a:prstGeom>
          <a:noFill/>
        </p:spPr>
        <p:txBody>
          <a:bodyPr wrap="square" rtlCol="0">
            <a:spAutoFit/>
          </a:bodyPr>
          <a:lstStyle/>
          <a:p>
            <a:r>
              <a:rPr lang="en-NZ" sz="2400" dirty="0" smtClean="0"/>
              <a:t>Applies to </a:t>
            </a:r>
            <a:r>
              <a:rPr lang="en-NZ" sz="2400" dirty="0"/>
              <a:t>path-planning problems on known finite graphs whose edge costs increase or </a:t>
            </a:r>
            <a:r>
              <a:rPr lang="en-NZ" sz="2400" dirty="0" smtClean="0"/>
              <a:t>decrease over </a:t>
            </a:r>
            <a:r>
              <a:rPr lang="en-NZ" sz="2400" dirty="0"/>
              <a:t>time. (Such cost changes can also be used to model edges or vertices that are </a:t>
            </a:r>
            <a:r>
              <a:rPr lang="en-NZ" sz="2400" dirty="0" smtClean="0"/>
              <a:t>added or </a:t>
            </a:r>
            <a:r>
              <a:rPr lang="en-NZ" sz="2400" dirty="0"/>
              <a:t>deleted.)</a:t>
            </a:r>
          </a:p>
        </p:txBody>
      </p:sp>
      <p:sp>
        <p:nvSpPr>
          <p:cNvPr id="5" name="TextBox 4"/>
          <p:cNvSpPr txBox="1"/>
          <p:nvPr/>
        </p:nvSpPr>
        <p:spPr>
          <a:xfrm>
            <a:off x="4211960" y="6381328"/>
            <a:ext cx="3884590" cy="369332"/>
          </a:xfrm>
          <a:prstGeom prst="rect">
            <a:avLst/>
          </a:prstGeom>
          <a:noFill/>
        </p:spPr>
        <p:txBody>
          <a:bodyPr wrap="none" rtlCol="0">
            <a:spAutoFit/>
          </a:bodyPr>
          <a:lstStyle/>
          <a:p>
            <a:r>
              <a:rPr lang="en-NZ" dirty="0" smtClean="0"/>
              <a:t>Source: Sven Koenig, Georgia Tech, USC</a:t>
            </a:r>
            <a:endParaRPr lang="en-NZ" dirty="0"/>
          </a:p>
        </p:txBody>
      </p:sp>
    </p:spTree>
    <p:extLst>
      <p:ext uri="{BB962C8B-B14F-4D97-AF65-F5344CB8AC3E}">
        <p14:creationId xmlns:p14="http://schemas.microsoft.com/office/powerpoint/2010/main" val="17067242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NZ" dirty="0"/>
              <a:t>Lifelong Planning A*</a:t>
            </a:r>
          </a:p>
          <a:p>
            <a:pPr marL="400050" lvl="1" indent="0">
              <a:buNone/>
            </a:pPr>
            <a:r>
              <a:rPr lang="en-NZ" dirty="0"/>
              <a:t>- applies to the same finite search problems as A*</a:t>
            </a:r>
          </a:p>
          <a:p>
            <a:pPr marL="400050" lvl="1" indent="0">
              <a:buNone/>
            </a:pPr>
            <a:r>
              <a:rPr lang="en-NZ" dirty="0"/>
              <a:t>- produces the same (optimal) solution as A*</a:t>
            </a:r>
          </a:p>
          <a:p>
            <a:pPr marL="400050" lvl="1" indent="0">
              <a:buNone/>
            </a:pPr>
            <a:r>
              <a:rPr lang="en-NZ" dirty="0"/>
              <a:t>- handles arbitrary edge cost changes</a:t>
            </a:r>
          </a:p>
          <a:p>
            <a:pPr marL="400050" lvl="1" indent="0">
              <a:buNone/>
            </a:pPr>
            <a:r>
              <a:rPr lang="en-NZ" dirty="0"/>
              <a:t>- is algorithmically very similar to A*</a:t>
            </a:r>
          </a:p>
          <a:p>
            <a:pPr marL="400050" lvl="1" indent="0">
              <a:buNone/>
            </a:pPr>
            <a:r>
              <a:rPr lang="en-NZ" dirty="0"/>
              <a:t>- is more efficient than A* in many situations</a:t>
            </a:r>
          </a:p>
          <a:p>
            <a:pPr marL="400050" lvl="1" indent="0">
              <a:buNone/>
            </a:pPr>
            <a:r>
              <a:rPr lang="en-NZ" dirty="0"/>
              <a:t>- applies to</a:t>
            </a:r>
          </a:p>
          <a:p>
            <a:pPr marL="800100" lvl="2" indent="0">
              <a:buNone/>
            </a:pPr>
            <a:r>
              <a:rPr lang="en-NZ" dirty="0"/>
              <a:t>- route planning problems (traffic, networking, ...)</a:t>
            </a:r>
          </a:p>
          <a:p>
            <a:pPr marL="800100" lvl="2" indent="0">
              <a:buNone/>
            </a:pPr>
            <a:r>
              <a:rPr lang="en-NZ" dirty="0"/>
              <a:t>- robot control</a:t>
            </a:r>
          </a:p>
          <a:p>
            <a:pPr marL="800100" lvl="2" indent="0">
              <a:buNone/>
            </a:pPr>
            <a:r>
              <a:rPr lang="en-NZ" dirty="0"/>
              <a:t>- symbolic artificial intelligence planning</a:t>
            </a:r>
          </a:p>
          <a:p>
            <a:pPr marL="800100" lvl="2" indent="0">
              <a:buNone/>
            </a:pPr>
            <a:r>
              <a:rPr lang="en-NZ" dirty="0"/>
              <a:t>- has nice theoretical properties</a:t>
            </a:r>
          </a:p>
        </p:txBody>
      </p:sp>
      <p:sp>
        <p:nvSpPr>
          <p:cNvPr id="4" name="Title 1"/>
          <p:cNvSpPr>
            <a:spLocks noGrp="1"/>
          </p:cNvSpPr>
          <p:nvPr>
            <p:ph type="title"/>
          </p:nvPr>
        </p:nvSpPr>
        <p:spPr>
          <a:xfrm>
            <a:off x="457200" y="274638"/>
            <a:ext cx="8229600" cy="1143000"/>
          </a:xfrm>
        </p:spPr>
        <p:txBody>
          <a:bodyPr/>
          <a:lstStyle/>
          <a:p>
            <a:r>
              <a:rPr lang="en-NZ" b="1" dirty="0" smtClean="0">
                <a:effectLst>
                  <a:outerShdw blurRad="38100" dist="38100" dir="2700000" algn="tl">
                    <a:srgbClr val="000000">
                      <a:alpha val="43137"/>
                    </a:srgbClr>
                  </a:outerShdw>
                </a:effectLst>
              </a:rPr>
              <a:t>Lifelong Planning A*</a:t>
            </a:r>
            <a:endParaRPr lang="en-NZ"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282543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NZ" b="1" dirty="0" smtClean="0">
                <a:effectLst>
                  <a:outerShdw blurRad="38100" dist="38100" dir="2700000" algn="tl">
                    <a:srgbClr val="000000">
                      <a:alpha val="43137"/>
                    </a:srgbClr>
                  </a:outerShdw>
                </a:effectLst>
              </a:rPr>
              <a:t>Path-planning</a:t>
            </a:r>
            <a:endParaRPr lang="en-NZ"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379909"/>
            <a:ext cx="8435280" cy="5145435"/>
          </a:xfrm>
        </p:spPr>
        <p:txBody>
          <a:bodyPr>
            <a:normAutofit fontScale="85000" lnSpcReduction="10000"/>
          </a:bodyPr>
          <a:lstStyle/>
          <a:p>
            <a:r>
              <a:rPr lang="en-NZ" b="1" dirty="0" smtClean="0">
                <a:solidFill>
                  <a:srgbClr val="0000FF"/>
                </a:solidFill>
                <a:effectLst>
                  <a:outerShdw blurRad="38100" dist="38100" dir="2700000" algn="tl">
                    <a:srgbClr val="000000">
                      <a:alpha val="43137"/>
                    </a:srgbClr>
                  </a:outerShdw>
                </a:effectLst>
              </a:rPr>
              <a:t>Path-planning problems </a:t>
            </a:r>
            <a:r>
              <a:rPr lang="en-NZ" dirty="0" smtClean="0"/>
              <a:t>can be solved with traditional graph-search methods, such as breadth-first search, if they update the shortest path every time some edge costs change.</a:t>
            </a:r>
          </a:p>
          <a:p>
            <a:r>
              <a:rPr lang="en-NZ" dirty="0" smtClean="0"/>
              <a:t>They typically </a:t>
            </a:r>
            <a:r>
              <a:rPr lang="en-NZ" u="sng" dirty="0" smtClean="0"/>
              <a:t>neither</a:t>
            </a:r>
            <a:r>
              <a:rPr lang="en-NZ" dirty="0" smtClean="0"/>
              <a:t> take advantage of available heuristics </a:t>
            </a:r>
            <a:r>
              <a:rPr lang="en-NZ" u="sng" dirty="0" smtClean="0"/>
              <a:t>nor</a:t>
            </a:r>
            <a:r>
              <a:rPr lang="en-NZ" dirty="0" smtClean="0"/>
              <a:t> reuse information from previous searches. </a:t>
            </a:r>
          </a:p>
          <a:p>
            <a:r>
              <a:rPr lang="en-NZ" dirty="0" smtClean="0"/>
              <a:t>The next algorithm, however, shows that taking advantage of these sources of information can potentially be beneficial individually and even more beneficial when they are combined.</a:t>
            </a:r>
          </a:p>
          <a:p>
            <a:endParaRPr lang="en-NZ" sz="1900" dirty="0" smtClean="0"/>
          </a:p>
          <a:p>
            <a:r>
              <a:rPr lang="en-NZ" b="1" i="1" dirty="0" smtClean="0"/>
              <a:t>Problem Domain</a:t>
            </a:r>
            <a:r>
              <a:rPr lang="en-NZ" dirty="0" smtClean="0"/>
              <a:t>: Eight-connected </a:t>
            </a:r>
            <a:r>
              <a:rPr lang="en-NZ" dirty="0" err="1" smtClean="0"/>
              <a:t>gridworld</a:t>
            </a:r>
            <a:r>
              <a:rPr lang="en-NZ" dirty="0" smtClean="0"/>
              <a:t> with cells whose </a:t>
            </a:r>
            <a:r>
              <a:rPr lang="en-NZ" dirty="0" err="1" smtClean="0"/>
              <a:t>traversability</a:t>
            </a:r>
            <a:r>
              <a:rPr lang="en-NZ" dirty="0" smtClean="0"/>
              <a:t> changes over time</a:t>
            </a:r>
            <a:endParaRPr lang="en-NZ" dirty="0"/>
          </a:p>
        </p:txBody>
      </p:sp>
    </p:spTree>
    <p:extLst>
      <p:ext uri="{BB962C8B-B14F-4D97-AF65-F5344CB8AC3E}">
        <p14:creationId xmlns:p14="http://schemas.microsoft.com/office/powerpoint/2010/main" val="6638507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NZ" b="1" dirty="0" smtClean="0">
                <a:effectLst>
                  <a:outerShdw blurRad="38100" dist="38100" dir="2700000" algn="tl">
                    <a:srgbClr val="000000">
                      <a:alpha val="43137"/>
                    </a:srgbClr>
                  </a:outerShdw>
                </a:effectLst>
              </a:rPr>
              <a:t>Incremental Search</a:t>
            </a:r>
            <a:endParaRPr lang="en-NZ"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340768"/>
            <a:ext cx="8229600" cy="4785395"/>
          </a:xfrm>
        </p:spPr>
        <p:txBody>
          <a:bodyPr>
            <a:normAutofit/>
          </a:bodyPr>
          <a:lstStyle/>
          <a:p>
            <a:r>
              <a:rPr lang="en-NZ" b="1" dirty="0" smtClean="0">
                <a:effectLst>
                  <a:outerShdw blurRad="38100" dist="38100" dir="2700000" algn="tl">
                    <a:srgbClr val="000000">
                      <a:alpha val="43137"/>
                    </a:srgbClr>
                  </a:outerShdw>
                </a:effectLst>
              </a:rPr>
              <a:t>Incremental search methods </a:t>
            </a:r>
            <a:r>
              <a:rPr lang="en-NZ" dirty="0" smtClean="0"/>
              <a:t>solve dynamic shortest path problems, that is, path problems where shortest paths have to be determined </a:t>
            </a:r>
            <a:r>
              <a:rPr lang="en-NZ" u="sng" dirty="0" smtClean="0"/>
              <a:t>repeatedly</a:t>
            </a:r>
            <a:r>
              <a:rPr lang="en-NZ" dirty="0" smtClean="0"/>
              <a:t> as the </a:t>
            </a:r>
            <a:r>
              <a:rPr lang="en-NZ" i="1" dirty="0" smtClean="0">
                <a:solidFill>
                  <a:srgbClr val="0000FF"/>
                </a:solidFill>
                <a:effectLst>
                  <a:outerShdw blurRad="38100" dist="38100" dir="2700000" algn="tl">
                    <a:srgbClr val="000000">
                      <a:alpha val="43137"/>
                    </a:srgbClr>
                  </a:outerShdw>
                </a:effectLst>
              </a:rPr>
              <a:t>topology of a graph </a:t>
            </a:r>
            <a:r>
              <a:rPr lang="en-NZ" dirty="0" smtClean="0"/>
              <a:t>or its </a:t>
            </a:r>
            <a:r>
              <a:rPr lang="en-NZ" i="1" dirty="0" smtClean="0">
                <a:solidFill>
                  <a:srgbClr val="0000FF"/>
                </a:solidFill>
                <a:effectLst>
                  <a:outerShdw blurRad="38100" dist="38100" dir="2700000" algn="tl">
                    <a:srgbClr val="000000">
                      <a:alpha val="43137"/>
                    </a:srgbClr>
                  </a:outerShdw>
                </a:effectLst>
              </a:rPr>
              <a:t>edge costs change</a:t>
            </a:r>
            <a:r>
              <a:rPr lang="en-NZ" dirty="0" smtClean="0"/>
              <a:t>.</a:t>
            </a:r>
          </a:p>
          <a:p>
            <a:pPr marL="0" indent="0">
              <a:buNone/>
            </a:pPr>
            <a:endParaRPr lang="en-NZ" dirty="0"/>
          </a:p>
        </p:txBody>
      </p:sp>
      <p:sp>
        <p:nvSpPr>
          <p:cNvPr id="4" name="Oval 3"/>
          <p:cNvSpPr/>
          <p:nvPr/>
        </p:nvSpPr>
        <p:spPr>
          <a:xfrm>
            <a:off x="1403648" y="4437112"/>
            <a:ext cx="648072" cy="648072"/>
          </a:xfrm>
          <a:prstGeom prst="ellipse">
            <a:avLst/>
          </a:prstGeom>
          <a:gradFill flip="none" rotWithShape="1">
            <a:gsLst>
              <a:gs pos="0">
                <a:srgbClr val="CCCCFF"/>
              </a:gs>
              <a:gs pos="17999">
                <a:srgbClr val="99CCFF"/>
              </a:gs>
              <a:gs pos="36000">
                <a:srgbClr val="9966FF"/>
              </a:gs>
              <a:gs pos="61000">
                <a:srgbClr val="CC99FF"/>
              </a:gs>
              <a:gs pos="82001">
                <a:srgbClr val="99CCFF"/>
              </a:gs>
              <a:gs pos="100000">
                <a:srgbClr val="CCCCFF"/>
              </a:gs>
            </a:gsLst>
            <a:lin ang="5400000" scaled="0"/>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800" b="1" dirty="0" smtClean="0">
                <a:solidFill>
                  <a:schemeClr val="tx1"/>
                </a:solidFill>
              </a:rPr>
              <a:t>S</a:t>
            </a:r>
            <a:endParaRPr lang="en-NZ" sz="2800" b="1" dirty="0">
              <a:solidFill>
                <a:schemeClr val="tx1"/>
              </a:solidFill>
            </a:endParaRPr>
          </a:p>
        </p:txBody>
      </p:sp>
      <p:sp>
        <p:nvSpPr>
          <p:cNvPr id="5" name="Oval 4"/>
          <p:cNvSpPr/>
          <p:nvPr/>
        </p:nvSpPr>
        <p:spPr>
          <a:xfrm>
            <a:off x="2771800" y="4437112"/>
            <a:ext cx="648072" cy="648072"/>
          </a:xfrm>
          <a:prstGeom prst="ellipse">
            <a:avLst/>
          </a:prstGeom>
          <a:gradFill flip="none" rotWithShape="1">
            <a:gsLst>
              <a:gs pos="0">
                <a:srgbClr val="CCCCFF"/>
              </a:gs>
              <a:gs pos="17999">
                <a:srgbClr val="99CCFF"/>
              </a:gs>
              <a:gs pos="36000">
                <a:srgbClr val="9966FF"/>
              </a:gs>
              <a:gs pos="61000">
                <a:srgbClr val="CC99FF"/>
              </a:gs>
              <a:gs pos="82001">
                <a:srgbClr val="99CCFF"/>
              </a:gs>
              <a:gs pos="100000">
                <a:srgbClr val="CCCCFF"/>
              </a:gs>
            </a:gsLst>
            <a:lin ang="5400000" scaled="0"/>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Oval 5"/>
          <p:cNvSpPr/>
          <p:nvPr/>
        </p:nvSpPr>
        <p:spPr>
          <a:xfrm>
            <a:off x="1403648" y="5445224"/>
            <a:ext cx="648072" cy="648072"/>
          </a:xfrm>
          <a:prstGeom prst="ellipse">
            <a:avLst/>
          </a:prstGeom>
          <a:gradFill flip="none" rotWithShape="1">
            <a:gsLst>
              <a:gs pos="0">
                <a:srgbClr val="CCCCFF"/>
              </a:gs>
              <a:gs pos="17999">
                <a:srgbClr val="99CCFF"/>
              </a:gs>
              <a:gs pos="36000">
                <a:srgbClr val="9966FF"/>
              </a:gs>
              <a:gs pos="61000">
                <a:srgbClr val="CC99FF"/>
              </a:gs>
              <a:gs pos="82001">
                <a:srgbClr val="99CCFF"/>
              </a:gs>
              <a:gs pos="100000">
                <a:srgbClr val="CCCCFF"/>
              </a:gs>
            </a:gsLst>
            <a:lin ang="5400000" scaled="0"/>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Oval 6"/>
          <p:cNvSpPr/>
          <p:nvPr/>
        </p:nvSpPr>
        <p:spPr>
          <a:xfrm>
            <a:off x="2771800" y="5445224"/>
            <a:ext cx="648072" cy="648072"/>
          </a:xfrm>
          <a:prstGeom prst="ellipse">
            <a:avLst/>
          </a:prstGeom>
          <a:gradFill flip="none" rotWithShape="1">
            <a:gsLst>
              <a:gs pos="0">
                <a:srgbClr val="CCCCFF"/>
              </a:gs>
              <a:gs pos="17999">
                <a:srgbClr val="99CCFF"/>
              </a:gs>
              <a:gs pos="36000">
                <a:srgbClr val="9966FF"/>
              </a:gs>
              <a:gs pos="61000">
                <a:srgbClr val="CC99FF"/>
              </a:gs>
              <a:gs pos="82001">
                <a:srgbClr val="99CCFF"/>
              </a:gs>
              <a:gs pos="100000">
                <a:srgbClr val="CCCCFF"/>
              </a:gs>
            </a:gsLst>
            <a:lin ang="5400000" scaled="0"/>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Oval 7"/>
          <p:cNvSpPr/>
          <p:nvPr/>
        </p:nvSpPr>
        <p:spPr>
          <a:xfrm>
            <a:off x="3995936" y="4437112"/>
            <a:ext cx="648072" cy="648072"/>
          </a:xfrm>
          <a:prstGeom prst="ellipse">
            <a:avLst/>
          </a:prstGeom>
          <a:gradFill flip="none" rotWithShape="1">
            <a:gsLst>
              <a:gs pos="0">
                <a:srgbClr val="CCCCFF"/>
              </a:gs>
              <a:gs pos="17999">
                <a:srgbClr val="99CCFF"/>
              </a:gs>
              <a:gs pos="36000">
                <a:srgbClr val="9966FF"/>
              </a:gs>
              <a:gs pos="61000">
                <a:srgbClr val="CC99FF"/>
              </a:gs>
              <a:gs pos="82001">
                <a:srgbClr val="99CCFF"/>
              </a:gs>
              <a:gs pos="100000">
                <a:srgbClr val="CCCCFF"/>
              </a:gs>
            </a:gsLst>
            <a:lin ang="5400000" scaled="0"/>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Oval 8"/>
          <p:cNvSpPr/>
          <p:nvPr/>
        </p:nvSpPr>
        <p:spPr>
          <a:xfrm>
            <a:off x="5364088" y="4437112"/>
            <a:ext cx="648072" cy="648072"/>
          </a:xfrm>
          <a:prstGeom prst="ellipse">
            <a:avLst/>
          </a:prstGeom>
          <a:gradFill flip="none" rotWithShape="1">
            <a:gsLst>
              <a:gs pos="0">
                <a:srgbClr val="CCCCFF"/>
              </a:gs>
              <a:gs pos="17999">
                <a:srgbClr val="99CCFF"/>
              </a:gs>
              <a:gs pos="36000">
                <a:srgbClr val="9966FF"/>
              </a:gs>
              <a:gs pos="61000">
                <a:srgbClr val="CC99FF"/>
              </a:gs>
              <a:gs pos="82001">
                <a:srgbClr val="99CCFF"/>
              </a:gs>
              <a:gs pos="100000">
                <a:srgbClr val="CCCCFF"/>
              </a:gs>
            </a:gsLst>
            <a:lin ang="5400000" scaled="0"/>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 name="Oval 9"/>
          <p:cNvSpPr/>
          <p:nvPr/>
        </p:nvSpPr>
        <p:spPr>
          <a:xfrm>
            <a:off x="3995936" y="5445224"/>
            <a:ext cx="648072" cy="648072"/>
          </a:xfrm>
          <a:prstGeom prst="ellipse">
            <a:avLst/>
          </a:prstGeom>
          <a:gradFill flip="none" rotWithShape="1">
            <a:gsLst>
              <a:gs pos="0">
                <a:srgbClr val="CCCCFF"/>
              </a:gs>
              <a:gs pos="17999">
                <a:srgbClr val="99CCFF"/>
              </a:gs>
              <a:gs pos="36000">
                <a:srgbClr val="9966FF"/>
              </a:gs>
              <a:gs pos="61000">
                <a:srgbClr val="CC99FF"/>
              </a:gs>
              <a:gs pos="82001">
                <a:srgbClr val="99CCFF"/>
              </a:gs>
              <a:gs pos="100000">
                <a:srgbClr val="CCCCFF"/>
              </a:gs>
            </a:gsLst>
            <a:lin ang="5400000" scaled="0"/>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Oval 10"/>
          <p:cNvSpPr/>
          <p:nvPr/>
        </p:nvSpPr>
        <p:spPr>
          <a:xfrm>
            <a:off x="5364088" y="5445224"/>
            <a:ext cx="648072" cy="648072"/>
          </a:xfrm>
          <a:prstGeom prst="ellipse">
            <a:avLst/>
          </a:prstGeom>
          <a:gradFill flip="none" rotWithShape="1">
            <a:gsLst>
              <a:gs pos="0">
                <a:srgbClr val="CCCCFF"/>
              </a:gs>
              <a:gs pos="17999">
                <a:srgbClr val="99CCFF"/>
              </a:gs>
              <a:gs pos="36000">
                <a:srgbClr val="9966FF"/>
              </a:gs>
              <a:gs pos="61000">
                <a:srgbClr val="CC99FF"/>
              </a:gs>
              <a:gs pos="82001">
                <a:srgbClr val="99CCFF"/>
              </a:gs>
              <a:gs pos="100000">
                <a:srgbClr val="CCCCFF"/>
              </a:gs>
            </a:gsLst>
            <a:lin ang="5400000" scaled="0"/>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800" b="1" dirty="0">
                <a:solidFill>
                  <a:schemeClr val="tx1"/>
                </a:solidFill>
              </a:rPr>
              <a:t>G</a:t>
            </a:r>
          </a:p>
        </p:txBody>
      </p:sp>
      <p:cxnSp>
        <p:nvCxnSpPr>
          <p:cNvPr id="13" name="Straight Connector 12"/>
          <p:cNvCxnSpPr>
            <a:stCxn id="4" idx="6"/>
            <a:endCxn id="5" idx="2"/>
          </p:cNvCxnSpPr>
          <p:nvPr/>
        </p:nvCxnSpPr>
        <p:spPr>
          <a:xfrm>
            <a:off x="2051720" y="4761148"/>
            <a:ext cx="720080"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8" idx="2"/>
          </p:cNvCxnSpPr>
          <p:nvPr/>
        </p:nvCxnSpPr>
        <p:spPr>
          <a:xfrm>
            <a:off x="3419872" y="4761148"/>
            <a:ext cx="576064"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9" idx="2"/>
          </p:cNvCxnSpPr>
          <p:nvPr/>
        </p:nvCxnSpPr>
        <p:spPr>
          <a:xfrm>
            <a:off x="4644008" y="4761148"/>
            <a:ext cx="720080"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051720" y="5769260"/>
            <a:ext cx="720080"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419872" y="5769260"/>
            <a:ext cx="576064"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644008" y="5769260"/>
            <a:ext cx="720080"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6" idx="0"/>
            <a:endCxn id="4" idx="4"/>
          </p:cNvCxnSpPr>
          <p:nvPr/>
        </p:nvCxnSpPr>
        <p:spPr>
          <a:xfrm flipV="1">
            <a:off x="1727684" y="5085184"/>
            <a:ext cx="0" cy="36004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3095836" y="5085184"/>
            <a:ext cx="0" cy="36004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4319972" y="5085184"/>
            <a:ext cx="0" cy="36004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671468" y="5057564"/>
            <a:ext cx="0" cy="36004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267744" y="4437112"/>
            <a:ext cx="301686" cy="369332"/>
          </a:xfrm>
          <a:prstGeom prst="rect">
            <a:avLst/>
          </a:prstGeom>
          <a:noFill/>
        </p:spPr>
        <p:txBody>
          <a:bodyPr wrap="none" rtlCol="0">
            <a:spAutoFit/>
          </a:bodyPr>
          <a:lstStyle/>
          <a:p>
            <a:r>
              <a:rPr lang="en-NZ" dirty="0" smtClean="0"/>
              <a:t>2</a:t>
            </a:r>
            <a:endParaRPr lang="en-NZ" dirty="0"/>
          </a:p>
        </p:txBody>
      </p:sp>
      <p:sp>
        <p:nvSpPr>
          <p:cNvPr id="28" name="TextBox 27"/>
          <p:cNvSpPr txBox="1"/>
          <p:nvPr/>
        </p:nvSpPr>
        <p:spPr>
          <a:xfrm>
            <a:off x="3557061" y="4437112"/>
            <a:ext cx="301686" cy="369332"/>
          </a:xfrm>
          <a:prstGeom prst="rect">
            <a:avLst/>
          </a:prstGeom>
          <a:noFill/>
        </p:spPr>
        <p:txBody>
          <a:bodyPr wrap="none" rtlCol="0">
            <a:spAutoFit/>
          </a:bodyPr>
          <a:lstStyle/>
          <a:p>
            <a:r>
              <a:rPr lang="en-NZ" dirty="0"/>
              <a:t>1</a:t>
            </a:r>
          </a:p>
        </p:txBody>
      </p:sp>
      <p:sp>
        <p:nvSpPr>
          <p:cNvPr id="29" name="TextBox 28"/>
          <p:cNvSpPr txBox="1"/>
          <p:nvPr/>
        </p:nvSpPr>
        <p:spPr>
          <a:xfrm>
            <a:off x="4853205" y="4437112"/>
            <a:ext cx="301686" cy="369332"/>
          </a:xfrm>
          <a:prstGeom prst="rect">
            <a:avLst/>
          </a:prstGeom>
          <a:noFill/>
        </p:spPr>
        <p:txBody>
          <a:bodyPr wrap="none" rtlCol="0">
            <a:spAutoFit/>
          </a:bodyPr>
          <a:lstStyle/>
          <a:p>
            <a:r>
              <a:rPr lang="en-NZ" dirty="0" smtClean="0"/>
              <a:t>3</a:t>
            </a:r>
            <a:endParaRPr lang="en-NZ" dirty="0"/>
          </a:p>
        </p:txBody>
      </p:sp>
      <p:sp>
        <p:nvSpPr>
          <p:cNvPr id="30" name="TextBox 29"/>
          <p:cNvSpPr txBox="1"/>
          <p:nvPr/>
        </p:nvSpPr>
        <p:spPr>
          <a:xfrm>
            <a:off x="2260917" y="5399928"/>
            <a:ext cx="301686" cy="369332"/>
          </a:xfrm>
          <a:prstGeom prst="rect">
            <a:avLst/>
          </a:prstGeom>
          <a:noFill/>
        </p:spPr>
        <p:txBody>
          <a:bodyPr wrap="none" rtlCol="0">
            <a:spAutoFit/>
          </a:bodyPr>
          <a:lstStyle/>
          <a:p>
            <a:r>
              <a:rPr lang="en-NZ" dirty="0" smtClean="0"/>
              <a:t>2</a:t>
            </a:r>
            <a:endParaRPr lang="en-NZ" dirty="0"/>
          </a:p>
        </p:txBody>
      </p:sp>
      <p:sp>
        <p:nvSpPr>
          <p:cNvPr id="31" name="TextBox 30"/>
          <p:cNvSpPr txBox="1"/>
          <p:nvPr/>
        </p:nvSpPr>
        <p:spPr>
          <a:xfrm>
            <a:off x="3550234" y="5399928"/>
            <a:ext cx="301686" cy="369332"/>
          </a:xfrm>
          <a:prstGeom prst="rect">
            <a:avLst/>
          </a:prstGeom>
          <a:noFill/>
        </p:spPr>
        <p:txBody>
          <a:bodyPr wrap="none" rtlCol="0">
            <a:spAutoFit/>
          </a:bodyPr>
          <a:lstStyle/>
          <a:p>
            <a:r>
              <a:rPr lang="en-NZ" dirty="0"/>
              <a:t>1</a:t>
            </a:r>
          </a:p>
        </p:txBody>
      </p:sp>
      <p:sp>
        <p:nvSpPr>
          <p:cNvPr id="32" name="TextBox 31"/>
          <p:cNvSpPr txBox="1"/>
          <p:nvPr/>
        </p:nvSpPr>
        <p:spPr>
          <a:xfrm>
            <a:off x="4854762" y="5399928"/>
            <a:ext cx="301686" cy="369332"/>
          </a:xfrm>
          <a:prstGeom prst="rect">
            <a:avLst/>
          </a:prstGeom>
          <a:noFill/>
        </p:spPr>
        <p:txBody>
          <a:bodyPr wrap="none" rtlCol="0">
            <a:spAutoFit/>
          </a:bodyPr>
          <a:lstStyle/>
          <a:p>
            <a:r>
              <a:rPr lang="en-NZ" dirty="0" smtClean="0"/>
              <a:t>3</a:t>
            </a:r>
            <a:endParaRPr lang="en-NZ" dirty="0"/>
          </a:p>
        </p:txBody>
      </p:sp>
      <p:sp>
        <p:nvSpPr>
          <p:cNvPr id="33" name="TextBox 32"/>
          <p:cNvSpPr txBox="1"/>
          <p:nvPr/>
        </p:nvSpPr>
        <p:spPr>
          <a:xfrm>
            <a:off x="1403648" y="5089584"/>
            <a:ext cx="301686" cy="369332"/>
          </a:xfrm>
          <a:prstGeom prst="rect">
            <a:avLst/>
          </a:prstGeom>
          <a:noFill/>
        </p:spPr>
        <p:txBody>
          <a:bodyPr wrap="none" rtlCol="0">
            <a:spAutoFit/>
          </a:bodyPr>
          <a:lstStyle/>
          <a:p>
            <a:r>
              <a:rPr lang="en-NZ" dirty="0" smtClean="0"/>
              <a:t>1</a:t>
            </a:r>
            <a:endParaRPr lang="en-NZ" dirty="0"/>
          </a:p>
        </p:txBody>
      </p:sp>
      <p:sp>
        <p:nvSpPr>
          <p:cNvPr id="34" name="TextBox 33"/>
          <p:cNvSpPr txBox="1"/>
          <p:nvPr/>
        </p:nvSpPr>
        <p:spPr>
          <a:xfrm>
            <a:off x="2771800" y="5089584"/>
            <a:ext cx="301686" cy="369332"/>
          </a:xfrm>
          <a:prstGeom prst="rect">
            <a:avLst/>
          </a:prstGeom>
          <a:noFill/>
        </p:spPr>
        <p:txBody>
          <a:bodyPr wrap="none" rtlCol="0">
            <a:spAutoFit/>
          </a:bodyPr>
          <a:lstStyle/>
          <a:p>
            <a:r>
              <a:rPr lang="en-NZ" dirty="0" smtClean="0"/>
              <a:t>1</a:t>
            </a:r>
            <a:endParaRPr lang="en-NZ" dirty="0"/>
          </a:p>
        </p:txBody>
      </p:sp>
      <p:sp>
        <p:nvSpPr>
          <p:cNvPr id="35" name="TextBox 34"/>
          <p:cNvSpPr txBox="1"/>
          <p:nvPr/>
        </p:nvSpPr>
        <p:spPr>
          <a:xfrm>
            <a:off x="3995936" y="5090660"/>
            <a:ext cx="301686" cy="369332"/>
          </a:xfrm>
          <a:prstGeom prst="rect">
            <a:avLst/>
          </a:prstGeom>
          <a:noFill/>
        </p:spPr>
        <p:txBody>
          <a:bodyPr wrap="none" rtlCol="0">
            <a:spAutoFit/>
          </a:bodyPr>
          <a:lstStyle/>
          <a:p>
            <a:r>
              <a:rPr lang="en-NZ" dirty="0" smtClean="0"/>
              <a:t>1</a:t>
            </a:r>
            <a:endParaRPr lang="en-NZ" dirty="0"/>
          </a:p>
        </p:txBody>
      </p:sp>
      <p:sp>
        <p:nvSpPr>
          <p:cNvPr id="36" name="TextBox 35"/>
          <p:cNvSpPr txBox="1"/>
          <p:nvPr/>
        </p:nvSpPr>
        <p:spPr>
          <a:xfrm>
            <a:off x="5361291" y="5112736"/>
            <a:ext cx="301686" cy="369332"/>
          </a:xfrm>
          <a:prstGeom prst="rect">
            <a:avLst/>
          </a:prstGeom>
          <a:noFill/>
        </p:spPr>
        <p:txBody>
          <a:bodyPr wrap="none" rtlCol="0">
            <a:spAutoFit/>
          </a:bodyPr>
          <a:lstStyle/>
          <a:p>
            <a:r>
              <a:rPr lang="en-NZ" dirty="0" smtClean="0"/>
              <a:t>1</a:t>
            </a:r>
            <a:endParaRPr lang="en-NZ" dirty="0"/>
          </a:p>
        </p:txBody>
      </p:sp>
    </p:spTree>
    <p:extLst>
      <p:ext uri="{BB962C8B-B14F-4D97-AF65-F5344CB8AC3E}">
        <p14:creationId xmlns:p14="http://schemas.microsoft.com/office/powerpoint/2010/main" val="6821562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NZ" b="1" dirty="0" smtClean="0">
                <a:effectLst>
                  <a:outerShdw blurRad="38100" dist="38100" dir="2700000" algn="tl">
                    <a:srgbClr val="000000">
                      <a:alpha val="43137"/>
                    </a:srgbClr>
                  </a:outerShdw>
                </a:effectLst>
              </a:rPr>
              <a:t>Incremental Search</a:t>
            </a:r>
            <a:endParaRPr lang="en-NZ"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340768"/>
            <a:ext cx="8229600" cy="4785395"/>
          </a:xfrm>
        </p:spPr>
        <p:txBody>
          <a:bodyPr>
            <a:normAutofit/>
          </a:bodyPr>
          <a:lstStyle/>
          <a:p>
            <a:r>
              <a:rPr lang="en-NZ" b="1" dirty="0" smtClean="0">
                <a:effectLst>
                  <a:outerShdw blurRad="38100" dist="38100" dir="2700000" algn="tl">
                    <a:srgbClr val="000000">
                      <a:alpha val="43137"/>
                    </a:srgbClr>
                  </a:outerShdw>
                </a:effectLst>
              </a:rPr>
              <a:t>Incremental search methods </a:t>
            </a:r>
            <a:r>
              <a:rPr lang="en-NZ" dirty="0" smtClean="0"/>
              <a:t>solve dynamic shortest path problems, that is, path problems where shortest paths have to be determined </a:t>
            </a:r>
            <a:r>
              <a:rPr lang="en-NZ" u="sng" dirty="0" smtClean="0"/>
              <a:t>repeatedly</a:t>
            </a:r>
            <a:r>
              <a:rPr lang="en-NZ" dirty="0" smtClean="0"/>
              <a:t> as the </a:t>
            </a:r>
            <a:r>
              <a:rPr lang="en-NZ" i="1" dirty="0" smtClean="0">
                <a:solidFill>
                  <a:srgbClr val="0000FF"/>
                </a:solidFill>
                <a:effectLst>
                  <a:outerShdw blurRad="38100" dist="38100" dir="2700000" algn="tl">
                    <a:srgbClr val="000000">
                      <a:alpha val="43137"/>
                    </a:srgbClr>
                  </a:outerShdw>
                </a:effectLst>
              </a:rPr>
              <a:t>topology of a graph </a:t>
            </a:r>
            <a:r>
              <a:rPr lang="en-NZ" dirty="0" smtClean="0"/>
              <a:t>or its </a:t>
            </a:r>
            <a:r>
              <a:rPr lang="en-NZ" i="1" dirty="0" smtClean="0">
                <a:solidFill>
                  <a:srgbClr val="0000FF"/>
                </a:solidFill>
                <a:effectLst>
                  <a:outerShdw blurRad="38100" dist="38100" dir="2700000" algn="tl">
                    <a:srgbClr val="000000">
                      <a:alpha val="43137"/>
                    </a:srgbClr>
                  </a:outerShdw>
                </a:effectLst>
              </a:rPr>
              <a:t>edge costs change</a:t>
            </a:r>
            <a:r>
              <a:rPr lang="en-NZ" dirty="0" smtClean="0"/>
              <a:t>.</a:t>
            </a:r>
          </a:p>
          <a:p>
            <a:pPr marL="0" indent="0">
              <a:buNone/>
            </a:pPr>
            <a:endParaRPr lang="en-NZ" dirty="0"/>
          </a:p>
        </p:txBody>
      </p:sp>
      <p:sp>
        <p:nvSpPr>
          <p:cNvPr id="4" name="Oval 3"/>
          <p:cNvSpPr/>
          <p:nvPr/>
        </p:nvSpPr>
        <p:spPr>
          <a:xfrm>
            <a:off x="1403648" y="4509120"/>
            <a:ext cx="648072" cy="648072"/>
          </a:xfrm>
          <a:prstGeom prst="ellipse">
            <a:avLst/>
          </a:prstGeom>
          <a:gradFill flip="none" rotWithShape="1">
            <a:gsLst>
              <a:gs pos="0">
                <a:srgbClr val="CCCCFF"/>
              </a:gs>
              <a:gs pos="17999">
                <a:srgbClr val="99CCFF"/>
              </a:gs>
              <a:gs pos="36000">
                <a:srgbClr val="9966FF"/>
              </a:gs>
              <a:gs pos="61000">
                <a:srgbClr val="CC99FF"/>
              </a:gs>
              <a:gs pos="82001">
                <a:srgbClr val="99CCFF"/>
              </a:gs>
              <a:gs pos="100000">
                <a:srgbClr val="CCCCFF"/>
              </a:gs>
            </a:gsLst>
            <a:lin ang="5400000" scaled="0"/>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800" b="1" dirty="0" smtClean="0">
                <a:solidFill>
                  <a:schemeClr val="tx1"/>
                </a:solidFill>
              </a:rPr>
              <a:t>S</a:t>
            </a:r>
            <a:endParaRPr lang="en-NZ" sz="2800" b="1" dirty="0">
              <a:solidFill>
                <a:schemeClr val="tx1"/>
              </a:solidFill>
            </a:endParaRPr>
          </a:p>
        </p:txBody>
      </p:sp>
      <p:sp>
        <p:nvSpPr>
          <p:cNvPr id="5" name="Oval 4"/>
          <p:cNvSpPr/>
          <p:nvPr/>
        </p:nvSpPr>
        <p:spPr>
          <a:xfrm>
            <a:off x="2771800" y="4509120"/>
            <a:ext cx="648072" cy="648072"/>
          </a:xfrm>
          <a:prstGeom prst="ellipse">
            <a:avLst/>
          </a:prstGeom>
          <a:gradFill flip="none" rotWithShape="1">
            <a:gsLst>
              <a:gs pos="0">
                <a:srgbClr val="CCCCFF"/>
              </a:gs>
              <a:gs pos="17999">
                <a:srgbClr val="99CCFF"/>
              </a:gs>
              <a:gs pos="36000">
                <a:srgbClr val="9966FF"/>
              </a:gs>
              <a:gs pos="61000">
                <a:srgbClr val="CC99FF"/>
              </a:gs>
              <a:gs pos="82001">
                <a:srgbClr val="99CCFF"/>
              </a:gs>
              <a:gs pos="100000">
                <a:srgbClr val="CCCCFF"/>
              </a:gs>
            </a:gsLst>
            <a:lin ang="5400000" scaled="0"/>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Oval 5"/>
          <p:cNvSpPr/>
          <p:nvPr/>
        </p:nvSpPr>
        <p:spPr>
          <a:xfrm>
            <a:off x="1403648" y="5517232"/>
            <a:ext cx="648072" cy="648072"/>
          </a:xfrm>
          <a:prstGeom prst="ellipse">
            <a:avLst/>
          </a:prstGeom>
          <a:gradFill flip="none" rotWithShape="1">
            <a:gsLst>
              <a:gs pos="0">
                <a:srgbClr val="CCCCFF"/>
              </a:gs>
              <a:gs pos="17999">
                <a:srgbClr val="99CCFF"/>
              </a:gs>
              <a:gs pos="36000">
                <a:srgbClr val="9966FF"/>
              </a:gs>
              <a:gs pos="61000">
                <a:srgbClr val="CC99FF"/>
              </a:gs>
              <a:gs pos="82001">
                <a:srgbClr val="99CCFF"/>
              </a:gs>
              <a:gs pos="100000">
                <a:srgbClr val="CCCCFF"/>
              </a:gs>
            </a:gsLst>
            <a:lin ang="5400000" scaled="0"/>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Oval 6"/>
          <p:cNvSpPr/>
          <p:nvPr/>
        </p:nvSpPr>
        <p:spPr>
          <a:xfrm>
            <a:off x="2771800" y="5517232"/>
            <a:ext cx="648072" cy="648072"/>
          </a:xfrm>
          <a:prstGeom prst="ellipse">
            <a:avLst/>
          </a:prstGeom>
          <a:gradFill flip="none" rotWithShape="1">
            <a:gsLst>
              <a:gs pos="0">
                <a:srgbClr val="CCCCFF"/>
              </a:gs>
              <a:gs pos="17999">
                <a:srgbClr val="99CCFF"/>
              </a:gs>
              <a:gs pos="36000">
                <a:srgbClr val="9966FF"/>
              </a:gs>
              <a:gs pos="61000">
                <a:srgbClr val="CC99FF"/>
              </a:gs>
              <a:gs pos="82001">
                <a:srgbClr val="99CCFF"/>
              </a:gs>
              <a:gs pos="100000">
                <a:srgbClr val="CCCCFF"/>
              </a:gs>
            </a:gsLst>
            <a:lin ang="5400000" scaled="0"/>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Oval 7"/>
          <p:cNvSpPr/>
          <p:nvPr/>
        </p:nvSpPr>
        <p:spPr>
          <a:xfrm>
            <a:off x="3995936" y="4509120"/>
            <a:ext cx="648072" cy="648072"/>
          </a:xfrm>
          <a:prstGeom prst="ellipse">
            <a:avLst/>
          </a:prstGeom>
          <a:gradFill flip="none" rotWithShape="1">
            <a:gsLst>
              <a:gs pos="0">
                <a:srgbClr val="CCCCFF"/>
              </a:gs>
              <a:gs pos="17999">
                <a:srgbClr val="99CCFF"/>
              </a:gs>
              <a:gs pos="36000">
                <a:srgbClr val="9966FF"/>
              </a:gs>
              <a:gs pos="61000">
                <a:srgbClr val="CC99FF"/>
              </a:gs>
              <a:gs pos="82001">
                <a:srgbClr val="99CCFF"/>
              </a:gs>
              <a:gs pos="100000">
                <a:srgbClr val="CCCCFF"/>
              </a:gs>
            </a:gsLst>
            <a:lin ang="5400000" scaled="0"/>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Oval 8"/>
          <p:cNvSpPr/>
          <p:nvPr/>
        </p:nvSpPr>
        <p:spPr>
          <a:xfrm>
            <a:off x="5364088" y="4509120"/>
            <a:ext cx="648072" cy="648072"/>
          </a:xfrm>
          <a:prstGeom prst="ellipse">
            <a:avLst/>
          </a:prstGeom>
          <a:gradFill flip="none" rotWithShape="1">
            <a:gsLst>
              <a:gs pos="0">
                <a:srgbClr val="CCCCFF"/>
              </a:gs>
              <a:gs pos="17999">
                <a:srgbClr val="99CCFF"/>
              </a:gs>
              <a:gs pos="36000">
                <a:srgbClr val="9966FF"/>
              </a:gs>
              <a:gs pos="61000">
                <a:srgbClr val="CC99FF"/>
              </a:gs>
              <a:gs pos="82001">
                <a:srgbClr val="99CCFF"/>
              </a:gs>
              <a:gs pos="100000">
                <a:srgbClr val="CCCCFF"/>
              </a:gs>
            </a:gsLst>
            <a:lin ang="5400000" scaled="0"/>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 name="Oval 9"/>
          <p:cNvSpPr/>
          <p:nvPr/>
        </p:nvSpPr>
        <p:spPr>
          <a:xfrm>
            <a:off x="3995936" y="5517232"/>
            <a:ext cx="648072" cy="648072"/>
          </a:xfrm>
          <a:prstGeom prst="ellipse">
            <a:avLst/>
          </a:prstGeom>
          <a:gradFill flip="none" rotWithShape="1">
            <a:gsLst>
              <a:gs pos="0">
                <a:srgbClr val="CCCCFF"/>
              </a:gs>
              <a:gs pos="17999">
                <a:srgbClr val="99CCFF"/>
              </a:gs>
              <a:gs pos="36000">
                <a:srgbClr val="9966FF"/>
              </a:gs>
              <a:gs pos="61000">
                <a:srgbClr val="CC99FF"/>
              </a:gs>
              <a:gs pos="82001">
                <a:srgbClr val="99CCFF"/>
              </a:gs>
              <a:gs pos="100000">
                <a:srgbClr val="CCCCFF"/>
              </a:gs>
            </a:gsLst>
            <a:lin ang="5400000" scaled="0"/>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Oval 10"/>
          <p:cNvSpPr/>
          <p:nvPr/>
        </p:nvSpPr>
        <p:spPr>
          <a:xfrm>
            <a:off x="5364088" y="5517232"/>
            <a:ext cx="648072" cy="648072"/>
          </a:xfrm>
          <a:prstGeom prst="ellipse">
            <a:avLst/>
          </a:prstGeom>
          <a:gradFill flip="none" rotWithShape="1">
            <a:gsLst>
              <a:gs pos="0">
                <a:srgbClr val="CCCCFF"/>
              </a:gs>
              <a:gs pos="17999">
                <a:srgbClr val="99CCFF"/>
              </a:gs>
              <a:gs pos="36000">
                <a:srgbClr val="9966FF"/>
              </a:gs>
              <a:gs pos="61000">
                <a:srgbClr val="CC99FF"/>
              </a:gs>
              <a:gs pos="82001">
                <a:srgbClr val="99CCFF"/>
              </a:gs>
              <a:gs pos="100000">
                <a:srgbClr val="CCCCFF"/>
              </a:gs>
            </a:gsLst>
            <a:lin ang="5400000" scaled="0"/>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800" b="1" dirty="0">
                <a:solidFill>
                  <a:schemeClr val="tx1"/>
                </a:solidFill>
              </a:rPr>
              <a:t>G</a:t>
            </a:r>
          </a:p>
        </p:txBody>
      </p:sp>
      <p:cxnSp>
        <p:nvCxnSpPr>
          <p:cNvPr id="13" name="Straight Connector 12"/>
          <p:cNvCxnSpPr>
            <a:stCxn id="4" idx="6"/>
            <a:endCxn id="5" idx="2"/>
          </p:cNvCxnSpPr>
          <p:nvPr/>
        </p:nvCxnSpPr>
        <p:spPr>
          <a:xfrm>
            <a:off x="2051720" y="4833156"/>
            <a:ext cx="720080"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8" idx="2"/>
          </p:cNvCxnSpPr>
          <p:nvPr/>
        </p:nvCxnSpPr>
        <p:spPr>
          <a:xfrm>
            <a:off x="3419872" y="4833156"/>
            <a:ext cx="576064"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9" idx="2"/>
          </p:cNvCxnSpPr>
          <p:nvPr/>
        </p:nvCxnSpPr>
        <p:spPr>
          <a:xfrm>
            <a:off x="4644008" y="4833156"/>
            <a:ext cx="720080"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051720" y="5841268"/>
            <a:ext cx="720080"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419872" y="5841268"/>
            <a:ext cx="576064"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644008" y="5841268"/>
            <a:ext cx="720080"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6" idx="0"/>
            <a:endCxn id="4" idx="4"/>
          </p:cNvCxnSpPr>
          <p:nvPr/>
        </p:nvCxnSpPr>
        <p:spPr>
          <a:xfrm flipV="1">
            <a:off x="1727684" y="5157192"/>
            <a:ext cx="0" cy="36004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3095836" y="5157192"/>
            <a:ext cx="0" cy="36004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4319972" y="5157192"/>
            <a:ext cx="0" cy="36004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671468" y="5129572"/>
            <a:ext cx="0" cy="36004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267744" y="4509120"/>
            <a:ext cx="381836" cy="369332"/>
          </a:xfrm>
          <a:prstGeom prst="rect">
            <a:avLst/>
          </a:prstGeom>
          <a:noFill/>
        </p:spPr>
        <p:txBody>
          <a:bodyPr wrap="none" rtlCol="0">
            <a:spAutoFit/>
          </a:bodyPr>
          <a:lstStyle>
            <a:defPPr>
              <a:defRPr lang="en-US"/>
            </a:defPPr>
            <a:lvl1pPr>
              <a:defRPr>
                <a:solidFill>
                  <a:srgbClr val="FF0000"/>
                </a:solidFill>
              </a:defRPr>
            </a:lvl1pPr>
          </a:lstStyle>
          <a:p>
            <a:r>
              <a:rPr lang="en-NZ" dirty="0"/>
              <a:t>∞</a:t>
            </a:r>
          </a:p>
        </p:txBody>
      </p:sp>
      <p:sp>
        <p:nvSpPr>
          <p:cNvPr id="28" name="TextBox 27"/>
          <p:cNvSpPr txBox="1"/>
          <p:nvPr/>
        </p:nvSpPr>
        <p:spPr>
          <a:xfrm>
            <a:off x="3557061" y="4509120"/>
            <a:ext cx="381836" cy="369332"/>
          </a:xfrm>
          <a:prstGeom prst="rect">
            <a:avLst/>
          </a:prstGeom>
          <a:noFill/>
        </p:spPr>
        <p:txBody>
          <a:bodyPr wrap="none" rtlCol="0">
            <a:spAutoFit/>
          </a:bodyPr>
          <a:lstStyle/>
          <a:p>
            <a:r>
              <a:rPr lang="en-NZ" dirty="0">
                <a:solidFill>
                  <a:srgbClr val="FF0000"/>
                </a:solidFill>
              </a:rPr>
              <a:t>∞</a:t>
            </a:r>
            <a:endParaRPr lang="en-NZ" dirty="0">
              <a:solidFill>
                <a:srgbClr val="FF0000"/>
              </a:solidFill>
            </a:endParaRPr>
          </a:p>
        </p:txBody>
      </p:sp>
      <p:sp>
        <p:nvSpPr>
          <p:cNvPr id="29" name="TextBox 28"/>
          <p:cNvSpPr txBox="1"/>
          <p:nvPr/>
        </p:nvSpPr>
        <p:spPr>
          <a:xfrm>
            <a:off x="4853205" y="4509120"/>
            <a:ext cx="301686" cy="369332"/>
          </a:xfrm>
          <a:prstGeom prst="rect">
            <a:avLst/>
          </a:prstGeom>
          <a:noFill/>
        </p:spPr>
        <p:txBody>
          <a:bodyPr wrap="none" rtlCol="0">
            <a:spAutoFit/>
          </a:bodyPr>
          <a:lstStyle/>
          <a:p>
            <a:r>
              <a:rPr lang="en-NZ" dirty="0" smtClean="0"/>
              <a:t>3</a:t>
            </a:r>
            <a:endParaRPr lang="en-NZ" dirty="0"/>
          </a:p>
        </p:txBody>
      </p:sp>
      <p:sp>
        <p:nvSpPr>
          <p:cNvPr id="30" name="TextBox 29"/>
          <p:cNvSpPr txBox="1"/>
          <p:nvPr/>
        </p:nvSpPr>
        <p:spPr>
          <a:xfrm>
            <a:off x="2260917" y="5471936"/>
            <a:ext cx="301686" cy="369332"/>
          </a:xfrm>
          <a:prstGeom prst="rect">
            <a:avLst/>
          </a:prstGeom>
          <a:noFill/>
        </p:spPr>
        <p:txBody>
          <a:bodyPr wrap="none" rtlCol="0">
            <a:spAutoFit/>
          </a:bodyPr>
          <a:lstStyle/>
          <a:p>
            <a:r>
              <a:rPr lang="en-NZ" dirty="0" smtClean="0"/>
              <a:t>2</a:t>
            </a:r>
            <a:endParaRPr lang="en-NZ" dirty="0"/>
          </a:p>
        </p:txBody>
      </p:sp>
      <p:sp>
        <p:nvSpPr>
          <p:cNvPr id="31" name="TextBox 30"/>
          <p:cNvSpPr txBox="1"/>
          <p:nvPr/>
        </p:nvSpPr>
        <p:spPr>
          <a:xfrm>
            <a:off x="3550234" y="5471936"/>
            <a:ext cx="301686" cy="369332"/>
          </a:xfrm>
          <a:prstGeom prst="rect">
            <a:avLst/>
          </a:prstGeom>
          <a:noFill/>
        </p:spPr>
        <p:txBody>
          <a:bodyPr wrap="none" rtlCol="0">
            <a:spAutoFit/>
          </a:bodyPr>
          <a:lstStyle/>
          <a:p>
            <a:r>
              <a:rPr lang="en-NZ" dirty="0"/>
              <a:t>1</a:t>
            </a:r>
          </a:p>
        </p:txBody>
      </p:sp>
      <p:sp>
        <p:nvSpPr>
          <p:cNvPr id="32" name="TextBox 31"/>
          <p:cNvSpPr txBox="1"/>
          <p:nvPr/>
        </p:nvSpPr>
        <p:spPr>
          <a:xfrm>
            <a:off x="4854762" y="5471936"/>
            <a:ext cx="301686" cy="369332"/>
          </a:xfrm>
          <a:prstGeom prst="rect">
            <a:avLst/>
          </a:prstGeom>
          <a:noFill/>
        </p:spPr>
        <p:txBody>
          <a:bodyPr wrap="none" rtlCol="0">
            <a:spAutoFit/>
          </a:bodyPr>
          <a:lstStyle/>
          <a:p>
            <a:r>
              <a:rPr lang="en-NZ" dirty="0" smtClean="0"/>
              <a:t>3</a:t>
            </a:r>
            <a:endParaRPr lang="en-NZ" dirty="0"/>
          </a:p>
        </p:txBody>
      </p:sp>
      <p:sp>
        <p:nvSpPr>
          <p:cNvPr id="33" name="TextBox 32"/>
          <p:cNvSpPr txBox="1"/>
          <p:nvPr/>
        </p:nvSpPr>
        <p:spPr>
          <a:xfrm>
            <a:off x="1403648" y="5161592"/>
            <a:ext cx="301686" cy="369332"/>
          </a:xfrm>
          <a:prstGeom prst="rect">
            <a:avLst/>
          </a:prstGeom>
          <a:noFill/>
        </p:spPr>
        <p:txBody>
          <a:bodyPr wrap="none" rtlCol="0">
            <a:spAutoFit/>
          </a:bodyPr>
          <a:lstStyle/>
          <a:p>
            <a:r>
              <a:rPr lang="en-NZ" dirty="0" smtClean="0"/>
              <a:t>1</a:t>
            </a:r>
            <a:endParaRPr lang="en-NZ" dirty="0"/>
          </a:p>
        </p:txBody>
      </p:sp>
      <p:sp>
        <p:nvSpPr>
          <p:cNvPr id="34" name="TextBox 33"/>
          <p:cNvSpPr txBox="1"/>
          <p:nvPr/>
        </p:nvSpPr>
        <p:spPr>
          <a:xfrm>
            <a:off x="2771800" y="5161592"/>
            <a:ext cx="381836" cy="369332"/>
          </a:xfrm>
          <a:prstGeom prst="rect">
            <a:avLst/>
          </a:prstGeom>
          <a:noFill/>
        </p:spPr>
        <p:txBody>
          <a:bodyPr wrap="none" rtlCol="0">
            <a:spAutoFit/>
          </a:bodyPr>
          <a:lstStyle/>
          <a:p>
            <a:r>
              <a:rPr lang="en-NZ" dirty="0">
                <a:solidFill>
                  <a:srgbClr val="FF0000"/>
                </a:solidFill>
              </a:rPr>
              <a:t>∞</a:t>
            </a:r>
            <a:endParaRPr lang="en-NZ" dirty="0">
              <a:solidFill>
                <a:srgbClr val="FF0000"/>
              </a:solidFill>
            </a:endParaRPr>
          </a:p>
        </p:txBody>
      </p:sp>
      <p:sp>
        <p:nvSpPr>
          <p:cNvPr id="35" name="TextBox 34"/>
          <p:cNvSpPr txBox="1"/>
          <p:nvPr/>
        </p:nvSpPr>
        <p:spPr>
          <a:xfrm>
            <a:off x="3995936" y="5162668"/>
            <a:ext cx="301686" cy="369332"/>
          </a:xfrm>
          <a:prstGeom prst="rect">
            <a:avLst/>
          </a:prstGeom>
          <a:noFill/>
        </p:spPr>
        <p:txBody>
          <a:bodyPr wrap="none" rtlCol="0">
            <a:spAutoFit/>
          </a:bodyPr>
          <a:lstStyle/>
          <a:p>
            <a:r>
              <a:rPr lang="en-NZ" dirty="0" smtClean="0"/>
              <a:t>1</a:t>
            </a:r>
            <a:endParaRPr lang="en-NZ" dirty="0"/>
          </a:p>
        </p:txBody>
      </p:sp>
      <p:sp>
        <p:nvSpPr>
          <p:cNvPr id="36" name="TextBox 35"/>
          <p:cNvSpPr txBox="1"/>
          <p:nvPr/>
        </p:nvSpPr>
        <p:spPr>
          <a:xfrm>
            <a:off x="5361291" y="5184744"/>
            <a:ext cx="301686" cy="369332"/>
          </a:xfrm>
          <a:prstGeom prst="rect">
            <a:avLst/>
          </a:prstGeom>
          <a:noFill/>
        </p:spPr>
        <p:txBody>
          <a:bodyPr wrap="none" rtlCol="0">
            <a:spAutoFit/>
          </a:bodyPr>
          <a:lstStyle/>
          <a:p>
            <a:r>
              <a:rPr lang="en-NZ" dirty="0" smtClean="0"/>
              <a:t>1</a:t>
            </a:r>
            <a:endParaRPr lang="en-NZ" dirty="0"/>
          </a:p>
        </p:txBody>
      </p:sp>
      <p:cxnSp>
        <p:nvCxnSpPr>
          <p:cNvPr id="15" name="Straight Connector 14"/>
          <p:cNvCxnSpPr/>
          <p:nvPr/>
        </p:nvCxnSpPr>
        <p:spPr>
          <a:xfrm>
            <a:off x="2699792" y="4437112"/>
            <a:ext cx="720080" cy="72448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99792" y="4437112"/>
            <a:ext cx="720080" cy="74763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180176" y="6268670"/>
            <a:ext cx="2001702" cy="369332"/>
          </a:xfrm>
          <a:prstGeom prst="rect">
            <a:avLst/>
          </a:prstGeom>
          <a:noFill/>
        </p:spPr>
        <p:txBody>
          <a:bodyPr wrap="none" rtlCol="0">
            <a:spAutoFit/>
          </a:bodyPr>
          <a:lstStyle/>
          <a:p>
            <a:r>
              <a:rPr lang="en-NZ" b="1" dirty="0" smtClean="0">
                <a:solidFill>
                  <a:srgbClr val="FF0000"/>
                </a:solidFill>
              </a:rPr>
              <a:t>A cell gets blocked.</a:t>
            </a:r>
            <a:endParaRPr lang="en-NZ" b="1" dirty="0">
              <a:solidFill>
                <a:srgbClr val="FF0000"/>
              </a:solidFill>
            </a:endParaRPr>
          </a:p>
        </p:txBody>
      </p:sp>
    </p:spTree>
    <p:extLst>
      <p:ext uri="{BB962C8B-B14F-4D97-AF65-F5344CB8AC3E}">
        <p14:creationId xmlns:p14="http://schemas.microsoft.com/office/powerpoint/2010/main" val="2793379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NZ" b="1" dirty="0" smtClean="0">
                <a:effectLst>
                  <a:outerShdw blurRad="38100" dist="38100" dir="2700000" algn="tl">
                    <a:srgbClr val="000000">
                      <a:alpha val="43137"/>
                    </a:srgbClr>
                  </a:outerShdw>
                </a:effectLst>
              </a:rPr>
              <a:t>Incremental Search</a:t>
            </a:r>
            <a:endParaRPr lang="en-NZ"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340768"/>
            <a:ext cx="8229600" cy="4785395"/>
          </a:xfrm>
        </p:spPr>
        <p:txBody>
          <a:bodyPr>
            <a:normAutofit/>
          </a:bodyPr>
          <a:lstStyle/>
          <a:p>
            <a:r>
              <a:rPr lang="en-NZ" dirty="0" smtClean="0"/>
              <a:t>If </a:t>
            </a:r>
            <a:r>
              <a:rPr lang="en-NZ" dirty="0" smtClean="0"/>
              <a:t>arbitrary sequences of edge insertions, deletions, or weight changes are allowed, then the dynamic shortest path problems are called </a:t>
            </a:r>
            <a:r>
              <a:rPr lang="en-NZ" i="1" dirty="0" smtClean="0">
                <a:solidFill>
                  <a:srgbClr val="0000FF"/>
                </a:solidFill>
                <a:effectLst>
                  <a:outerShdw blurRad="38100" dist="38100" dir="2700000" algn="tl">
                    <a:srgbClr val="000000">
                      <a:alpha val="43137"/>
                    </a:srgbClr>
                  </a:outerShdw>
                </a:effectLst>
              </a:rPr>
              <a:t>fully dynamic shortest path </a:t>
            </a:r>
            <a:r>
              <a:rPr lang="en-NZ" i="1" dirty="0" smtClean="0">
                <a:solidFill>
                  <a:srgbClr val="0000FF"/>
                </a:solidFill>
                <a:effectLst>
                  <a:outerShdw blurRad="38100" dist="38100" dir="2700000" algn="tl">
                    <a:srgbClr val="000000">
                      <a:alpha val="43137"/>
                    </a:srgbClr>
                  </a:outerShdw>
                </a:effectLst>
              </a:rPr>
              <a:t>problems</a:t>
            </a:r>
          </a:p>
          <a:p>
            <a:endParaRPr lang="en-NZ" i="1" dirty="0">
              <a:solidFill>
                <a:srgbClr val="0000FF"/>
              </a:solidFill>
              <a:effectLst>
                <a:outerShdw blurRad="38100" dist="38100" dir="2700000" algn="tl">
                  <a:srgbClr val="000000">
                    <a:alpha val="43137"/>
                  </a:srgbClr>
                </a:outerShdw>
              </a:effectLst>
            </a:endParaRPr>
          </a:p>
          <a:p>
            <a:endParaRPr lang="en-NZ" i="1" dirty="0" smtClean="0">
              <a:solidFill>
                <a:srgbClr val="0000FF"/>
              </a:solidFill>
              <a:effectLst>
                <a:outerShdw blurRad="38100" dist="38100" dir="2700000" algn="tl">
                  <a:srgbClr val="000000">
                    <a:alpha val="43137"/>
                  </a:srgbClr>
                </a:outerShdw>
              </a:effectLst>
            </a:endParaRPr>
          </a:p>
          <a:p>
            <a:endParaRPr lang="en-NZ" i="1" dirty="0" smtClean="0">
              <a:solidFill>
                <a:srgbClr val="0000FF"/>
              </a:solidFill>
              <a:effectLst>
                <a:outerShdw blurRad="38100" dist="38100" dir="2700000" algn="tl">
                  <a:srgbClr val="000000">
                    <a:alpha val="43137"/>
                  </a:srgbClr>
                </a:outerShdw>
              </a:effectLst>
            </a:endParaRPr>
          </a:p>
        </p:txBody>
      </p:sp>
      <p:sp>
        <p:nvSpPr>
          <p:cNvPr id="4" name="Oval 3"/>
          <p:cNvSpPr/>
          <p:nvPr/>
        </p:nvSpPr>
        <p:spPr>
          <a:xfrm>
            <a:off x="1403648" y="4509120"/>
            <a:ext cx="648072" cy="648072"/>
          </a:xfrm>
          <a:prstGeom prst="ellipse">
            <a:avLst/>
          </a:prstGeom>
          <a:gradFill flip="none" rotWithShape="1">
            <a:gsLst>
              <a:gs pos="0">
                <a:srgbClr val="CCCCFF"/>
              </a:gs>
              <a:gs pos="17999">
                <a:srgbClr val="99CCFF"/>
              </a:gs>
              <a:gs pos="36000">
                <a:srgbClr val="9966FF"/>
              </a:gs>
              <a:gs pos="61000">
                <a:srgbClr val="CC99FF"/>
              </a:gs>
              <a:gs pos="82001">
                <a:srgbClr val="99CCFF"/>
              </a:gs>
              <a:gs pos="100000">
                <a:srgbClr val="CCCCFF"/>
              </a:gs>
            </a:gsLst>
            <a:lin ang="5400000" scaled="0"/>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800" b="1" dirty="0" smtClean="0">
                <a:solidFill>
                  <a:schemeClr val="tx1"/>
                </a:solidFill>
              </a:rPr>
              <a:t>S</a:t>
            </a:r>
            <a:endParaRPr lang="en-NZ" sz="2800" b="1" dirty="0">
              <a:solidFill>
                <a:schemeClr val="tx1"/>
              </a:solidFill>
            </a:endParaRPr>
          </a:p>
        </p:txBody>
      </p:sp>
      <p:sp>
        <p:nvSpPr>
          <p:cNvPr id="5" name="Oval 4"/>
          <p:cNvSpPr/>
          <p:nvPr/>
        </p:nvSpPr>
        <p:spPr>
          <a:xfrm>
            <a:off x="2771800" y="4509120"/>
            <a:ext cx="648072" cy="648072"/>
          </a:xfrm>
          <a:prstGeom prst="ellipse">
            <a:avLst/>
          </a:prstGeom>
          <a:gradFill flip="none" rotWithShape="1">
            <a:gsLst>
              <a:gs pos="0">
                <a:srgbClr val="CCCCFF"/>
              </a:gs>
              <a:gs pos="17999">
                <a:srgbClr val="99CCFF"/>
              </a:gs>
              <a:gs pos="36000">
                <a:srgbClr val="9966FF"/>
              </a:gs>
              <a:gs pos="61000">
                <a:srgbClr val="CC99FF"/>
              </a:gs>
              <a:gs pos="82001">
                <a:srgbClr val="99CCFF"/>
              </a:gs>
              <a:gs pos="100000">
                <a:srgbClr val="CCCCFF"/>
              </a:gs>
            </a:gsLst>
            <a:lin ang="5400000" scaled="0"/>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Oval 5"/>
          <p:cNvSpPr/>
          <p:nvPr/>
        </p:nvSpPr>
        <p:spPr>
          <a:xfrm>
            <a:off x="1403648" y="5517232"/>
            <a:ext cx="648072" cy="648072"/>
          </a:xfrm>
          <a:prstGeom prst="ellipse">
            <a:avLst/>
          </a:prstGeom>
          <a:gradFill flip="none" rotWithShape="1">
            <a:gsLst>
              <a:gs pos="0">
                <a:srgbClr val="CCCCFF"/>
              </a:gs>
              <a:gs pos="17999">
                <a:srgbClr val="99CCFF"/>
              </a:gs>
              <a:gs pos="36000">
                <a:srgbClr val="9966FF"/>
              </a:gs>
              <a:gs pos="61000">
                <a:srgbClr val="CC99FF"/>
              </a:gs>
              <a:gs pos="82001">
                <a:srgbClr val="99CCFF"/>
              </a:gs>
              <a:gs pos="100000">
                <a:srgbClr val="CCCCFF"/>
              </a:gs>
            </a:gsLst>
            <a:lin ang="5400000" scaled="0"/>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Oval 6"/>
          <p:cNvSpPr/>
          <p:nvPr/>
        </p:nvSpPr>
        <p:spPr>
          <a:xfrm>
            <a:off x="2771800" y="5517232"/>
            <a:ext cx="648072" cy="648072"/>
          </a:xfrm>
          <a:prstGeom prst="ellipse">
            <a:avLst/>
          </a:prstGeom>
          <a:gradFill flip="none" rotWithShape="1">
            <a:gsLst>
              <a:gs pos="0">
                <a:srgbClr val="CCCCFF"/>
              </a:gs>
              <a:gs pos="17999">
                <a:srgbClr val="99CCFF"/>
              </a:gs>
              <a:gs pos="36000">
                <a:srgbClr val="9966FF"/>
              </a:gs>
              <a:gs pos="61000">
                <a:srgbClr val="CC99FF"/>
              </a:gs>
              <a:gs pos="82001">
                <a:srgbClr val="99CCFF"/>
              </a:gs>
              <a:gs pos="100000">
                <a:srgbClr val="CCCCFF"/>
              </a:gs>
            </a:gsLst>
            <a:lin ang="5400000" scaled="0"/>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Oval 7"/>
          <p:cNvSpPr/>
          <p:nvPr/>
        </p:nvSpPr>
        <p:spPr>
          <a:xfrm>
            <a:off x="3995936" y="4509120"/>
            <a:ext cx="648072" cy="648072"/>
          </a:xfrm>
          <a:prstGeom prst="ellipse">
            <a:avLst/>
          </a:prstGeom>
          <a:gradFill flip="none" rotWithShape="1">
            <a:gsLst>
              <a:gs pos="0">
                <a:srgbClr val="CCCCFF"/>
              </a:gs>
              <a:gs pos="17999">
                <a:srgbClr val="99CCFF"/>
              </a:gs>
              <a:gs pos="36000">
                <a:srgbClr val="9966FF"/>
              </a:gs>
              <a:gs pos="61000">
                <a:srgbClr val="CC99FF"/>
              </a:gs>
              <a:gs pos="82001">
                <a:srgbClr val="99CCFF"/>
              </a:gs>
              <a:gs pos="100000">
                <a:srgbClr val="CCCCFF"/>
              </a:gs>
            </a:gsLst>
            <a:lin ang="5400000" scaled="0"/>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Oval 8"/>
          <p:cNvSpPr/>
          <p:nvPr/>
        </p:nvSpPr>
        <p:spPr>
          <a:xfrm>
            <a:off x="5364088" y="4509120"/>
            <a:ext cx="648072" cy="648072"/>
          </a:xfrm>
          <a:prstGeom prst="ellipse">
            <a:avLst/>
          </a:prstGeom>
          <a:gradFill flip="none" rotWithShape="1">
            <a:gsLst>
              <a:gs pos="0">
                <a:srgbClr val="CCCCFF"/>
              </a:gs>
              <a:gs pos="17999">
                <a:srgbClr val="99CCFF"/>
              </a:gs>
              <a:gs pos="36000">
                <a:srgbClr val="9966FF"/>
              </a:gs>
              <a:gs pos="61000">
                <a:srgbClr val="CC99FF"/>
              </a:gs>
              <a:gs pos="82001">
                <a:srgbClr val="99CCFF"/>
              </a:gs>
              <a:gs pos="100000">
                <a:srgbClr val="CCCCFF"/>
              </a:gs>
            </a:gsLst>
            <a:lin ang="5400000" scaled="0"/>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 name="Oval 9"/>
          <p:cNvSpPr/>
          <p:nvPr/>
        </p:nvSpPr>
        <p:spPr>
          <a:xfrm>
            <a:off x="3995936" y="5517232"/>
            <a:ext cx="648072" cy="648072"/>
          </a:xfrm>
          <a:prstGeom prst="ellipse">
            <a:avLst/>
          </a:prstGeom>
          <a:gradFill flip="none" rotWithShape="1">
            <a:gsLst>
              <a:gs pos="0">
                <a:srgbClr val="CCCCFF"/>
              </a:gs>
              <a:gs pos="17999">
                <a:srgbClr val="99CCFF"/>
              </a:gs>
              <a:gs pos="36000">
                <a:srgbClr val="9966FF"/>
              </a:gs>
              <a:gs pos="61000">
                <a:srgbClr val="CC99FF"/>
              </a:gs>
              <a:gs pos="82001">
                <a:srgbClr val="99CCFF"/>
              </a:gs>
              <a:gs pos="100000">
                <a:srgbClr val="CCCCFF"/>
              </a:gs>
            </a:gsLst>
            <a:lin ang="5400000" scaled="0"/>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Oval 10"/>
          <p:cNvSpPr/>
          <p:nvPr/>
        </p:nvSpPr>
        <p:spPr>
          <a:xfrm>
            <a:off x="5364088" y="5517232"/>
            <a:ext cx="648072" cy="648072"/>
          </a:xfrm>
          <a:prstGeom prst="ellipse">
            <a:avLst/>
          </a:prstGeom>
          <a:gradFill flip="none" rotWithShape="1">
            <a:gsLst>
              <a:gs pos="0">
                <a:srgbClr val="CCCCFF"/>
              </a:gs>
              <a:gs pos="17999">
                <a:srgbClr val="99CCFF"/>
              </a:gs>
              <a:gs pos="36000">
                <a:srgbClr val="9966FF"/>
              </a:gs>
              <a:gs pos="61000">
                <a:srgbClr val="CC99FF"/>
              </a:gs>
              <a:gs pos="82001">
                <a:srgbClr val="99CCFF"/>
              </a:gs>
              <a:gs pos="100000">
                <a:srgbClr val="CCCCFF"/>
              </a:gs>
            </a:gsLst>
            <a:lin ang="5400000" scaled="0"/>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800" b="1" dirty="0">
                <a:solidFill>
                  <a:schemeClr val="tx1"/>
                </a:solidFill>
              </a:rPr>
              <a:t>G</a:t>
            </a:r>
          </a:p>
        </p:txBody>
      </p:sp>
      <p:cxnSp>
        <p:nvCxnSpPr>
          <p:cNvPr id="12" name="Straight Connector 11"/>
          <p:cNvCxnSpPr>
            <a:stCxn id="4" idx="6"/>
            <a:endCxn id="5" idx="2"/>
          </p:cNvCxnSpPr>
          <p:nvPr/>
        </p:nvCxnSpPr>
        <p:spPr>
          <a:xfrm>
            <a:off x="2051720" y="4833156"/>
            <a:ext cx="720080"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8" idx="2"/>
          </p:cNvCxnSpPr>
          <p:nvPr/>
        </p:nvCxnSpPr>
        <p:spPr>
          <a:xfrm>
            <a:off x="3419872" y="4833156"/>
            <a:ext cx="576064"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9" idx="2"/>
          </p:cNvCxnSpPr>
          <p:nvPr/>
        </p:nvCxnSpPr>
        <p:spPr>
          <a:xfrm>
            <a:off x="4644008" y="4833156"/>
            <a:ext cx="720080"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051720" y="5841268"/>
            <a:ext cx="720080"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419872" y="5841268"/>
            <a:ext cx="576064"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644008" y="5841268"/>
            <a:ext cx="720080"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6" idx="0"/>
            <a:endCxn id="4" idx="4"/>
          </p:cNvCxnSpPr>
          <p:nvPr/>
        </p:nvCxnSpPr>
        <p:spPr>
          <a:xfrm flipV="1">
            <a:off x="1727684" y="5157192"/>
            <a:ext cx="0" cy="36004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095836" y="5157192"/>
            <a:ext cx="0" cy="36004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4319972" y="5157192"/>
            <a:ext cx="0" cy="36004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5671468" y="5129572"/>
            <a:ext cx="0" cy="36004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267744" y="4509120"/>
            <a:ext cx="381836" cy="369332"/>
          </a:xfrm>
          <a:prstGeom prst="rect">
            <a:avLst/>
          </a:prstGeom>
          <a:noFill/>
        </p:spPr>
        <p:txBody>
          <a:bodyPr wrap="none" rtlCol="0">
            <a:spAutoFit/>
          </a:bodyPr>
          <a:lstStyle>
            <a:defPPr>
              <a:defRPr lang="en-US"/>
            </a:defPPr>
            <a:lvl1pPr>
              <a:defRPr>
                <a:solidFill>
                  <a:srgbClr val="FF0000"/>
                </a:solidFill>
              </a:defRPr>
            </a:lvl1pPr>
          </a:lstStyle>
          <a:p>
            <a:r>
              <a:rPr lang="en-NZ" dirty="0"/>
              <a:t>∞</a:t>
            </a:r>
          </a:p>
        </p:txBody>
      </p:sp>
      <p:sp>
        <p:nvSpPr>
          <p:cNvPr id="23" name="TextBox 22"/>
          <p:cNvSpPr txBox="1"/>
          <p:nvPr/>
        </p:nvSpPr>
        <p:spPr>
          <a:xfrm>
            <a:off x="3557061" y="4509120"/>
            <a:ext cx="381836" cy="369332"/>
          </a:xfrm>
          <a:prstGeom prst="rect">
            <a:avLst/>
          </a:prstGeom>
          <a:noFill/>
        </p:spPr>
        <p:txBody>
          <a:bodyPr wrap="none" rtlCol="0">
            <a:spAutoFit/>
          </a:bodyPr>
          <a:lstStyle/>
          <a:p>
            <a:r>
              <a:rPr lang="en-NZ" dirty="0">
                <a:solidFill>
                  <a:srgbClr val="FF0000"/>
                </a:solidFill>
              </a:rPr>
              <a:t>∞</a:t>
            </a:r>
            <a:endParaRPr lang="en-NZ" dirty="0">
              <a:solidFill>
                <a:srgbClr val="FF0000"/>
              </a:solidFill>
            </a:endParaRPr>
          </a:p>
        </p:txBody>
      </p:sp>
      <p:sp>
        <p:nvSpPr>
          <p:cNvPr id="24" name="TextBox 23"/>
          <p:cNvSpPr txBox="1"/>
          <p:nvPr/>
        </p:nvSpPr>
        <p:spPr>
          <a:xfrm>
            <a:off x="4853205" y="4509120"/>
            <a:ext cx="301686" cy="369332"/>
          </a:xfrm>
          <a:prstGeom prst="rect">
            <a:avLst/>
          </a:prstGeom>
          <a:noFill/>
        </p:spPr>
        <p:txBody>
          <a:bodyPr wrap="none" rtlCol="0">
            <a:spAutoFit/>
          </a:bodyPr>
          <a:lstStyle/>
          <a:p>
            <a:r>
              <a:rPr lang="en-NZ" dirty="0" smtClean="0"/>
              <a:t>3</a:t>
            </a:r>
            <a:endParaRPr lang="en-NZ" dirty="0"/>
          </a:p>
        </p:txBody>
      </p:sp>
      <p:sp>
        <p:nvSpPr>
          <p:cNvPr id="25" name="TextBox 24"/>
          <p:cNvSpPr txBox="1"/>
          <p:nvPr/>
        </p:nvSpPr>
        <p:spPr>
          <a:xfrm>
            <a:off x="2260917" y="5471936"/>
            <a:ext cx="301686" cy="369332"/>
          </a:xfrm>
          <a:prstGeom prst="rect">
            <a:avLst/>
          </a:prstGeom>
          <a:noFill/>
        </p:spPr>
        <p:txBody>
          <a:bodyPr wrap="none" rtlCol="0">
            <a:spAutoFit/>
          </a:bodyPr>
          <a:lstStyle/>
          <a:p>
            <a:r>
              <a:rPr lang="en-NZ" dirty="0" smtClean="0"/>
              <a:t>2</a:t>
            </a:r>
            <a:endParaRPr lang="en-NZ" dirty="0"/>
          </a:p>
        </p:txBody>
      </p:sp>
      <p:sp>
        <p:nvSpPr>
          <p:cNvPr id="26" name="TextBox 25"/>
          <p:cNvSpPr txBox="1"/>
          <p:nvPr/>
        </p:nvSpPr>
        <p:spPr>
          <a:xfrm>
            <a:off x="3550234" y="5471936"/>
            <a:ext cx="301686" cy="369332"/>
          </a:xfrm>
          <a:prstGeom prst="rect">
            <a:avLst/>
          </a:prstGeom>
          <a:noFill/>
        </p:spPr>
        <p:txBody>
          <a:bodyPr wrap="none" rtlCol="0">
            <a:spAutoFit/>
          </a:bodyPr>
          <a:lstStyle/>
          <a:p>
            <a:r>
              <a:rPr lang="en-NZ" dirty="0"/>
              <a:t>1</a:t>
            </a:r>
          </a:p>
        </p:txBody>
      </p:sp>
      <p:sp>
        <p:nvSpPr>
          <p:cNvPr id="27" name="TextBox 26"/>
          <p:cNvSpPr txBox="1"/>
          <p:nvPr/>
        </p:nvSpPr>
        <p:spPr>
          <a:xfrm>
            <a:off x="4854762" y="5471936"/>
            <a:ext cx="301686" cy="369332"/>
          </a:xfrm>
          <a:prstGeom prst="rect">
            <a:avLst/>
          </a:prstGeom>
          <a:noFill/>
        </p:spPr>
        <p:txBody>
          <a:bodyPr wrap="none" rtlCol="0">
            <a:spAutoFit/>
          </a:bodyPr>
          <a:lstStyle/>
          <a:p>
            <a:r>
              <a:rPr lang="en-NZ" dirty="0" smtClean="0"/>
              <a:t>3</a:t>
            </a:r>
            <a:endParaRPr lang="en-NZ" dirty="0"/>
          </a:p>
        </p:txBody>
      </p:sp>
      <p:sp>
        <p:nvSpPr>
          <p:cNvPr id="28" name="TextBox 27"/>
          <p:cNvSpPr txBox="1"/>
          <p:nvPr/>
        </p:nvSpPr>
        <p:spPr>
          <a:xfrm>
            <a:off x="1403648" y="5161592"/>
            <a:ext cx="301686" cy="369332"/>
          </a:xfrm>
          <a:prstGeom prst="rect">
            <a:avLst/>
          </a:prstGeom>
          <a:noFill/>
        </p:spPr>
        <p:txBody>
          <a:bodyPr wrap="none" rtlCol="0">
            <a:spAutoFit/>
          </a:bodyPr>
          <a:lstStyle/>
          <a:p>
            <a:r>
              <a:rPr lang="en-NZ" b="1" dirty="0" smtClean="0">
                <a:solidFill>
                  <a:srgbClr val="FF0000"/>
                </a:solidFill>
              </a:rPr>
              <a:t>2</a:t>
            </a:r>
            <a:endParaRPr lang="en-NZ" b="1" dirty="0">
              <a:solidFill>
                <a:srgbClr val="FF0000"/>
              </a:solidFill>
            </a:endParaRPr>
          </a:p>
        </p:txBody>
      </p:sp>
      <p:sp>
        <p:nvSpPr>
          <p:cNvPr id="29" name="TextBox 28"/>
          <p:cNvSpPr txBox="1"/>
          <p:nvPr/>
        </p:nvSpPr>
        <p:spPr>
          <a:xfrm>
            <a:off x="2771800" y="5161592"/>
            <a:ext cx="381836" cy="369332"/>
          </a:xfrm>
          <a:prstGeom prst="rect">
            <a:avLst/>
          </a:prstGeom>
          <a:noFill/>
        </p:spPr>
        <p:txBody>
          <a:bodyPr wrap="none" rtlCol="0">
            <a:spAutoFit/>
          </a:bodyPr>
          <a:lstStyle/>
          <a:p>
            <a:r>
              <a:rPr lang="en-NZ" dirty="0">
                <a:solidFill>
                  <a:srgbClr val="FF0000"/>
                </a:solidFill>
              </a:rPr>
              <a:t>∞</a:t>
            </a:r>
            <a:endParaRPr lang="en-NZ" dirty="0">
              <a:solidFill>
                <a:srgbClr val="FF0000"/>
              </a:solidFill>
            </a:endParaRPr>
          </a:p>
        </p:txBody>
      </p:sp>
      <p:sp>
        <p:nvSpPr>
          <p:cNvPr id="30" name="TextBox 29"/>
          <p:cNvSpPr txBox="1"/>
          <p:nvPr/>
        </p:nvSpPr>
        <p:spPr>
          <a:xfrm>
            <a:off x="3995936" y="5162668"/>
            <a:ext cx="301686" cy="369332"/>
          </a:xfrm>
          <a:prstGeom prst="rect">
            <a:avLst/>
          </a:prstGeom>
          <a:noFill/>
        </p:spPr>
        <p:txBody>
          <a:bodyPr wrap="none" rtlCol="0">
            <a:spAutoFit/>
          </a:bodyPr>
          <a:lstStyle/>
          <a:p>
            <a:r>
              <a:rPr lang="en-NZ" dirty="0" smtClean="0"/>
              <a:t>1</a:t>
            </a:r>
            <a:endParaRPr lang="en-NZ" dirty="0"/>
          </a:p>
        </p:txBody>
      </p:sp>
      <p:sp>
        <p:nvSpPr>
          <p:cNvPr id="31" name="TextBox 30"/>
          <p:cNvSpPr txBox="1"/>
          <p:nvPr/>
        </p:nvSpPr>
        <p:spPr>
          <a:xfrm>
            <a:off x="5361291" y="5184744"/>
            <a:ext cx="301686" cy="369332"/>
          </a:xfrm>
          <a:prstGeom prst="rect">
            <a:avLst/>
          </a:prstGeom>
          <a:noFill/>
        </p:spPr>
        <p:txBody>
          <a:bodyPr wrap="none" rtlCol="0">
            <a:spAutoFit/>
          </a:bodyPr>
          <a:lstStyle/>
          <a:p>
            <a:r>
              <a:rPr lang="en-NZ" dirty="0" smtClean="0"/>
              <a:t>1</a:t>
            </a:r>
            <a:endParaRPr lang="en-NZ" dirty="0"/>
          </a:p>
        </p:txBody>
      </p:sp>
      <p:cxnSp>
        <p:nvCxnSpPr>
          <p:cNvPr id="32" name="Straight Connector 31"/>
          <p:cNvCxnSpPr/>
          <p:nvPr/>
        </p:nvCxnSpPr>
        <p:spPr>
          <a:xfrm>
            <a:off x="2699792" y="4437112"/>
            <a:ext cx="720080" cy="72448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2699792" y="4437112"/>
            <a:ext cx="720080" cy="74763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960886" y="3501008"/>
            <a:ext cx="648072" cy="648072"/>
          </a:xfrm>
          <a:prstGeom prst="ellipse">
            <a:avLst/>
          </a:prstGeom>
          <a:gradFill flip="none" rotWithShape="1">
            <a:gsLst>
              <a:gs pos="0">
                <a:srgbClr val="CCCCFF"/>
              </a:gs>
              <a:gs pos="17999">
                <a:srgbClr val="99CCFF"/>
              </a:gs>
              <a:gs pos="36000">
                <a:srgbClr val="9966FF"/>
              </a:gs>
              <a:gs pos="61000">
                <a:srgbClr val="CC99FF"/>
              </a:gs>
              <a:gs pos="82001">
                <a:srgbClr val="99CCFF"/>
              </a:gs>
              <a:gs pos="100000">
                <a:srgbClr val="CCCCFF"/>
              </a:gs>
            </a:gsLst>
            <a:lin ang="5400000" scaled="0"/>
            <a:tileRect r="-100000" b="-100000"/>
          </a:gra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36" name="Straight Connector 35"/>
          <p:cNvCxnSpPr>
            <a:stCxn id="4" idx="7"/>
          </p:cNvCxnSpPr>
          <p:nvPr/>
        </p:nvCxnSpPr>
        <p:spPr>
          <a:xfrm flipV="1">
            <a:off x="1956812" y="3825044"/>
            <a:ext cx="1982085" cy="778984"/>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4" idx="6"/>
          </p:cNvCxnSpPr>
          <p:nvPr/>
        </p:nvCxnSpPr>
        <p:spPr>
          <a:xfrm>
            <a:off x="4608958" y="3825044"/>
            <a:ext cx="1054019" cy="684076"/>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797011" y="3791344"/>
            <a:ext cx="301686" cy="369332"/>
          </a:xfrm>
          <a:prstGeom prst="rect">
            <a:avLst/>
          </a:prstGeom>
          <a:noFill/>
        </p:spPr>
        <p:txBody>
          <a:bodyPr wrap="none" rtlCol="0">
            <a:spAutoFit/>
          </a:bodyPr>
          <a:lstStyle/>
          <a:p>
            <a:r>
              <a:rPr lang="en-NZ" b="1" dirty="0" smtClean="0">
                <a:solidFill>
                  <a:srgbClr val="FF0000"/>
                </a:solidFill>
              </a:rPr>
              <a:t>7</a:t>
            </a:r>
            <a:endParaRPr lang="en-NZ" b="1" dirty="0">
              <a:solidFill>
                <a:srgbClr val="FF0000"/>
              </a:solidFill>
            </a:endParaRPr>
          </a:p>
        </p:txBody>
      </p:sp>
      <p:sp>
        <p:nvSpPr>
          <p:cNvPr id="40" name="TextBox 39"/>
          <p:cNvSpPr txBox="1"/>
          <p:nvPr/>
        </p:nvSpPr>
        <p:spPr>
          <a:xfrm>
            <a:off x="5112835" y="3825044"/>
            <a:ext cx="301686" cy="369332"/>
          </a:xfrm>
          <a:prstGeom prst="rect">
            <a:avLst/>
          </a:prstGeom>
          <a:noFill/>
        </p:spPr>
        <p:txBody>
          <a:bodyPr wrap="none" rtlCol="0">
            <a:spAutoFit/>
          </a:bodyPr>
          <a:lstStyle/>
          <a:p>
            <a:r>
              <a:rPr lang="en-NZ" b="1" dirty="0" smtClean="0">
                <a:solidFill>
                  <a:srgbClr val="FF0000"/>
                </a:solidFill>
              </a:rPr>
              <a:t>4</a:t>
            </a:r>
            <a:endParaRPr lang="en-NZ" b="1" dirty="0">
              <a:solidFill>
                <a:srgbClr val="FF0000"/>
              </a:solidFill>
            </a:endParaRPr>
          </a:p>
        </p:txBody>
      </p:sp>
    </p:spTree>
    <p:extLst>
      <p:ext uri="{BB962C8B-B14F-4D97-AF65-F5344CB8AC3E}">
        <p14:creationId xmlns:p14="http://schemas.microsoft.com/office/powerpoint/2010/main" val="34199761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NZ" b="1" dirty="0" smtClean="0">
                <a:effectLst>
                  <a:outerShdw blurRad="38100" dist="38100" dir="2700000" algn="tl">
                    <a:srgbClr val="000000">
                      <a:alpha val="43137"/>
                    </a:srgbClr>
                  </a:outerShdw>
                </a:effectLst>
              </a:rPr>
              <a:t>Incremental Search</a:t>
            </a:r>
            <a:endParaRPr lang="en-NZ"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340768"/>
            <a:ext cx="8229600" cy="4785395"/>
          </a:xfrm>
        </p:spPr>
        <p:txBody>
          <a:bodyPr>
            <a:normAutofit/>
          </a:bodyPr>
          <a:lstStyle/>
          <a:p>
            <a:r>
              <a:rPr lang="en-NZ" b="1" dirty="0" smtClean="0">
                <a:solidFill>
                  <a:srgbClr val="FF0000"/>
                </a:solidFill>
                <a:effectLst>
                  <a:outerShdw blurRad="38100" dist="38100" dir="2700000" algn="tl">
                    <a:srgbClr val="000000">
                      <a:alpha val="43137"/>
                    </a:srgbClr>
                  </a:outerShdw>
                </a:effectLst>
              </a:rPr>
              <a:t>LPA</a:t>
            </a:r>
            <a:r>
              <a:rPr lang="en-NZ" b="1" dirty="0">
                <a:solidFill>
                  <a:srgbClr val="FF0000"/>
                </a:solidFill>
                <a:effectLst>
                  <a:outerShdw blurRad="38100" dist="38100" dir="2700000" algn="tl">
                    <a:srgbClr val="000000">
                      <a:alpha val="43137"/>
                    </a:srgbClr>
                  </a:outerShdw>
                </a:effectLst>
              </a:rPr>
              <a:t>*</a:t>
            </a:r>
            <a:r>
              <a:rPr lang="en-NZ" dirty="0"/>
              <a:t> is </a:t>
            </a:r>
            <a:r>
              <a:rPr lang="en-NZ" dirty="0" smtClean="0"/>
              <a:t>an </a:t>
            </a:r>
            <a:r>
              <a:rPr lang="en-NZ" b="1" i="1" dirty="0" smtClean="0">
                <a:effectLst>
                  <a:outerShdw blurRad="38100" dist="38100" dir="2700000" algn="tl">
                    <a:srgbClr val="000000">
                      <a:alpha val="43137"/>
                    </a:srgbClr>
                  </a:outerShdw>
                </a:effectLst>
              </a:rPr>
              <a:t>incremental </a:t>
            </a:r>
            <a:r>
              <a:rPr lang="en-NZ" b="1" i="1" dirty="0">
                <a:effectLst>
                  <a:outerShdw blurRad="38100" dist="38100" dir="2700000" algn="tl">
                    <a:srgbClr val="000000">
                      <a:alpha val="43137"/>
                    </a:srgbClr>
                  </a:outerShdw>
                </a:effectLst>
              </a:rPr>
              <a:t>search</a:t>
            </a:r>
            <a:r>
              <a:rPr lang="en-NZ" dirty="0"/>
              <a:t> method that solves </a:t>
            </a:r>
            <a:r>
              <a:rPr lang="en-NZ" b="1" i="1" dirty="0"/>
              <a:t>fully </a:t>
            </a:r>
            <a:r>
              <a:rPr lang="en-NZ" b="1" i="1" dirty="0">
                <a:effectLst>
                  <a:outerShdw blurRad="38100" dist="38100" dir="2700000" algn="tl">
                    <a:srgbClr val="000000">
                      <a:alpha val="43137"/>
                    </a:srgbClr>
                  </a:outerShdw>
                </a:effectLst>
              </a:rPr>
              <a:t>dynamic</a:t>
            </a:r>
            <a:r>
              <a:rPr lang="en-NZ" i="1" dirty="0">
                <a:solidFill>
                  <a:srgbClr val="0000FF"/>
                </a:solidFill>
                <a:effectLst>
                  <a:outerShdw blurRad="38100" dist="38100" dir="2700000" algn="tl">
                    <a:srgbClr val="000000">
                      <a:alpha val="43137"/>
                    </a:srgbClr>
                  </a:outerShdw>
                </a:effectLst>
              </a:rPr>
              <a:t> </a:t>
            </a:r>
            <a:r>
              <a:rPr lang="en-NZ" dirty="0"/>
              <a:t>shortest path </a:t>
            </a:r>
            <a:r>
              <a:rPr lang="en-NZ" dirty="0" smtClean="0"/>
              <a:t>problems.</a:t>
            </a:r>
          </a:p>
          <a:p>
            <a:r>
              <a:rPr lang="en-NZ" dirty="0" smtClean="0"/>
              <a:t>It uses </a:t>
            </a:r>
            <a:r>
              <a:rPr lang="en-NZ" b="1" dirty="0">
                <a:effectLst>
                  <a:outerShdw blurRad="38100" dist="38100" dir="2700000" algn="tl">
                    <a:srgbClr val="000000">
                      <a:alpha val="43137"/>
                    </a:srgbClr>
                  </a:outerShdw>
                </a:effectLst>
              </a:rPr>
              <a:t>heuristics</a:t>
            </a:r>
            <a:r>
              <a:rPr lang="en-NZ" dirty="0">
                <a:effectLst>
                  <a:outerShdw blurRad="38100" dist="38100" dir="2700000" algn="tl">
                    <a:srgbClr val="000000">
                      <a:alpha val="43137"/>
                    </a:srgbClr>
                  </a:outerShdw>
                </a:effectLst>
              </a:rPr>
              <a:t> </a:t>
            </a:r>
            <a:r>
              <a:rPr lang="en-NZ" dirty="0"/>
              <a:t>to </a:t>
            </a:r>
            <a:r>
              <a:rPr lang="en-NZ" dirty="0" smtClean="0"/>
              <a:t>focus its </a:t>
            </a:r>
            <a:r>
              <a:rPr lang="en-NZ" dirty="0"/>
              <a:t>search and thus combines two different techniques to reduce its search effort.</a:t>
            </a:r>
          </a:p>
        </p:txBody>
      </p:sp>
    </p:spTree>
    <p:extLst>
      <p:ext uri="{BB962C8B-B14F-4D97-AF65-F5344CB8AC3E}">
        <p14:creationId xmlns:p14="http://schemas.microsoft.com/office/powerpoint/2010/main" val="39643397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smtClean="0">
                <a:effectLst>
                  <a:outerShdw blurRad="38100" dist="38100" dir="2700000" algn="tl">
                    <a:srgbClr val="000000">
                      <a:alpha val="43137"/>
                    </a:srgbClr>
                  </a:outerShdw>
                </a:effectLst>
              </a:rPr>
              <a:t>Lifelong Learning</a:t>
            </a:r>
            <a:endParaRPr lang="en-NZ"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0"/>
            <a:ext cx="8229600" cy="4853136"/>
          </a:xfrm>
        </p:spPr>
        <p:txBody>
          <a:bodyPr>
            <a:normAutofit fontScale="85000" lnSpcReduction="20000"/>
          </a:bodyPr>
          <a:lstStyle/>
          <a:p>
            <a:r>
              <a:rPr lang="en-NZ" dirty="0" smtClean="0"/>
              <a:t>“</a:t>
            </a:r>
            <a:r>
              <a:rPr lang="en-NZ" b="1" dirty="0" smtClean="0">
                <a:solidFill>
                  <a:srgbClr val="0000FF"/>
                </a:solidFill>
                <a:effectLst>
                  <a:outerShdw blurRad="38100" dist="38100" dir="2700000" algn="tl">
                    <a:srgbClr val="000000">
                      <a:alpha val="43137"/>
                    </a:srgbClr>
                  </a:outerShdw>
                </a:effectLst>
              </a:rPr>
              <a:t>Lifelong learning</a:t>
            </a:r>
            <a:r>
              <a:rPr lang="en-NZ" dirty="0" smtClean="0"/>
              <a:t>” because it reuses information from previous searches. (Other researchers use the term </a:t>
            </a:r>
            <a:r>
              <a:rPr lang="en-NZ" b="1" dirty="0" smtClean="0">
                <a:solidFill>
                  <a:srgbClr val="008000"/>
                </a:solidFill>
              </a:rPr>
              <a:t>continual planning </a:t>
            </a:r>
            <a:r>
              <a:rPr lang="en-NZ" dirty="0" smtClean="0"/>
              <a:t>for the same concept.) </a:t>
            </a:r>
          </a:p>
          <a:p>
            <a:r>
              <a:rPr lang="en-NZ" b="1" dirty="0" smtClean="0"/>
              <a:t>LPA* </a:t>
            </a:r>
            <a:r>
              <a:rPr lang="en-NZ" dirty="0" smtClean="0"/>
              <a:t>repeatedly finds shortest paths from a given start vertex to a given goal vertex in a given graph as edges or vertices are added or deleted or the costs of edges are changed, for example, because the cost of planning operators, their preconditions, or their effects change from one path-planning problem to the next. </a:t>
            </a:r>
          </a:p>
          <a:p>
            <a:r>
              <a:rPr lang="en-NZ" b="1" dirty="0" smtClean="0"/>
              <a:t>LPA* </a:t>
            </a:r>
            <a:r>
              <a:rPr lang="en-NZ" dirty="0" smtClean="0"/>
              <a:t>generalizes both </a:t>
            </a:r>
            <a:r>
              <a:rPr lang="en-NZ" b="1" dirty="0" err="1" smtClean="0">
                <a:solidFill>
                  <a:srgbClr val="FF0000"/>
                </a:solidFill>
                <a:effectLst>
                  <a:outerShdw blurRad="38100" dist="38100" dir="2700000" algn="tl">
                    <a:srgbClr val="000000">
                      <a:alpha val="43137"/>
                    </a:srgbClr>
                  </a:outerShdw>
                </a:effectLst>
              </a:rPr>
              <a:t>DynamicSWSF</a:t>
            </a:r>
            <a:r>
              <a:rPr lang="en-NZ" b="1" dirty="0" smtClean="0">
                <a:solidFill>
                  <a:srgbClr val="FF0000"/>
                </a:solidFill>
                <a:effectLst>
                  <a:outerShdw blurRad="38100" dist="38100" dir="2700000" algn="tl">
                    <a:srgbClr val="000000">
                      <a:alpha val="43137"/>
                    </a:srgbClr>
                  </a:outerShdw>
                </a:effectLst>
              </a:rPr>
              <a:t>-FP</a:t>
            </a:r>
            <a:r>
              <a:rPr lang="en-NZ" dirty="0" smtClean="0">
                <a:solidFill>
                  <a:srgbClr val="FF0000"/>
                </a:solidFill>
                <a:effectLst>
                  <a:outerShdw blurRad="38100" dist="38100" dir="2700000" algn="tl">
                    <a:srgbClr val="000000">
                      <a:alpha val="43137"/>
                    </a:srgbClr>
                  </a:outerShdw>
                </a:effectLst>
              </a:rPr>
              <a:t> (incremental) </a:t>
            </a:r>
            <a:r>
              <a:rPr lang="en-NZ" dirty="0" smtClean="0"/>
              <a:t>and </a:t>
            </a:r>
            <a:r>
              <a:rPr lang="en-NZ" b="1" dirty="0" smtClean="0">
                <a:solidFill>
                  <a:srgbClr val="FF0000"/>
                </a:solidFill>
                <a:effectLst>
                  <a:outerShdw blurRad="38100" dist="38100" dir="2700000" algn="tl">
                    <a:srgbClr val="000000">
                      <a:alpha val="43137"/>
                    </a:srgbClr>
                  </a:outerShdw>
                </a:effectLst>
              </a:rPr>
              <a:t>A* </a:t>
            </a:r>
            <a:r>
              <a:rPr lang="en-NZ" dirty="0" smtClean="0">
                <a:solidFill>
                  <a:srgbClr val="FF0000"/>
                </a:solidFill>
                <a:effectLst>
                  <a:outerShdw blurRad="38100" dist="38100" dir="2700000" algn="tl">
                    <a:srgbClr val="000000">
                      <a:alpha val="43137"/>
                    </a:srgbClr>
                  </a:outerShdw>
                </a:effectLst>
              </a:rPr>
              <a:t>(heuristic)</a:t>
            </a:r>
            <a:r>
              <a:rPr lang="en-NZ" b="1" dirty="0" smtClean="0">
                <a:solidFill>
                  <a:srgbClr val="FF0000"/>
                </a:solidFill>
                <a:effectLst>
                  <a:outerShdw blurRad="38100" dist="38100" dir="2700000" algn="tl">
                    <a:srgbClr val="000000">
                      <a:alpha val="43137"/>
                    </a:srgbClr>
                  </a:outerShdw>
                </a:effectLst>
              </a:rPr>
              <a:t> </a:t>
            </a:r>
            <a:r>
              <a:rPr lang="en-NZ" dirty="0" smtClean="0"/>
              <a:t>and promises to find (</a:t>
            </a:r>
            <a:r>
              <a:rPr lang="en-NZ" b="1" dirty="0" smtClean="0">
                <a:solidFill>
                  <a:srgbClr val="0000FF"/>
                </a:solidFill>
                <a:effectLst>
                  <a:outerShdw blurRad="38100" dist="38100" dir="2700000" algn="tl">
                    <a:srgbClr val="000000">
                      <a:alpha val="43137"/>
                    </a:srgbClr>
                  </a:outerShdw>
                </a:effectLst>
              </a:rPr>
              <a:t>re-plan</a:t>
            </a:r>
            <a:r>
              <a:rPr lang="en-NZ" dirty="0" smtClean="0"/>
              <a:t>) shortest paths </a:t>
            </a:r>
            <a:r>
              <a:rPr lang="en-NZ" b="1" dirty="0" smtClean="0">
                <a:solidFill>
                  <a:srgbClr val="0000FF"/>
                </a:solidFill>
                <a:effectLst>
                  <a:outerShdw blurRad="38100" dist="38100" dir="2700000" algn="tl">
                    <a:srgbClr val="000000">
                      <a:alpha val="43137"/>
                    </a:srgbClr>
                  </a:outerShdw>
                </a:effectLst>
              </a:rPr>
              <a:t>faster</a:t>
            </a:r>
            <a:r>
              <a:rPr lang="en-NZ" dirty="0" smtClean="0">
                <a:solidFill>
                  <a:srgbClr val="0000FF"/>
                </a:solidFill>
              </a:rPr>
              <a:t> </a:t>
            </a:r>
            <a:r>
              <a:rPr lang="en-NZ" dirty="0" smtClean="0"/>
              <a:t>than these two search methods individually because it </a:t>
            </a:r>
            <a:r>
              <a:rPr lang="en-NZ" b="1" dirty="0" smtClean="0">
                <a:solidFill>
                  <a:srgbClr val="0000FF"/>
                </a:solidFill>
                <a:effectLst>
                  <a:outerShdw blurRad="38100" dist="38100" dir="2700000" algn="tl">
                    <a:srgbClr val="000000">
                      <a:alpha val="43137"/>
                    </a:srgbClr>
                  </a:outerShdw>
                </a:effectLst>
              </a:rPr>
              <a:t>combines</a:t>
            </a:r>
            <a:r>
              <a:rPr lang="en-NZ" dirty="0" smtClean="0">
                <a:solidFill>
                  <a:srgbClr val="0000FF"/>
                </a:solidFill>
                <a:effectLst>
                  <a:outerShdw blurRad="38100" dist="38100" dir="2700000" algn="tl">
                    <a:srgbClr val="000000">
                      <a:alpha val="43137"/>
                    </a:srgbClr>
                  </a:outerShdw>
                </a:effectLst>
              </a:rPr>
              <a:t> </a:t>
            </a:r>
            <a:r>
              <a:rPr lang="en-NZ" dirty="0" smtClean="0"/>
              <a:t>their techniques.</a:t>
            </a:r>
            <a:endParaRPr lang="en-NZ" dirty="0"/>
          </a:p>
        </p:txBody>
      </p:sp>
      <p:sp>
        <p:nvSpPr>
          <p:cNvPr id="4" name="TextBox 3"/>
          <p:cNvSpPr txBox="1"/>
          <p:nvPr/>
        </p:nvSpPr>
        <p:spPr>
          <a:xfrm>
            <a:off x="901981" y="6488668"/>
            <a:ext cx="6850017" cy="369332"/>
          </a:xfrm>
          <a:prstGeom prst="rect">
            <a:avLst/>
          </a:prstGeom>
          <a:noFill/>
        </p:spPr>
        <p:txBody>
          <a:bodyPr wrap="none" rtlCol="0">
            <a:spAutoFit/>
          </a:bodyPr>
          <a:lstStyle/>
          <a:p>
            <a:r>
              <a:rPr lang="en-NZ" dirty="0" smtClean="0"/>
              <a:t>Univ. of Wisconsin, G. </a:t>
            </a:r>
            <a:r>
              <a:rPr lang="en-NZ" dirty="0" err="1" smtClean="0"/>
              <a:t>Ramalingam</a:t>
            </a:r>
            <a:r>
              <a:rPr lang="en-NZ" dirty="0" smtClean="0"/>
              <a:t> - Strict Weakly Superior Function-FP</a:t>
            </a:r>
            <a:endParaRPr lang="en-NZ" dirty="0"/>
          </a:p>
        </p:txBody>
      </p:sp>
    </p:spTree>
    <p:extLst>
      <p:ext uri="{BB962C8B-B14F-4D97-AF65-F5344CB8AC3E}">
        <p14:creationId xmlns:p14="http://schemas.microsoft.com/office/powerpoint/2010/main" val="24892543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smtClean="0">
                <a:effectLst>
                  <a:outerShdw blurRad="38100" dist="38100" dir="2700000" algn="tl">
                    <a:srgbClr val="000000">
                      <a:alpha val="43137"/>
                    </a:srgbClr>
                  </a:outerShdw>
                </a:effectLst>
              </a:rPr>
              <a:t>LPA* vs. A*</a:t>
            </a:r>
            <a:endParaRPr lang="en-NZ"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67544" y="1340768"/>
            <a:ext cx="8229600" cy="5069160"/>
          </a:xfrm>
        </p:spPr>
        <p:txBody>
          <a:bodyPr>
            <a:noAutofit/>
          </a:bodyPr>
          <a:lstStyle/>
          <a:p>
            <a:r>
              <a:rPr lang="en-NZ" sz="2400" dirty="0" smtClean="0"/>
              <a:t>Its </a:t>
            </a:r>
            <a:r>
              <a:rPr lang="en-NZ" sz="2400" b="1" dirty="0" smtClean="0">
                <a:effectLst>
                  <a:outerShdw blurRad="38100" dist="38100" dir="2700000" algn="tl">
                    <a:srgbClr val="000000">
                      <a:alpha val="43137"/>
                    </a:srgbClr>
                  </a:outerShdw>
                </a:effectLst>
              </a:rPr>
              <a:t>first search </a:t>
            </a:r>
            <a:r>
              <a:rPr lang="en-NZ" sz="2400" dirty="0" smtClean="0"/>
              <a:t>is the </a:t>
            </a:r>
            <a:r>
              <a:rPr lang="en-NZ" sz="2400" b="1" dirty="0" smtClean="0">
                <a:solidFill>
                  <a:srgbClr val="0000FF"/>
                </a:solidFill>
                <a:effectLst>
                  <a:outerShdw blurRad="38100" dist="38100" dir="2700000" algn="tl">
                    <a:srgbClr val="000000">
                      <a:alpha val="43137"/>
                    </a:srgbClr>
                  </a:outerShdw>
                </a:effectLst>
              </a:rPr>
              <a:t>same</a:t>
            </a:r>
            <a:r>
              <a:rPr lang="en-NZ" sz="2400" dirty="0" smtClean="0">
                <a:solidFill>
                  <a:srgbClr val="0000FF"/>
                </a:solidFill>
                <a:effectLst>
                  <a:outerShdw blurRad="38100" dist="38100" dir="2700000" algn="tl">
                    <a:srgbClr val="000000">
                      <a:alpha val="43137"/>
                    </a:srgbClr>
                  </a:outerShdw>
                </a:effectLst>
              </a:rPr>
              <a:t> </a:t>
            </a:r>
            <a:r>
              <a:rPr lang="en-NZ" sz="2400" dirty="0" smtClean="0"/>
              <a:t>as that of a version of </a:t>
            </a:r>
            <a:r>
              <a:rPr lang="en-NZ" sz="2400" b="1" dirty="0" smtClean="0">
                <a:solidFill>
                  <a:srgbClr val="FF0000"/>
                </a:solidFill>
                <a:effectLst>
                  <a:outerShdw blurRad="38100" dist="38100" dir="2700000" algn="tl">
                    <a:srgbClr val="000000">
                      <a:alpha val="43137"/>
                    </a:srgbClr>
                  </a:outerShdw>
                </a:effectLst>
              </a:rPr>
              <a:t>A*</a:t>
            </a:r>
            <a:r>
              <a:rPr lang="en-NZ" sz="2400" dirty="0" smtClean="0"/>
              <a:t> that breaks ties among vertices with the same f-value in </a:t>
            </a:r>
            <a:r>
              <a:rPr lang="en-NZ" sz="2400" dirty="0" smtClean="0"/>
              <a:t>favour </a:t>
            </a:r>
            <a:r>
              <a:rPr lang="en-NZ" sz="2400" dirty="0" smtClean="0"/>
              <a:t>of smaller g-values </a:t>
            </a:r>
          </a:p>
          <a:p>
            <a:r>
              <a:rPr lang="en-NZ" sz="2400" dirty="0" smtClean="0"/>
              <a:t>the </a:t>
            </a:r>
            <a:r>
              <a:rPr lang="en-NZ" sz="2400" b="1" dirty="0" smtClean="0">
                <a:effectLst>
                  <a:outerShdw blurRad="38100" dist="38100" dir="2700000" algn="tl">
                    <a:srgbClr val="000000">
                      <a:alpha val="43137"/>
                    </a:srgbClr>
                  </a:outerShdw>
                </a:effectLst>
              </a:rPr>
              <a:t>subsequent searches </a:t>
            </a:r>
            <a:r>
              <a:rPr lang="en-NZ" sz="2400" dirty="0" smtClean="0"/>
              <a:t>are </a:t>
            </a:r>
            <a:r>
              <a:rPr lang="en-NZ" sz="2400" b="1" dirty="0" smtClean="0">
                <a:solidFill>
                  <a:srgbClr val="0000FF"/>
                </a:solidFill>
                <a:effectLst>
                  <a:outerShdw blurRad="38100" dist="38100" dir="2700000" algn="tl">
                    <a:srgbClr val="000000">
                      <a:alpha val="43137"/>
                    </a:srgbClr>
                  </a:outerShdw>
                </a:effectLst>
              </a:rPr>
              <a:t>potentially faster </a:t>
            </a:r>
            <a:r>
              <a:rPr lang="en-NZ" sz="2400" dirty="0" smtClean="0"/>
              <a:t>because it reuses those parts of the previous search tree that are identical to the new search tree, and uses an efficient method for identifying these parts.</a:t>
            </a:r>
          </a:p>
          <a:p>
            <a:r>
              <a:rPr lang="en-NZ" sz="2400" dirty="0" smtClean="0"/>
              <a:t>This can reduce the search time if large parts of the search trees are identical, for example, if the path-planning problems change </a:t>
            </a:r>
            <a:r>
              <a:rPr lang="en-NZ" sz="2400" b="1" dirty="0" smtClean="0">
                <a:solidFill>
                  <a:srgbClr val="0000FF"/>
                </a:solidFill>
                <a:effectLst>
                  <a:outerShdw blurRad="38100" dist="38100" dir="2700000" algn="tl">
                    <a:srgbClr val="000000">
                      <a:alpha val="43137"/>
                    </a:srgbClr>
                  </a:outerShdw>
                </a:effectLst>
              </a:rPr>
              <a:t>only slightly </a:t>
            </a:r>
            <a:r>
              <a:rPr lang="en-NZ" sz="2400" dirty="0" smtClean="0"/>
              <a:t>and the </a:t>
            </a:r>
            <a:r>
              <a:rPr lang="en-NZ" sz="2400" b="1" dirty="0" smtClean="0">
                <a:solidFill>
                  <a:srgbClr val="0000FF"/>
                </a:solidFill>
                <a:effectLst>
                  <a:outerShdw blurRad="38100" dist="38100" dir="2700000" algn="tl">
                    <a:srgbClr val="000000">
                      <a:alpha val="43137"/>
                    </a:srgbClr>
                  </a:outerShdw>
                </a:effectLst>
              </a:rPr>
              <a:t>changes are close to the goal</a:t>
            </a:r>
            <a:r>
              <a:rPr lang="en-NZ" sz="2400" dirty="0" smtClean="0"/>
              <a:t>. </a:t>
            </a:r>
          </a:p>
          <a:p>
            <a:r>
              <a:rPr lang="en-NZ" sz="2400" dirty="0" smtClean="0"/>
              <a:t>LPA* can also handle changes to the graph during its search and can be extended to inadmissible heuristics, more efficient tiebreaking criteria, and nondeterministic graphs</a:t>
            </a:r>
            <a:endParaRPr lang="en-NZ" sz="2400" dirty="0"/>
          </a:p>
        </p:txBody>
      </p:sp>
    </p:spTree>
    <p:extLst>
      <p:ext uri="{BB962C8B-B14F-4D97-AF65-F5344CB8AC3E}">
        <p14:creationId xmlns:p14="http://schemas.microsoft.com/office/powerpoint/2010/main" val="20619417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LPA* vs. A*</a:t>
            </a:r>
            <a:endParaRPr lang="en-NZ"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9213" y="2867372"/>
            <a:ext cx="6505575" cy="3009900"/>
          </a:xfrm>
          <a:prstGeom prst="rect">
            <a:avLst/>
          </a:prstGeom>
          <a:noFill/>
          <a:ln w="9525">
            <a:solidFill>
              <a:schemeClr val="tx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5868144" y="6349970"/>
            <a:ext cx="3083088" cy="369332"/>
          </a:xfrm>
          <a:prstGeom prst="rect">
            <a:avLst/>
          </a:prstGeom>
          <a:noFill/>
        </p:spPr>
        <p:txBody>
          <a:bodyPr wrap="none" rtlCol="0">
            <a:spAutoFit/>
          </a:bodyPr>
          <a:lstStyle/>
          <a:p>
            <a:r>
              <a:rPr lang="en-NZ" dirty="0"/>
              <a:t>http://idm-lab.org/applet.html</a:t>
            </a:r>
          </a:p>
        </p:txBody>
      </p:sp>
      <p:sp>
        <p:nvSpPr>
          <p:cNvPr id="5" name="TextBox 4"/>
          <p:cNvSpPr txBox="1"/>
          <p:nvPr/>
        </p:nvSpPr>
        <p:spPr>
          <a:xfrm>
            <a:off x="251520" y="1484784"/>
            <a:ext cx="8699712" cy="369332"/>
          </a:xfrm>
          <a:prstGeom prst="rect">
            <a:avLst/>
          </a:prstGeom>
          <a:solidFill>
            <a:schemeClr val="bg1">
              <a:lumMod val="65000"/>
            </a:schemeClr>
          </a:solidFill>
          <a:ln>
            <a:solidFill>
              <a:srgbClr val="0000FF"/>
            </a:solidFill>
          </a:ln>
        </p:spPr>
        <p:txBody>
          <a:bodyPr wrap="square" rtlCol="0">
            <a:spAutoFit/>
          </a:bodyPr>
          <a:lstStyle/>
          <a:p>
            <a:r>
              <a:rPr lang="en-NZ" b="1" dirty="0" smtClean="0"/>
              <a:t>INITIAL SEARCH RESULTS</a:t>
            </a:r>
            <a:endParaRPr lang="en-NZ" b="1" dirty="0"/>
          </a:p>
        </p:txBody>
      </p:sp>
      <p:sp>
        <p:nvSpPr>
          <p:cNvPr id="7" name="TextBox 6"/>
          <p:cNvSpPr txBox="1"/>
          <p:nvPr/>
        </p:nvSpPr>
        <p:spPr>
          <a:xfrm>
            <a:off x="611560" y="1988840"/>
            <a:ext cx="7992888" cy="707886"/>
          </a:xfrm>
          <a:prstGeom prst="rect">
            <a:avLst/>
          </a:prstGeom>
          <a:solidFill>
            <a:schemeClr val="accent6">
              <a:lumMod val="40000"/>
              <a:lumOff val="60000"/>
            </a:schemeClr>
          </a:solidFill>
          <a:ln>
            <a:solidFill>
              <a:srgbClr val="0000FF"/>
            </a:solidFill>
          </a:ln>
          <a:effectLst>
            <a:outerShdw blurRad="50800" dist="38100" dir="8100000" algn="tr" rotWithShape="0">
              <a:prstClr val="black">
                <a:alpha val="40000"/>
              </a:prstClr>
            </a:outerShdw>
          </a:effectLst>
        </p:spPr>
        <p:txBody>
          <a:bodyPr wrap="square" rtlCol="0">
            <a:spAutoFit/>
          </a:bodyPr>
          <a:lstStyle/>
          <a:p>
            <a:r>
              <a:rPr lang="en-NZ" sz="2000" dirty="0" smtClean="0"/>
              <a:t>LPA*’s initial search is the same as that of A* that breaks ties among vertices with the same f-cost in favour of smaller g-values.</a:t>
            </a:r>
            <a:endParaRPr lang="en-NZ" sz="2000" dirty="0"/>
          </a:p>
        </p:txBody>
      </p:sp>
      <p:sp>
        <p:nvSpPr>
          <p:cNvPr id="8" name="TextBox 7"/>
          <p:cNvSpPr txBox="1"/>
          <p:nvPr/>
        </p:nvSpPr>
        <p:spPr>
          <a:xfrm>
            <a:off x="1319213" y="6149915"/>
            <a:ext cx="3933193" cy="400110"/>
          </a:xfrm>
          <a:prstGeom prst="rect">
            <a:avLst/>
          </a:prstGeom>
          <a:solidFill>
            <a:schemeClr val="accent6">
              <a:lumMod val="40000"/>
              <a:lumOff val="60000"/>
            </a:schemeClr>
          </a:solidFill>
          <a:ln>
            <a:solidFill>
              <a:srgbClr val="0000FF"/>
            </a:solidFill>
          </a:ln>
          <a:effectLst>
            <a:outerShdw blurRad="50800" dist="38100" dir="8100000" algn="tr" rotWithShape="0">
              <a:prstClr val="black">
                <a:alpha val="40000"/>
              </a:prstClr>
            </a:outerShdw>
          </a:effectLst>
        </p:spPr>
        <p:txBody>
          <a:bodyPr wrap="none" rtlCol="0">
            <a:spAutoFit/>
          </a:bodyPr>
          <a:lstStyle/>
          <a:p>
            <a:r>
              <a:rPr lang="en-NZ" sz="2000" dirty="0" smtClean="0">
                <a:solidFill>
                  <a:prstClr val="black"/>
                </a:solidFill>
              </a:rPr>
              <a:t>Green cells – nodes expanded once</a:t>
            </a:r>
            <a:endParaRPr lang="en-NZ" sz="2000" dirty="0">
              <a:solidFill>
                <a:prstClr val="black"/>
              </a:solidFill>
            </a:endParaRPr>
          </a:p>
        </p:txBody>
      </p:sp>
    </p:spTree>
    <p:extLst>
      <p:ext uri="{BB962C8B-B14F-4D97-AF65-F5344CB8AC3E}">
        <p14:creationId xmlns:p14="http://schemas.microsoft.com/office/powerpoint/2010/main" val="32489224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LPA* vs. A*</a:t>
            </a:r>
            <a:endParaRPr lang="en-NZ"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9213" y="2867372"/>
            <a:ext cx="6505575" cy="3009900"/>
          </a:xfrm>
          <a:prstGeom prst="rect">
            <a:avLst/>
          </a:prstGeom>
          <a:noFill/>
          <a:ln w="9525">
            <a:solidFill>
              <a:schemeClr val="tx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5868144" y="6349970"/>
            <a:ext cx="3083088" cy="369332"/>
          </a:xfrm>
          <a:prstGeom prst="rect">
            <a:avLst/>
          </a:prstGeom>
          <a:noFill/>
        </p:spPr>
        <p:txBody>
          <a:bodyPr wrap="none" rtlCol="0">
            <a:spAutoFit/>
          </a:bodyPr>
          <a:lstStyle/>
          <a:p>
            <a:r>
              <a:rPr lang="en-NZ" dirty="0"/>
              <a:t>http://idm-lab.org/applet.html</a:t>
            </a:r>
          </a:p>
        </p:txBody>
      </p:sp>
      <p:sp>
        <p:nvSpPr>
          <p:cNvPr id="5" name="TextBox 4"/>
          <p:cNvSpPr txBox="1"/>
          <p:nvPr/>
        </p:nvSpPr>
        <p:spPr>
          <a:xfrm>
            <a:off x="251520" y="1484784"/>
            <a:ext cx="8699712" cy="369332"/>
          </a:xfrm>
          <a:prstGeom prst="rect">
            <a:avLst/>
          </a:prstGeom>
          <a:solidFill>
            <a:schemeClr val="bg1">
              <a:lumMod val="65000"/>
            </a:schemeClr>
          </a:solidFill>
          <a:ln>
            <a:solidFill>
              <a:srgbClr val="0000FF"/>
            </a:solidFill>
          </a:ln>
        </p:spPr>
        <p:txBody>
          <a:bodyPr wrap="square" rtlCol="0">
            <a:spAutoFit/>
          </a:bodyPr>
          <a:lstStyle/>
          <a:p>
            <a:r>
              <a:rPr lang="en-NZ" b="1" dirty="0" smtClean="0"/>
              <a:t>INITIAL SEARCH RESULTS</a:t>
            </a:r>
            <a:endParaRPr lang="en-NZ" b="1" dirty="0"/>
          </a:p>
        </p:txBody>
      </p:sp>
      <p:sp>
        <p:nvSpPr>
          <p:cNvPr id="7" name="TextBox 6"/>
          <p:cNvSpPr txBox="1"/>
          <p:nvPr/>
        </p:nvSpPr>
        <p:spPr>
          <a:xfrm>
            <a:off x="611560" y="1988840"/>
            <a:ext cx="7992888" cy="707886"/>
          </a:xfrm>
          <a:prstGeom prst="rect">
            <a:avLst/>
          </a:prstGeom>
          <a:solidFill>
            <a:schemeClr val="accent6">
              <a:lumMod val="40000"/>
              <a:lumOff val="60000"/>
            </a:schemeClr>
          </a:solidFill>
          <a:ln>
            <a:solidFill>
              <a:srgbClr val="0000FF"/>
            </a:solidFill>
          </a:ln>
          <a:effectLst>
            <a:outerShdw blurRad="50800" dist="38100" dir="8100000" algn="tr" rotWithShape="0">
              <a:prstClr val="black">
                <a:alpha val="40000"/>
              </a:prstClr>
            </a:outerShdw>
          </a:effectLst>
        </p:spPr>
        <p:txBody>
          <a:bodyPr wrap="square" rtlCol="0">
            <a:spAutoFit/>
          </a:bodyPr>
          <a:lstStyle/>
          <a:p>
            <a:r>
              <a:rPr lang="en-NZ" sz="2000" dirty="0" smtClean="0"/>
              <a:t>LPA*’s initial search is the same as that of A* that breaks ties among vertices with the same f-cost in favour of smaller g-values.</a:t>
            </a:r>
            <a:endParaRPr lang="en-NZ" sz="2000" dirty="0"/>
          </a:p>
        </p:txBody>
      </p:sp>
      <p:sp>
        <p:nvSpPr>
          <p:cNvPr id="8" name="TextBox 7"/>
          <p:cNvSpPr txBox="1"/>
          <p:nvPr/>
        </p:nvSpPr>
        <p:spPr>
          <a:xfrm>
            <a:off x="1319213" y="6149915"/>
            <a:ext cx="3933193" cy="400110"/>
          </a:xfrm>
          <a:prstGeom prst="rect">
            <a:avLst/>
          </a:prstGeom>
          <a:solidFill>
            <a:schemeClr val="accent6">
              <a:lumMod val="40000"/>
              <a:lumOff val="60000"/>
            </a:schemeClr>
          </a:solidFill>
          <a:ln>
            <a:solidFill>
              <a:srgbClr val="0000FF"/>
            </a:solidFill>
          </a:ln>
          <a:effectLst>
            <a:outerShdw blurRad="50800" dist="38100" dir="8100000" algn="tr" rotWithShape="0">
              <a:prstClr val="black">
                <a:alpha val="40000"/>
              </a:prstClr>
            </a:outerShdw>
          </a:effectLst>
        </p:spPr>
        <p:txBody>
          <a:bodyPr wrap="none" rtlCol="0">
            <a:spAutoFit/>
          </a:bodyPr>
          <a:lstStyle/>
          <a:p>
            <a:r>
              <a:rPr lang="en-NZ" sz="2000" dirty="0" smtClean="0">
                <a:solidFill>
                  <a:prstClr val="black"/>
                </a:solidFill>
              </a:rPr>
              <a:t>Green cells – nodes expanded once</a:t>
            </a:r>
            <a:endParaRPr lang="en-NZ" sz="2000" dirty="0">
              <a:solidFill>
                <a:prstClr val="black"/>
              </a:solidFill>
            </a:endParaRPr>
          </a:p>
        </p:txBody>
      </p:sp>
      <p:sp>
        <p:nvSpPr>
          <p:cNvPr id="9" name="TextBox 8"/>
          <p:cNvSpPr txBox="1"/>
          <p:nvPr/>
        </p:nvSpPr>
        <p:spPr>
          <a:xfrm>
            <a:off x="542718" y="2867372"/>
            <a:ext cx="8117316" cy="400110"/>
          </a:xfrm>
          <a:prstGeom prst="rect">
            <a:avLst/>
          </a:prstGeom>
          <a:solidFill>
            <a:schemeClr val="accent5">
              <a:lumMod val="60000"/>
              <a:lumOff val="40000"/>
            </a:schemeClr>
          </a:solidFill>
          <a:ln>
            <a:solidFill>
              <a:srgbClr val="0000FF"/>
            </a:solidFill>
          </a:ln>
          <a:effectLst>
            <a:outerShdw blurRad="50800" dist="38100" dir="8100000" algn="tr" rotWithShape="0">
              <a:prstClr val="black">
                <a:alpha val="40000"/>
              </a:prstClr>
            </a:outerShdw>
          </a:effectLst>
        </p:spPr>
        <p:txBody>
          <a:bodyPr wrap="square" rtlCol="0">
            <a:spAutoFit/>
          </a:bodyPr>
          <a:lstStyle/>
          <a:p>
            <a:r>
              <a:rPr lang="en-NZ" sz="2000" dirty="0" smtClean="0"/>
              <a:t>However, LPA* expands vertices </a:t>
            </a:r>
            <a:r>
              <a:rPr lang="en-NZ" sz="2000" b="1" dirty="0" smtClean="0"/>
              <a:t>more slowly </a:t>
            </a:r>
            <a:r>
              <a:rPr lang="en-NZ" sz="2000" dirty="0" smtClean="0"/>
              <a:t>than A*.</a:t>
            </a:r>
            <a:endParaRPr lang="en-NZ" sz="2000" dirty="0"/>
          </a:p>
        </p:txBody>
      </p:sp>
    </p:spTree>
    <p:extLst>
      <p:ext uri="{BB962C8B-B14F-4D97-AF65-F5344CB8AC3E}">
        <p14:creationId xmlns:p14="http://schemas.microsoft.com/office/powerpoint/2010/main" val="25646162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smtClean="0">
                <a:solidFill>
                  <a:srgbClr val="0070C0"/>
                </a:solidFill>
                <a:effectLst>
                  <a:outerShdw blurRad="38100" dist="38100" dir="2700000" algn="tl">
                    <a:srgbClr val="000000">
                      <a:alpha val="43137"/>
                    </a:srgbClr>
                  </a:outerShdw>
                </a:effectLst>
              </a:rPr>
              <a:t>Topics</a:t>
            </a:r>
            <a:endParaRPr lang="en-NZ" b="1" dirty="0">
              <a:solidFill>
                <a:srgbClr val="0070C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a:bodyPr>
          <a:lstStyle/>
          <a:p>
            <a:pPr marL="514350" indent="-514350">
              <a:buFont typeface="+mj-lt"/>
              <a:buAutoNum type="arabicPeriod"/>
            </a:pPr>
            <a:r>
              <a:rPr lang="en-NZ" dirty="0" err="1" smtClean="0">
                <a:solidFill>
                  <a:srgbClr val="0070C0"/>
                </a:solidFill>
              </a:rPr>
              <a:t>Replanning</a:t>
            </a:r>
            <a:r>
              <a:rPr lang="en-NZ" dirty="0" smtClean="0">
                <a:solidFill>
                  <a:srgbClr val="0070C0"/>
                </a:solidFill>
              </a:rPr>
              <a:t> </a:t>
            </a:r>
            <a:r>
              <a:rPr lang="en-NZ" dirty="0" smtClean="0"/>
              <a:t>using Optimal Incremental Search Algorithms</a:t>
            </a:r>
          </a:p>
          <a:p>
            <a:pPr marL="514350" indent="-514350">
              <a:buFont typeface="+mj-lt"/>
              <a:buAutoNum type="arabicPeriod"/>
            </a:pPr>
            <a:r>
              <a:rPr lang="en-NZ" dirty="0" smtClean="0">
                <a:solidFill>
                  <a:srgbClr val="0070C0"/>
                </a:solidFill>
              </a:rPr>
              <a:t>Problem </a:t>
            </a:r>
            <a:r>
              <a:rPr lang="en-NZ" dirty="0" smtClean="0">
                <a:solidFill>
                  <a:srgbClr val="0070C0"/>
                </a:solidFill>
              </a:rPr>
              <a:t>Solving </a:t>
            </a:r>
            <a:r>
              <a:rPr lang="en-NZ" dirty="0" smtClean="0"/>
              <a:t>– hand simulation of algorithms</a:t>
            </a:r>
          </a:p>
          <a:p>
            <a:pPr marL="514350" indent="-514350">
              <a:buFont typeface="+mj-lt"/>
              <a:buAutoNum type="arabicPeriod"/>
            </a:pPr>
            <a:r>
              <a:rPr lang="en-NZ" dirty="0" smtClean="0">
                <a:solidFill>
                  <a:srgbClr val="0070C0"/>
                </a:solidFill>
              </a:rPr>
              <a:t>Assignment #</a:t>
            </a:r>
            <a:r>
              <a:rPr lang="en-NZ" dirty="0" smtClean="0">
                <a:solidFill>
                  <a:srgbClr val="0070C0"/>
                </a:solidFill>
              </a:rPr>
              <a:t>1</a:t>
            </a:r>
          </a:p>
          <a:p>
            <a:pPr marL="514350" indent="-514350">
              <a:buFont typeface="+mj-lt"/>
              <a:buAutoNum type="arabicPeriod"/>
            </a:pPr>
            <a:r>
              <a:rPr lang="en-NZ" dirty="0" smtClean="0">
                <a:solidFill>
                  <a:srgbClr val="0070C0"/>
                </a:solidFill>
              </a:rPr>
              <a:t>D* </a:t>
            </a:r>
            <a:r>
              <a:rPr lang="en-NZ" dirty="0" err="1" smtClean="0">
                <a:solidFill>
                  <a:srgbClr val="0070C0"/>
                </a:solidFill>
              </a:rPr>
              <a:t>Lite</a:t>
            </a:r>
            <a:endParaRPr lang="en-NZ" dirty="0" smtClean="0">
              <a:solidFill>
                <a:srgbClr val="0070C0"/>
              </a:solidFill>
            </a:endParaRPr>
          </a:p>
          <a:p>
            <a:pPr marL="514350" indent="-514350">
              <a:buFont typeface="+mj-lt"/>
              <a:buAutoNum type="arabicPeriod"/>
            </a:pPr>
            <a:r>
              <a:rPr lang="en-NZ" dirty="0" smtClean="0">
                <a:solidFill>
                  <a:srgbClr val="0070C0"/>
                </a:solidFill>
              </a:rPr>
              <a:t>Navigating</a:t>
            </a:r>
            <a:r>
              <a:rPr lang="en-NZ" dirty="0" smtClean="0"/>
              <a:t> </a:t>
            </a:r>
            <a:r>
              <a:rPr lang="en-NZ" dirty="0"/>
              <a:t>an Unknown Terrain</a:t>
            </a:r>
          </a:p>
          <a:p>
            <a:pPr marL="514350" indent="-514350">
              <a:buFont typeface="+mj-lt"/>
              <a:buAutoNum type="arabicPeriod"/>
            </a:pPr>
            <a:r>
              <a:rPr lang="en-NZ" dirty="0">
                <a:solidFill>
                  <a:srgbClr val="0070C0"/>
                </a:solidFill>
              </a:rPr>
              <a:t>Mapping</a:t>
            </a:r>
            <a:r>
              <a:rPr lang="en-NZ" dirty="0"/>
              <a:t> an Unknown Terrain using Incremental Search + Greedy Mapping</a:t>
            </a:r>
          </a:p>
          <a:p>
            <a:pPr marL="514350" indent="-514350">
              <a:buFont typeface="+mj-lt"/>
              <a:buAutoNum type="arabicPeriod"/>
            </a:pPr>
            <a:endParaRPr lang="en-NZ" dirty="0">
              <a:solidFill>
                <a:srgbClr val="0070C0"/>
              </a:solidFill>
            </a:endParaRPr>
          </a:p>
        </p:txBody>
      </p:sp>
    </p:spTree>
    <p:extLst>
      <p:ext uri="{BB962C8B-B14F-4D97-AF65-F5344CB8AC3E}">
        <p14:creationId xmlns:p14="http://schemas.microsoft.com/office/powerpoint/2010/main" val="24706765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LPA* vs. A*</a:t>
            </a:r>
            <a:endParaRPr lang="en-NZ" dirty="0"/>
          </a:p>
        </p:txBody>
      </p:sp>
      <p:sp>
        <p:nvSpPr>
          <p:cNvPr id="4" name="TextBox 3"/>
          <p:cNvSpPr txBox="1"/>
          <p:nvPr/>
        </p:nvSpPr>
        <p:spPr>
          <a:xfrm>
            <a:off x="5868144" y="6349970"/>
            <a:ext cx="3083088" cy="369332"/>
          </a:xfrm>
          <a:prstGeom prst="rect">
            <a:avLst/>
          </a:prstGeom>
          <a:noFill/>
        </p:spPr>
        <p:txBody>
          <a:bodyPr wrap="none" rtlCol="0">
            <a:spAutoFit/>
          </a:bodyPr>
          <a:lstStyle/>
          <a:p>
            <a:r>
              <a:rPr lang="en-NZ" dirty="0">
                <a:solidFill>
                  <a:prstClr val="black"/>
                </a:solidFill>
              </a:rPr>
              <a:t>http://idm-lab.org/applet.html</a:t>
            </a:r>
          </a:p>
        </p:txBody>
      </p:sp>
      <p:sp>
        <p:nvSpPr>
          <p:cNvPr id="5" name="TextBox 4"/>
          <p:cNvSpPr txBox="1"/>
          <p:nvPr/>
        </p:nvSpPr>
        <p:spPr>
          <a:xfrm>
            <a:off x="251520" y="1484784"/>
            <a:ext cx="8699712" cy="369332"/>
          </a:xfrm>
          <a:prstGeom prst="rect">
            <a:avLst/>
          </a:prstGeom>
          <a:solidFill>
            <a:schemeClr val="bg1">
              <a:lumMod val="65000"/>
            </a:schemeClr>
          </a:solidFill>
          <a:ln>
            <a:solidFill>
              <a:srgbClr val="0000FF"/>
            </a:solidFill>
          </a:ln>
        </p:spPr>
        <p:txBody>
          <a:bodyPr wrap="square" rtlCol="0">
            <a:spAutoFit/>
          </a:bodyPr>
          <a:lstStyle/>
          <a:p>
            <a:r>
              <a:rPr lang="en-NZ" b="1" dirty="0" smtClean="0">
                <a:solidFill>
                  <a:prstClr val="black"/>
                </a:solidFill>
              </a:rPr>
              <a:t>REPLANNING RESULTS</a:t>
            </a:r>
            <a:endParaRPr lang="en-NZ" b="1" dirty="0">
              <a:solidFill>
                <a:prstClr val="black"/>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9213" y="2867372"/>
            <a:ext cx="6505575" cy="3009900"/>
          </a:xfrm>
          <a:prstGeom prst="rect">
            <a:avLst/>
          </a:prstGeom>
          <a:noFill/>
          <a:ln w="9525">
            <a:solidFill>
              <a:schemeClr val="tx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TextBox 2"/>
          <p:cNvSpPr txBox="1"/>
          <p:nvPr/>
        </p:nvSpPr>
        <p:spPr>
          <a:xfrm>
            <a:off x="2627784" y="2060848"/>
            <a:ext cx="3900620" cy="400110"/>
          </a:xfrm>
          <a:prstGeom prst="rect">
            <a:avLst/>
          </a:prstGeom>
          <a:solidFill>
            <a:schemeClr val="accent6">
              <a:lumMod val="40000"/>
              <a:lumOff val="60000"/>
            </a:schemeClr>
          </a:solidFill>
          <a:ln>
            <a:solidFill>
              <a:srgbClr val="0000FF"/>
            </a:solidFill>
          </a:ln>
          <a:effectLst>
            <a:outerShdw blurRad="50800" dist="38100" dir="8100000" algn="tr" rotWithShape="0">
              <a:prstClr val="black">
                <a:alpha val="40000"/>
              </a:prstClr>
            </a:outerShdw>
          </a:effectLst>
        </p:spPr>
        <p:txBody>
          <a:bodyPr wrap="none" rtlCol="0">
            <a:spAutoFit/>
          </a:bodyPr>
          <a:lstStyle/>
          <a:p>
            <a:r>
              <a:rPr lang="en-NZ" sz="2000" dirty="0" smtClean="0"/>
              <a:t>Cells close to the Goal gets blocked.</a:t>
            </a:r>
            <a:endParaRPr lang="en-NZ" sz="2000" dirty="0"/>
          </a:p>
        </p:txBody>
      </p:sp>
      <p:sp>
        <p:nvSpPr>
          <p:cNvPr id="9" name="TextBox 8"/>
          <p:cNvSpPr txBox="1"/>
          <p:nvPr/>
        </p:nvSpPr>
        <p:spPr>
          <a:xfrm>
            <a:off x="542718" y="2708920"/>
            <a:ext cx="8117316" cy="707886"/>
          </a:xfrm>
          <a:prstGeom prst="rect">
            <a:avLst/>
          </a:prstGeom>
          <a:solidFill>
            <a:schemeClr val="accent5">
              <a:lumMod val="60000"/>
              <a:lumOff val="40000"/>
            </a:schemeClr>
          </a:solidFill>
          <a:ln>
            <a:solidFill>
              <a:srgbClr val="0000FF"/>
            </a:solidFill>
          </a:ln>
          <a:effectLst>
            <a:outerShdw blurRad="50800" dist="38100" dir="8100000" algn="tr" rotWithShape="0">
              <a:prstClr val="black">
                <a:alpha val="40000"/>
              </a:prstClr>
            </a:outerShdw>
          </a:effectLst>
        </p:spPr>
        <p:txBody>
          <a:bodyPr wrap="square" rtlCol="0">
            <a:spAutoFit/>
          </a:bodyPr>
          <a:lstStyle/>
          <a:p>
            <a:r>
              <a:rPr lang="en-NZ" sz="2000" dirty="0" smtClean="0"/>
              <a:t>During subsequent searches, LPA* </a:t>
            </a:r>
            <a:r>
              <a:rPr lang="en-NZ" sz="2000" b="1" dirty="0" smtClean="0">
                <a:solidFill>
                  <a:srgbClr val="008000"/>
                </a:solidFill>
              </a:rPr>
              <a:t>often</a:t>
            </a:r>
            <a:r>
              <a:rPr lang="en-NZ" sz="2000" dirty="0" smtClean="0"/>
              <a:t> expands fewer vertices than A*, and is thus faster.</a:t>
            </a:r>
            <a:endParaRPr lang="en-NZ" sz="2000" dirty="0"/>
          </a:p>
        </p:txBody>
      </p:sp>
      <p:pic>
        <p:nvPicPr>
          <p:cNvPr id="10" name="Picture 17" descr="j0234687"/>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793794" y="5997106"/>
            <a:ext cx="1141412"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AutoShape 18"/>
          <p:cNvSpPr>
            <a:spLocks noChangeArrowheads="1"/>
          </p:cNvSpPr>
          <p:nvPr/>
        </p:nvSpPr>
        <p:spPr bwMode="auto">
          <a:xfrm>
            <a:off x="1388029" y="5997106"/>
            <a:ext cx="6021659" cy="352864"/>
          </a:xfrm>
          <a:prstGeom prst="wedgeRoundRectCallout">
            <a:avLst>
              <a:gd name="adj1" fmla="val 55569"/>
              <a:gd name="adj2" fmla="val 32285"/>
              <a:gd name="adj3" fmla="val 16667"/>
            </a:avLst>
          </a:prstGeom>
          <a:gradFill rotWithShape="1">
            <a:gsLst>
              <a:gs pos="0">
                <a:schemeClr val="bg1"/>
              </a:gs>
              <a:gs pos="100000">
                <a:schemeClr val="bg1">
                  <a:gamma/>
                  <a:shade val="46275"/>
                  <a:invGamma/>
                </a:schemeClr>
              </a:gs>
            </a:gsLst>
            <a:path path="rect">
              <a:fillToRect l="50000" t="50000" r="50000" b="50000"/>
            </a:path>
          </a:gradFill>
          <a:ln w="25400">
            <a:solidFill>
              <a:srgbClr val="FF0000"/>
            </a:solidFill>
            <a:miter lim="800000"/>
            <a:headEnd/>
            <a:tailEnd/>
          </a:ln>
          <a:effectLst/>
        </p:spPr>
        <p:txBody>
          <a:bodyPr/>
          <a:lstStyle/>
          <a:p>
            <a:pPr algn="ctr">
              <a:defRPr/>
            </a:pPr>
            <a:r>
              <a:rPr lang="en-NZ" sz="1600" dirty="0">
                <a:latin typeface="Arial" charset="0"/>
              </a:rPr>
              <a:t>Can you imagine a real-world scenario where this applies?</a:t>
            </a:r>
          </a:p>
        </p:txBody>
      </p:sp>
    </p:spTree>
    <p:extLst>
      <p:ext uri="{BB962C8B-B14F-4D97-AF65-F5344CB8AC3E}">
        <p14:creationId xmlns:p14="http://schemas.microsoft.com/office/powerpoint/2010/main" val="722620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500"/>
                                        <p:tgtEl>
                                          <p:spTgt spid="10"/>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slide(fromBottom)">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LPA* vs. A*</a:t>
            </a:r>
            <a:endParaRPr lang="en-NZ" dirty="0"/>
          </a:p>
        </p:txBody>
      </p:sp>
      <p:sp>
        <p:nvSpPr>
          <p:cNvPr id="4" name="TextBox 3"/>
          <p:cNvSpPr txBox="1"/>
          <p:nvPr/>
        </p:nvSpPr>
        <p:spPr>
          <a:xfrm>
            <a:off x="5868144" y="6349970"/>
            <a:ext cx="3083088" cy="369332"/>
          </a:xfrm>
          <a:prstGeom prst="rect">
            <a:avLst/>
          </a:prstGeom>
          <a:noFill/>
        </p:spPr>
        <p:txBody>
          <a:bodyPr wrap="none" rtlCol="0">
            <a:spAutoFit/>
          </a:bodyPr>
          <a:lstStyle/>
          <a:p>
            <a:r>
              <a:rPr lang="en-NZ" dirty="0">
                <a:solidFill>
                  <a:prstClr val="black"/>
                </a:solidFill>
              </a:rPr>
              <a:t>http://idm-lab.org/applet.html</a:t>
            </a:r>
          </a:p>
        </p:txBody>
      </p:sp>
      <p:sp>
        <p:nvSpPr>
          <p:cNvPr id="5" name="TextBox 4"/>
          <p:cNvSpPr txBox="1"/>
          <p:nvPr/>
        </p:nvSpPr>
        <p:spPr>
          <a:xfrm>
            <a:off x="251520" y="1484784"/>
            <a:ext cx="8699712" cy="369332"/>
          </a:xfrm>
          <a:prstGeom prst="rect">
            <a:avLst/>
          </a:prstGeom>
          <a:solidFill>
            <a:schemeClr val="bg1">
              <a:lumMod val="65000"/>
            </a:schemeClr>
          </a:solidFill>
          <a:ln>
            <a:solidFill>
              <a:srgbClr val="0000FF"/>
            </a:solidFill>
          </a:ln>
        </p:spPr>
        <p:txBody>
          <a:bodyPr wrap="square" rtlCol="0">
            <a:spAutoFit/>
          </a:bodyPr>
          <a:lstStyle/>
          <a:p>
            <a:r>
              <a:rPr lang="en-NZ" b="1" dirty="0" smtClean="0">
                <a:solidFill>
                  <a:prstClr val="black"/>
                </a:solidFill>
              </a:rPr>
              <a:t>REPLANNING RESULTS</a:t>
            </a:r>
            <a:endParaRPr lang="en-NZ" b="1" dirty="0">
              <a:solidFill>
                <a:prstClr val="black"/>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9213" y="2867372"/>
            <a:ext cx="6505575" cy="3009900"/>
          </a:xfrm>
          <a:prstGeom prst="rect">
            <a:avLst/>
          </a:prstGeom>
          <a:noFill/>
          <a:ln w="9525">
            <a:solidFill>
              <a:schemeClr val="tx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TextBox 2"/>
          <p:cNvSpPr txBox="1"/>
          <p:nvPr/>
        </p:nvSpPr>
        <p:spPr>
          <a:xfrm>
            <a:off x="2627784" y="2060848"/>
            <a:ext cx="3900620" cy="400110"/>
          </a:xfrm>
          <a:prstGeom prst="rect">
            <a:avLst/>
          </a:prstGeom>
          <a:solidFill>
            <a:schemeClr val="accent6">
              <a:lumMod val="40000"/>
              <a:lumOff val="60000"/>
            </a:schemeClr>
          </a:solidFill>
          <a:ln>
            <a:solidFill>
              <a:srgbClr val="0000FF"/>
            </a:solidFill>
          </a:ln>
          <a:effectLst>
            <a:outerShdw blurRad="50800" dist="38100" dir="8100000" algn="tr" rotWithShape="0">
              <a:prstClr val="black">
                <a:alpha val="40000"/>
              </a:prstClr>
            </a:outerShdw>
          </a:effectLst>
        </p:spPr>
        <p:txBody>
          <a:bodyPr wrap="none" rtlCol="0">
            <a:spAutoFit/>
          </a:bodyPr>
          <a:lstStyle/>
          <a:p>
            <a:r>
              <a:rPr lang="en-NZ" sz="2000" dirty="0" smtClean="0"/>
              <a:t>Cells close to the Goal gets blocked.</a:t>
            </a:r>
            <a:endParaRPr lang="en-NZ" sz="2000" dirty="0"/>
          </a:p>
        </p:txBody>
      </p:sp>
      <p:sp>
        <p:nvSpPr>
          <p:cNvPr id="9" name="TextBox 8"/>
          <p:cNvSpPr txBox="1"/>
          <p:nvPr/>
        </p:nvSpPr>
        <p:spPr>
          <a:xfrm>
            <a:off x="415124" y="2649106"/>
            <a:ext cx="8117316" cy="707886"/>
          </a:xfrm>
          <a:prstGeom prst="rect">
            <a:avLst/>
          </a:prstGeom>
          <a:solidFill>
            <a:schemeClr val="accent5">
              <a:lumMod val="60000"/>
              <a:lumOff val="40000"/>
            </a:schemeClr>
          </a:solidFill>
          <a:ln>
            <a:solidFill>
              <a:srgbClr val="0000FF"/>
            </a:solidFill>
          </a:ln>
          <a:effectLst>
            <a:outerShdw blurRad="50800" dist="38100" dir="8100000" algn="tr" rotWithShape="0">
              <a:prstClr val="black">
                <a:alpha val="40000"/>
              </a:prstClr>
            </a:outerShdw>
          </a:effectLst>
        </p:spPr>
        <p:txBody>
          <a:bodyPr wrap="square" rtlCol="0">
            <a:spAutoFit/>
          </a:bodyPr>
          <a:lstStyle/>
          <a:p>
            <a:r>
              <a:rPr lang="en-NZ" sz="2000" dirty="0" smtClean="0"/>
              <a:t>In an aeromedical evacuation scenario, airplanes might no longer be able to pass through regions that </a:t>
            </a:r>
            <a:r>
              <a:rPr lang="en-NZ" sz="2000" dirty="0" smtClean="0"/>
              <a:t>catch </a:t>
            </a:r>
            <a:r>
              <a:rPr lang="en-NZ" sz="2000" dirty="0" smtClean="0"/>
              <a:t>fire.</a:t>
            </a:r>
            <a:endParaRPr lang="en-NZ" sz="2000" dirty="0"/>
          </a:p>
        </p:txBody>
      </p:sp>
      <p:pic>
        <p:nvPicPr>
          <p:cNvPr id="10" name="Picture 17" descr="j0234687"/>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793794" y="5997106"/>
            <a:ext cx="1141412"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AutoShape 18"/>
          <p:cNvSpPr>
            <a:spLocks noChangeArrowheads="1"/>
          </p:cNvSpPr>
          <p:nvPr/>
        </p:nvSpPr>
        <p:spPr bwMode="auto">
          <a:xfrm>
            <a:off x="1388029" y="5997106"/>
            <a:ext cx="6021659" cy="352864"/>
          </a:xfrm>
          <a:prstGeom prst="wedgeRoundRectCallout">
            <a:avLst>
              <a:gd name="adj1" fmla="val 55569"/>
              <a:gd name="adj2" fmla="val 32285"/>
              <a:gd name="adj3" fmla="val 16667"/>
            </a:avLst>
          </a:prstGeom>
          <a:gradFill rotWithShape="1">
            <a:gsLst>
              <a:gs pos="0">
                <a:schemeClr val="bg1"/>
              </a:gs>
              <a:gs pos="100000">
                <a:schemeClr val="bg1">
                  <a:gamma/>
                  <a:shade val="46275"/>
                  <a:invGamma/>
                </a:schemeClr>
              </a:gs>
            </a:gsLst>
            <a:path path="rect">
              <a:fillToRect l="50000" t="50000" r="50000" b="50000"/>
            </a:path>
          </a:gradFill>
          <a:ln w="25400">
            <a:solidFill>
              <a:srgbClr val="FF0000"/>
            </a:solidFill>
            <a:miter lim="800000"/>
            <a:headEnd/>
            <a:tailEnd/>
          </a:ln>
          <a:effectLst/>
        </p:spPr>
        <p:txBody>
          <a:bodyPr/>
          <a:lstStyle/>
          <a:p>
            <a:pPr algn="ctr">
              <a:defRPr/>
            </a:pPr>
            <a:r>
              <a:rPr lang="en-NZ" sz="1600" dirty="0">
                <a:latin typeface="Arial" charset="0"/>
              </a:rPr>
              <a:t>Can you imagine a real-world scenario where this applies?</a:t>
            </a:r>
          </a:p>
        </p:txBody>
      </p:sp>
    </p:spTree>
    <p:extLst>
      <p:ext uri="{BB962C8B-B14F-4D97-AF65-F5344CB8AC3E}">
        <p14:creationId xmlns:p14="http://schemas.microsoft.com/office/powerpoint/2010/main" val="1187139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500"/>
                                        <p:tgtEl>
                                          <p:spTgt spid="10"/>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slide(fromBottom)">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LPA* vs. A*</a:t>
            </a:r>
            <a:endParaRPr lang="en-NZ" dirty="0"/>
          </a:p>
        </p:txBody>
      </p:sp>
      <p:sp>
        <p:nvSpPr>
          <p:cNvPr id="4" name="TextBox 3"/>
          <p:cNvSpPr txBox="1"/>
          <p:nvPr/>
        </p:nvSpPr>
        <p:spPr>
          <a:xfrm>
            <a:off x="5868144" y="6349970"/>
            <a:ext cx="3083088" cy="369332"/>
          </a:xfrm>
          <a:prstGeom prst="rect">
            <a:avLst/>
          </a:prstGeom>
          <a:noFill/>
        </p:spPr>
        <p:txBody>
          <a:bodyPr wrap="none" rtlCol="0">
            <a:spAutoFit/>
          </a:bodyPr>
          <a:lstStyle/>
          <a:p>
            <a:r>
              <a:rPr lang="en-NZ" dirty="0">
                <a:solidFill>
                  <a:prstClr val="black"/>
                </a:solidFill>
              </a:rPr>
              <a:t>http://idm-lab.org/applet.html</a:t>
            </a:r>
          </a:p>
        </p:txBody>
      </p:sp>
      <p:sp>
        <p:nvSpPr>
          <p:cNvPr id="5" name="TextBox 4"/>
          <p:cNvSpPr txBox="1"/>
          <p:nvPr/>
        </p:nvSpPr>
        <p:spPr>
          <a:xfrm>
            <a:off x="251520" y="1484784"/>
            <a:ext cx="8699712" cy="369332"/>
          </a:xfrm>
          <a:prstGeom prst="rect">
            <a:avLst/>
          </a:prstGeom>
          <a:solidFill>
            <a:schemeClr val="bg1">
              <a:lumMod val="65000"/>
            </a:schemeClr>
          </a:solidFill>
          <a:ln>
            <a:solidFill>
              <a:srgbClr val="0000FF"/>
            </a:solidFill>
          </a:ln>
        </p:spPr>
        <p:txBody>
          <a:bodyPr wrap="square" rtlCol="0">
            <a:spAutoFit/>
          </a:bodyPr>
          <a:lstStyle/>
          <a:p>
            <a:r>
              <a:rPr lang="en-NZ" b="1" dirty="0" smtClean="0">
                <a:solidFill>
                  <a:prstClr val="black"/>
                </a:solidFill>
              </a:rPr>
              <a:t>REPLANNING RESULTS</a:t>
            </a:r>
            <a:endParaRPr lang="en-NZ" b="1" dirty="0">
              <a:solidFill>
                <a:prstClr val="black"/>
              </a:solidFill>
            </a:endParaRPr>
          </a:p>
        </p:txBody>
      </p:sp>
      <p:sp>
        <p:nvSpPr>
          <p:cNvPr id="3" name="TextBox 2"/>
          <p:cNvSpPr txBox="1"/>
          <p:nvPr/>
        </p:nvSpPr>
        <p:spPr>
          <a:xfrm>
            <a:off x="2627784" y="2060848"/>
            <a:ext cx="4513030" cy="400110"/>
          </a:xfrm>
          <a:prstGeom prst="rect">
            <a:avLst/>
          </a:prstGeom>
          <a:solidFill>
            <a:schemeClr val="accent6">
              <a:lumMod val="40000"/>
              <a:lumOff val="60000"/>
            </a:schemeClr>
          </a:solidFill>
          <a:ln>
            <a:solidFill>
              <a:srgbClr val="0000FF"/>
            </a:solidFill>
          </a:ln>
          <a:effectLst>
            <a:outerShdw blurRad="50800" dist="38100" dir="8100000" algn="tr" rotWithShape="0">
              <a:prstClr val="black">
                <a:alpha val="40000"/>
              </a:prstClr>
            </a:outerShdw>
          </a:effectLst>
        </p:spPr>
        <p:txBody>
          <a:bodyPr wrap="none" rtlCol="0">
            <a:spAutoFit/>
          </a:bodyPr>
          <a:lstStyle/>
          <a:p>
            <a:r>
              <a:rPr lang="en-NZ" sz="2000" dirty="0" smtClean="0">
                <a:solidFill>
                  <a:prstClr val="black"/>
                </a:solidFill>
              </a:rPr>
              <a:t>Cells close to the Start node gets blocked.</a:t>
            </a:r>
            <a:endParaRPr lang="en-NZ" sz="2000" dirty="0">
              <a:solidFill>
                <a:prstClr val="black"/>
              </a:solidFill>
            </a:endParaRPr>
          </a:p>
        </p:txBody>
      </p:sp>
      <p:sp>
        <p:nvSpPr>
          <p:cNvPr id="8" name="TextBox 7"/>
          <p:cNvSpPr txBox="1"/>
          <p:nvPr/>
        </p:nvSpPr>
        <p:spPr>
          <a:xfrm>
            <a:off x="1547664" y="5930720"/>
            <a:ext cx="6173100" cy="400110"/>
          </a:xfrm>
          <a:prstGeom prst="rect">
            <a:avLst/>
          </a:prstGeom>
          <a:solidFill>
            <a:schemeClr val="accent6">
              <a:lumMod val="40000"/>
              <a:lumOff val="60000"/>
            </a:schemeClr>
          </a:solidFill>
          <a:ln>
            <a:solidFill>
              <a:srgbClr val="0000FF"/>
            </a:solidFill>
          </a:ln>
          <a:effectLst>
            <a:outerShdw blurRad="50800" dist="38100" dir="8100000" algn="tr" rotWithShape="0">
              <a:prstClr val="black">
                <a:alpha val="40000"/>
              </a:prstClr>
            </a:outerShdw>
          </a:effectLst>
        </p:spPr>
        <p:txBody>
          <a:bodyPr wrap="none" rtlCol="0">
            <a:spAutoFit/>
          </a:bodyPr>
          <a:lstStyle/>
          <a:p>
            <a:r>
              <a:rPr lang="en-NZ" sz="2000" dirty="0" smtClean="0">
                <a:solidFill>
                  <a:prstClr val="black"/>
                </a:solidFill>
              </a:rPr>
              <a:t>Can you imagine a real-world scenario where this applies?</a:t>
            </a:r>
            <a:endParaRPr lang="en-NZ" sz="2000" dirty="0">
              <a:solidFill>
                <a:prstClr val="black"/>
              </a:solidFill>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450" y="2867372"/>
            <a:ext cx="6515100" cy="3009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44179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LPA* vs. A*</a:t>
            </a:r>
            <a:endParaRPr lang="en-NZ" dirty="0"/>
          </a:p>
        </p:txBody>
      </p:sp>
      <p:sp>
        <p:nvSpPr>
          <p:cNvPr id="4" name="TextBox 3"/>
          <p:cNvSpPr txBox="1"/>
          <p:nvPr/>
        </p:nvSpPr>
        <p:spPr>
          <a:xfrm>
            <a:off x="5868144" y="6349970"/>
            <a:ext cx="3083088" cy="369332"/>
          </a:xfrm>
          <a:prstGeom prst="rect">
            <a:avLst/>
          </a:prstGeom>
          <a:noFill/>
        </p:spPr>
        <p:txBody>
          <a:bodyPr wrap="none" rtlCol="0">
            <a:spAutoFit/>
          </a:bodyPr>
          <a:lstStyle/>
          <a:p>
            <a:r>
              <a:rPr lang="en-NZ" dirty="0">
                <a:solidFill>
                  <a:prstClr val="black"/>
                </a:solidFill>
              </a:rPr>
              <a:t>http://idm-lab.org/applet.html</a:t>
            </a:r>
          </a:p>
        </p:txBody>
      </p:sp>
      <p:sp>
        <p:nvSpPr>
          <p:cNvPr id="5" name="TextBox 4"/>
          <p:cNvSpPr txBox="1"/>
          <p:nvPr/>
        </p:nvSpPr>
        <p:spPr>
          <a:xfrm>
            <a:off x="251520" y="1484784"/>
            <a:ext cx="8699712" cy="369332"/>
          </a:xfrm>
          <a:prstGeom prst="rect">
            <a:avLst/>
          </a:prstGeom>
          <a:solidFill>
            <a:schemeClr val="bg1">
              <a:lumMod val="65000"/>
            </a:schemeClr>
          </a:solidFill>
          <a:ln>
            <a:solidFill>
              <a:srgbClr val="0000FF"/>
            </a:solidFill>
          </a:ln>
        </p:spPr>
        <p:txBody>
          <a:bodyPr wrap="square" rtlCol="0">
            <a:spAutoFit/>
          </a:bodyPr>
          <a:lstStyle/>
          <a:p>
            <a:r>
              <a:rPr lang="en-NZ" b="1" dirty="0" smtClean="0">
                <a:solidFill>
                  <a:prstClr val="black"/>
                </a:solidFill>
              </a:rPr>
              <a:t>REPLANNING RESULTS</a:t>
            </a:r>
            <a:endParaRPr lang="en-NZ" b="1" dirty="0">
              <a:solidFill>
                <a:prstClr val="black"/>
              </a:solidFill>
            </a:endParaRPr>
          </a:p>
        </p:txBody>
      </p:sp>
      <p:sp>
        <p:nvSpPr>
          <p:cNvPr id="3" name="TextBox 2"/>
          <p:cNvSpPr txBox="1"/>
          <p:nvPr/>
        </p:nvSpPr>
        <p:spPr>
          <a:xfrm>
            <a:off x="2627784" y="2060848"/>
            <a:ext cx="4513030" cy="400110"/>
          </a:xfrm>
          <a:prstGeom prst="rect">
            <a:avLst/>
          </a:prstGeom>
          <a:solidFill>
            <a:schemeClr val="accent6">
              <a:lumMod val="40000"/>
              <a:lumOff val="60000"/>
            </a:schemeClr>
          </a:solidFill>
          <a:ln>
            <a:solidFill>
              <a:srgbClr val="0000FF"/>
            </a:solidFill>
          </a:ln>
          <a:effectLst>
            <a:outerShdw blurRad="50800" dist="38100" dir="8100000" algn="tr" rotWithShape="0">
              <a:prstClr val="black">
                <a:alpha val="40000"/>
              </a:prstClr>
            </a:outerShdw>
          </a:effectLst>
        </p:spPr>
        <p:txBody>
          <a:bodyPr wrap="none" rtlCol="0">
            <a:spAutoFit/>
          </a:bodyPr>
          <a:lstStyle/>
          <a:p>
            <a:r>
              <a:rPr lang="en-NZ" sz="2000" dirty="0" smtClean="0">
                <a:solidFill>
                  <a:prstClr val="black"/>
                </a:solidFill>
              </a:rPr>
              <a:t>Cells close to the Start node gets blocked.</a:t>
            </a:r>
            <a:endParaRPr lang="en-NZ" sz="2000" dirty="0">
              <a:solidFill>
                <a:prstClr val="black"/>
              </a:solidFill>
            </a:endParaRPr>
          </a:p>
        </p:txBody>
      </p:sp>
      <p:sp>
        <p:nvSpPr>
          <p:cNvPr id="8" name="TextBox 7"/>
          <p:cNvSpPr txBox="1"/>
          <p:nvPr/>
        </p:nvSpPr>
        <p:spPr>
          <a:xfrm>
            <a:off x="1547664" y="5930720"/>
            <a:ext cx="6173100" cy="400110"/>
          </a:xfrm>
          <a:prstGeom prst="rect">
            <a:avLst/>
          </a:prstGeom>
          <a:solidFill>
            <a:schemeClr val="accent6">
              <a:lumMod val="40000"/>
              <a:lumOff val="60000"/>
            </a:schemeClr>
          </a:solidFill>
          <a:ln>
            <a:solidFill>
              <a:srgbClr val="0000FF"/>
            </a:solidFill>
          </a:ln>
          <a:effectLst>
            <a:outerShdw blurRad="50800" dist="38100" dir="8100000" algn="tr" rotWithShape="0">
              <a:prstClr val="black">
                <a:alpha val="40000"/>
              </a:prstClr>
            </a:outerShdw>
          </a:effectLst>
        </p:spPr>
        <p:txBody>
          <a:bodyPr wrap="none" rtlCol="0">
            <a:spAutoFit/>
          </a:bodyPr>
          <a:lstStyle/>
          <a:p>
            <a:r>
              <a:rPr lang="en-NZ" sz="2000" dirty="0" smtClean="0">
                <a:solidFill>
                  <a:prstClr val="black"/>
                </a:solidFill>
              </a:rPr>
              <a:t>Can you imagine a real-world scenario where this applies?</a:t>
            </a:r>
            <a:endParaRPr lang="en-NZ" sz="2000" dirty="0">
              <a:solidFill>
                <a:prstClr val="black"/>
              </a:solidFill>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450" y="2867372"/>
            <a:ext cx="6515100" cy="3009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415124" y="2649106"/>
            <a:ext cx="8117316" cy="707886"/>
          </a:xfrm>
          <a:prstGeom prst="rect">
            <a:avLst/>
          </a:prstGeom>
          <a:solidFill>
            <a:schemeClr val="accent5">
              <a:lumMod val="60000"/>
              <a:lumOff val="40000"/>
            </a:schemeClr>
          </a:solidFill>
          <a:ln>
            <a:solidFill>
              <a:srgbClr val="0000FF"/>
            </a:solidFill>
          </a:ln>
          <a:effectLst>
            <a:outerShdw blurRad="50800" dist="38100" dir="8100000" algn="tr" rotWithShape="0">
              <a:prstClr val="black">
                <a:alpha val="40000"/>
              </a:prstClr>
            </a:outerShdw>
          </a:effectLst>
        </p:spPr>
        <p:txBody>
          <a:bodyPr wrap="square" rtlCol="0">
            <a:spAutoFit/>
          </a:bodyPr>
          <a:lstStyle/>
          <a:p>
            <a:r>
              <a:rPr lang="en-NZ" sz="2000" dirty="0" smtClean="0"/>
              <a:t>If the robot is using a faulty map and discovers obstacles later on, via its on-board sensors, while navigating towards the goal.</a:t>
            </a:r>
            <a:endParaRPr lang="en-NZ" sz="2000" dirty="0"/>
          </a:p>
        </p:txBody>
      </p:sp>
    </p:spTree>
    <p:extLst>
      <p:ext uri="{BB962C8B-B14F-4D97-AF65-F5344CB8AC3E}">
        <p14:creationId xmlns:p14="http://schemas.microsoft.com/office/powerpoint/2010/main" val="23100845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LPA* vs. A*</a:t>
            </a:r>
            <a:endParaRPr lang="en-NZ" dirty="0"/>
          </a:p>
        </p:txBody>
      </p:sp>
      <p:sp>
        <p:nvSpPr>
          <p:cNvPr id="4" name="TextBox 3"/>
          <p:cNvSpPr txBox="1"/>
          <p:nvPr/>
        </p:nvSpPr>
        <p:spPr>
          <a:xfrm>
            <a:off x="5868144" y="6349970"/>
            <a:ext cx="3083088" cy="369332"/>
          </a:xfrm>
          <a:prstGeom prst="rect">
            <a:avLst/>
          </a:prstGeom>
          <a:noFill/>
        </p:spPr>
        <p:txBody>
          <a:bodyPr wrap="none" rtlCol="0">
            <a:spAutoFit/>
          </a:bodyPr>
          <a:lstStyle/>
          <a:p>
            <a:r>
              <a:rPr lang="en-NZ" dirty="0">
                <a:solidFill>
                  <a:prstClr val="black"/>
                </a:solidFill>
              </a:rPr>
              <a:t>http://idm-lab.org/applet.html</a:t>
            </a:r>
          </a:p>
        </p:txBody>
      </p:sp>
      <p:sp>
        <p:nvSpPr>
          <p:cNvPr id="5" name="TextBox 4"/>
          <p:cNvSpPr txBox="1"/>
          <p:nvPr/>
        </p:nvSpPr>
        <p:spPr>
          <a:xfrm>
            <a:off x="251520" y="1484784"/>
            <a:ext cx="8699712" cy="369332"/>
          </a:xfrm>
          <a:prstGeom prst="rect">
            <a:avLst/>
          </a:prstGeom>
          <a:solidFill>
            <a:schemeClr val="bg1">
              <a:lumMod val="65000"/>
            </a:schemeClr>
          </a:solidFill>
          <a:ln>
            <a:solidFill>
              <a:srgbClr val="0000FF"/>
            </a:solidFill>
          </a:ln>
        </p:spPr>
        <p:txBody>
          <a:bodyPr wrap="square" rtlCol="0">
            <a:spAutoFit/>
          </a:bodyPr>
          <a:lstStyle/>
          <a:p>
            <a:r>
              <a:rPr lang="en-NZ" b="1" dirty="0" smtClean="0">
                <a:solidFill>
                  <a:prstClr val="black"/>
                </a:solidFill>
              </a:rPr>
              <a:t>REPLANNING RESULTS</a:t>
            </a:r>
            <a:endParaRPr lang="en-NZ" b="1" dirty="0">
              <a:solidFill>
                <a:prstClr val="black"/>
              </a:solidFill>
            </a:endParaRPr>
          </a:p>
        </p:txBody>
      </p:sp>
      <p:sp>
        <p:nvSpPr>
          <p:cNvPr id="3" name="TextBox 2"/>
          <p:cNvSpPr txBox="1"/>
          <p:nvPr/>
        </p:nvSpPr>
        <p:spPr>
          <a:xfrm>
            <a:off x="2627784" y="2060848"/>
            <a:ext cx="4513030" cy="400110"/>
          </a:xfrm>
          <a:prstGeom prst="rect">
            <a:avLst/>
          </a:prstGeom>
          <a:solidFill>
            <a:schemeClr val="accent6">
              <a:lumMod val="40000"/>
              <a:lumOff val="60000"/>
            </a:schemeClr>
          </a:solidFill>
          <a:ln>
            <a:solidFill>
              <a:srgbClr val="0000FF"/>
            </a:solidFill>
          </a:ln>
          <a:effectLst>
            <a:outerShdw blurRad="50800" dist="38100" dir="8100000" algn="tr" rotWithShape="0">
              <a:prstClr val="black">
                <a:alpha val="40000"/>
              </a:prstClr>
            </a:outerShdw>
          </a:effectLst>
        </p:spPr>
        <p:txBody>
          <a:bodyPr wrap="none" rtlCol="0">
            <a:spAutoFit/>
          </a:bodyPr>
          <a:lstStyle/>
          <a:p>
            <a:r>
              <a:rPr lang="en-NZ" sz="2000" dirty="0" smtClean="0">
                <a:solidFill>
                  <a:prstClr val="black"/>
                </a:solidFill>
              </a:rPr>
              <a:t>Cells close to the Start node gets blocked.</a:t>
            </a:r>
            <a:endParaRPr lang="en-NZ" sz="2000" dirty="0">
              <a:solidFill>
                <a:prstClr val="black"/>
              </a:solidFill>
            </a:endParaRPr>
          </a:p>
        </p:txBody>
      </p:sp>
      <p:sp>
        <p:nvSpPr>
          <p:cNvPr id="8" name="TextBox 7"/>
          <p:cNvSpPr txBox="1"/>
          <p:nvPr/>
        </p:nvSpPr>
        <p:spPr>
          <a:xfrm>
            <a:off x="1547664" y="5930720"/>
            <a:ext cx="3744230" cy="400110"/>
          </a:xfrm>
          <a:prstGeom prst="rect">
            <a:avLst/>
          </a:prstGeom>
          <a:solidFill>
            <a:schemeClr val="accent6">
              <a:lumMod val="40000"/>
              <a:lumOff val="60000"/>
            </a:schemeClr>
          </a:solidFill>
          <a:ln>
            <a:solidFill>
              <a:srgbClr val="0000FF"/>
            </a:solidFill>
          </a:ln>
          <a:effectLst>
            <a:outerShdw blurRad="50800" dist="38100" dir="8100000" algn="tr" rotWithShape="0">
              <a:prstClr val="black">
                <a:alpha val="40000"/>
              </a:prstClr>
            </a:outerShdw>
          </a:effectLst>
        </p:spPr>
        <p:txBody>
          <a:bodyPr wrap="none" rtlCol="0">
            <a:spAutoFit/>
          </a:bodyPr>
          <a:lstStyle/>
          <a:p>
            <a:r>
              <a:rPr lang="en-NZ" sz="2000" dirty="0" smtClean="0">
                <a:solidFill>
                  <a:prstClr val="black"/>
                </a:solidFill>
              </a:rPr>
              <a:t>Blue cells – nodes expanded twice</a:t>
            </a:r>
            <a:endParaRPr lang="en-NZ" sz="2000" dirty="0">
              <a:solidFill>
                <a:prstClr val="black"/>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450" y="2857847"/>
            <a:ext cx="6515100" cy="301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415124" y="2649106"/>
            <a:ext cx="8117316" cy="707886"/>
          </a:xfrm>
          <a:prstGeom prst="rect">
            <a:avLst/>
          </a:prstGeom>
          <a:solidFill>
            <a:schemeClr val="accent5">
              <a:lumMod val="60000"/>
              <a:lumOff val="40000"/>
            </a:schemeClr>
          </a:solidFill>
          <a:ln>
            <a:solidFill>
              <a:srgbClr val="0000FF"/>
            </a:solidFill>
          </a:ln>
          <a:effectLst>
            <a:outerShdw blurRad="50800" dist="38100" dir="8100000" algn="tr" rotWithShape="0">
              <a:prstClr val="black">
                <a:alpha val="40000"/>
              </a:prstClr>
            </a:outerShdw>
          </a:effectLst>
        </p:spPr>
        <p:txBody>
          <a:bodyPr wrap="square" rtlCol="0">
            <a:spAutoFit/>
          </a:bodyPr>
          <a:lstStyle/>
          <a:p>
            <a:r>
              <a:rPr lang="en-NZ" sz="2000" dirty="0" smtClean="0"/>
              <a:t>However, as more obstacles appear close to the START node, LPA* performs more work </a:t>
            </a:r>
            <a:r>
              <a:rPr lang="en-NZ" sz="2000" dirty="0" err="1" smtClean="0"/>
              <a:t>replanning</a:t>
            </a:r>
            <a:r>
              <a:rPr lang="en-NZ" sz="2000" dirty="0" smtClean="0"/>
              <a:t>.  </a:t>
            </a:r>
            <a:endParaRPr lang="en-NZ" sz="2000" dirty="0"/>
          </a:p>
        </p:txBody>
      </p:sp>
      <p:pic>
        <p:nvPicPr>
          <p:cNvPr id="10" name="Picture 17" descr="j0234687"/>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961734" y="6050240"/>
            <a:ext cx="1141412"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AutoShape 18"/>
          <p:cNvSpPr>
            <a:spLocks noChangeArrowheads="1"/>
          </p:cNvSpPr>
          <p:nvPr/>
        </p:nvSpPr>
        <p:spPr bwMode="auto">
          <a:xfrm>
            <a:off x="5388800" y="5966102"/>
            <a:ext cx="2357438" cy="729456"/>
          </a:xfrm>
          <a:prstGeom prst="wedgeRoundRectCallout">
            <a:avLst>
              <a:gd name="adj1" fmla="val 61958"/>
              <a:gd name="adj2" fmla="val 19387"/>
              <a:gd name="adj3" fmla="val 16667"/>
            </a:avLst>
          </a:prstGeom>
          <a:gradFill rotWithShape="1">
            <a:gsLst>
              <a:gs pos="0">
                <a:schemeClr val="bg1"/>
              </a:gs>
              <a:gs pos="100000">
                <a:schemeClr val="bg1">
                  <a:gamma/>
                  <a:shade val="46275"/>
                  <a:invGamma/>
                </a:schemeClr>
              </a:gs>
            </a:gsLst>
            <a:path path="rect">
              <a:fillToRect l="50000" t="50000" r="50000" b="50000"/>
            </a:path>
          </a:gradFill>
          <a:ln w="25400">
            <a:solidFill>
              <a:srgbClr val="FF0000"/>
            </a:solidFill>
            <a:miter lim="800000"/>
            <a:headEnd/>
            <a:tailEnd/>
          </a:ln>
          <a:effectLst/>
        </p:spPr>
        <p:txBody>
          <a:bodyPr/>
          <a:lstStyle/>
          <a:p>
            <a:pPr algn="ctr">
              <a:defRPr/>
            </a:pPr>
            <a:r>
              <a:rPr lang="en-US" sz="1600" dirty="0" smtClean="0">
                <a:latin typeface="Arial" charset="0"/>
              </a:rPr>
              <a:t>How bad is this for LPA*?</a:t>
            </a:r>
            <a:endParaRPr lang="en-US" sz="1600" dirty="0">
              <a:latin typeface="Arial" charset="0"/>
            </a:endParaRPr>
          </a:p>
        </p:txBody>
      </p:sp>
    </p:spTree>
    <p:extLst>
      <p:ext uri="{BB962C8B-B14F-4D97-AF65-F5344CB8AC3E}">
        <p14:creationId xmlns:p14="http://schemas.microsoft.com/office/powerpoint/2010/main" val="772961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500"/>
                                        <p:tgtEl>
                                          <p:spTgt spid="10"/>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slide(fromBottom)">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Sample Run:   LPA</a:t>
            </a:r>
            <a:r>
              <a:rPr lang="en-NZ" dirty="0" smtClean="0"/>
              <a:t>* vs. A*</a:t>
            </a:r>
            <a:endParaRPr lang="en-NZ" dirty="0"/>
          </a:p>
        </p:txBody>
      </p:sp>
      <p:sp>
        <p:nvSpPr>
          <p:cNvPr id="4" name="TextBox 3"/>
          <p:cNvSpPr txBox="1"/>
          <p:nvPr/>
        </p:nvSpPr>
        <p:spPr>
          <a:xfrm>
            <a:off x="7157151" y="6505599"/>
            <a:ext cx="1794081" cy="246221"/>
          </a:xfrm>
          <a:prstGeom prst="rect">
            <a:avLst/>
          </a:prstGeom>
          <a:noFill/>
        </p:spPr>
        <p:txBody>
          <a:bodyPr wrap="none" rtlCol="0">
            <a:spAutoFit/>
          </a:bodyPr>
          <a:lstStyle/>
          <a:p>
            <a:r>
              <a:rPr lang="en-NZ" sz="1000" dirty="0">
                <a:solidFill>
                  <a:prstClr val="black"/>
                </a:solidFill>
              </a:rPr>
              <a:t>http://idm-lab.org/applet.html</a:t>
            </a:r>
          </a:p>
        </p:txBody>
      </p:sp>
      <p:sp>
        <p:nvSpPr>
          <p:cNvPr id="5" name="TextBox 4"/>
          <p:cNvSpPr txBox="1"/>
          <p:nvPr/>
        </p:nvSpPr>
        <p:spPr>
          <a:xfrm>
            <a:off x="251520" y="1484784"/>
            <a:ext cx="8699712" cy="369332"/>
          </a:xfrm>
          <a:prstGeom prst="rect">
            <a:avLst/>
          </a:prstGeom>
          <a:solidFill>
            <a:schemeClr val="bg1">
              <a:lumMod val="65000"/>
            </a:schemeClr>
          </a:solidFill>
          <a:ln>
            <a:solidFill>
              <a:srgbClr val="0000FF"/>
            </a:solidFill>
          </a:ln>
        </p:spPr>
        <p:txBody>
          <a:bodyPr wrap="square" rtlCol="0">
            <a:spAutoFit/>
          </a:bodyPr>
          <a:lstStyle/>
          <a:p>
            <a:r>
              <a:rPr lang="en-NZ" b="1" dirty="0" smtClean="0">
                <a:solidFill>
                  <a:prstClr val="black"/>
                </a:solidFill>
              </a:rPr>
              <a:t>REPLANNING </a:t>
            </a:r>
            <a:r>
              <a:rPr lang="en-NZ" b="1" dirty="0" smtClean="0">
                <a:solidFill>
                  <a:prstClr val="black"/>
                </a:solidFill>
              </a:rPr>
              <a:t>RESULTS (size: 561 x 561 </a:t>
            </a:r>
            <a:r>
              <a:rPr lang="en-NZ" b="1" dirty="0" err="1" smtClean="0">
                <a:solidFill>
                  <a:prstClr val="black"/>
                </a:solidFill>
              </a:rPr>
              <a:t>gridworld</a:t>
            </a:r>
            <a:r>
              <a:rPr lang="en-NZ" b="1" dirty="0" smtClean="0">
                <a:solidFill>
                  <a:prstClr val="black"/>
                </a:solidFill>
              </a:rPr>
              <a:t>, 4-connected, obstacle density = 0.30)</a:t>
            </a:r>
            <a:endParaRPr lang="en-NZ" b="1" dirty="0">
              <a:solidFill>
                <a:prstClr val="black"/>
              </a:solidFill>
            </a:endParaRPr>
          </a:p>
        </p:txBody>
      </p:sp>
      <p:sp>
        <p:nvSpPr>
          <p:cNvPr id="3" name="TextBox 2"/>
          <p:cNvSpPr txBox="1"/>
          <p:nvPr/>
        </p:nvSpPr>
        <p:spPr>
          <a:xfrm>
            <a:off x="251520" y="2060848"/>
            <a:ext cx="8699712" cy="707886"/>
          </a:xfrm>
          <a:prstGeom prst="rect">
            <a:avLst/>
          </a:prstGeom>
          <a:solidFill>
            <a:schemeClr val="accent6">
              <a:lumMod val="40000"/>
              <a:lumOff val="60000"/>
            </a:schemeClr>
          </a:solidFill>
          <a:ln>
            <a:solidFill>
              <a:srgbClr val="0000FF"/>
            </a:solidFill>
          </a:ln>
          <a:effectLst>
            <a:outerShdw blurRad="50800" dist="38100" dir="8100000" algn="tr" rotWithShape="0">
              <a:prstClr val="black">
                <a:alpha val="40000"/>
              </a:prstClr>
            </a:outerShdw>
          </a:effectLst>
        </p:spPr>
        <p:txBody>
          <a:bodyPr wrap="square" rtlCol="0">
            <a:spAutoFit/>
          </a:bodyPr>
          <a:lstStyle/>
          <a:p>
            <a:r>
              <a:rPr lang="en-NZ" sz="2000" dirty="0" smtClean="0">
                <a:solidFill>
                  <a:prstClr val="black"/>
                </a:solidFill>
              </a:rPr>
              <a:t>Much bigger grid, 100 </a:t>
            </a:r>
            <a:r>
              <a:rPr lang="en-NZ" sz="2000" dirty="0" err="1" smtClean="0">
                <a:solidFill>
                  <a:prstClr val="black"/>
                </a:solidFill>
              </a:rPr>
              <a:t>gridworlds</a:t>
            </a:r>
            <a:r>
              <a:rPr lang="en-NZ" sz="2000" dirty="0" smtClean="0">
                <a:solidFill>
                  <a:prstClr val="black"/>
                </a:solidFill>
              </a:rPr>
              <a:t>, 500 </a:t>
            </a:r>
            <a:r>
              <a:rPr lang="en-NZ" sz="2000" dirty="0" err="1" smtClean="0">
                <a:solidFill>
                  <a:prstClr val="black"/>
                </a:solidFill>
              </a:rPr>
              <a:t>replanning</a:t>
            </a:r>
            <a:r>
              <a:rPr lang="en-NZ" sz="2000" dirty="0" smtClean="0">
                <a:solidFill>
                  <a:prstClr val="black"/>
                </a:solidFill>
              </a:rPr>
              <a:t> episodes per run, 20% chance of change in cells, start and goal vertices drawn with uniform probability.</a:t>
            </a:r>
            <a:endParaRPr lang="en-NZ" sz="2000" dirty="0">
              <a:solidFill>
                <a:prstClr val="black"/>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749396385"/>
              </p:ext>
            </p:extLst>
          </p:nvPr>
        </p:nvGraphicFramePr>
        <p:xfrm>
          <a:off x="2297120" y="3212976"/>
          <a:ext cx="4608512" cy="2304257"/>
        </p:xfrm>
        <a:graphic>
          <a:graphicData uri="http://schemas.openxmlformats.org/drawingml/2006/table">
            <a:tbl>
              <a:tblPr firstRow="1" bandRow="1">
                <a:tableStyleId>{5C22544A-7EE6-4342-B048-85BDC9FD1C3A}</a:tableStyleId>
              </a:tblPr>
              <a:tblGrid>
                <a:gridCol w="1354667"/>
                <a:gridCol w="1813685"/>
                <a:gridCol w="1440160"/>
              </a:tblGrid>
              <a:tr h="1039514">
                <a:tc>
                  <a:txBody>
                    <a:bodyPr/>
                    <a:lstStyle/>
                    <a:p>
                      <a:r>
                        <a:rPr lang="en-NZ" dirty="0" smtClean="0"/>
                        <a:t>Algorithm</a:t>
                      </a:r>
                      <a:endParaRPr lang="en-NZ" dirty="0"/>
                    </a:p>
                  </a:txBody>
                  <a:tcPr/>
                </a:tc>
                <a:tc>
                  <a:txBody>
                    <a:bodyPr/>
                    <a:lstStyle/>
                    <a:p>
                      <a:r>
                        <a:rPr lang="en-NZ" dirty="0" smtClean="0"/>
                        <a:t>expansions/</a:t>
                      </a:r>
                      <a:r>
                        <a:rPr lang="en-NZ" dirty="0" err="1" smtClean="0"/>
                        <a:t>replanning</a:t>
                      </a:r>
                      <a:r>
                        <a:rPr lang="en-NZ" dirty="0" smtClean="0"/>
                        <a:t> episode</a:t>
                      </a:r>
                      <a:endParaRPr lang="en-NZ" dirty="0"/>
                    </a:p>
                  </a:txBody>
                  <a:tcPr/>
                </a:tc>
                <a:tc>
                  <a:txBody>
                    <a:bodyPr/>
                    <a:lstStyle/>
                    <a:p>
                      <a:r>
                        <a:rPr lang="en-NZ" dirty="0" smtClean="0"/>
                        <a:t>Total time/run</a:t>
                      </a:r>
                      <a:endParaRPr lang="en-NZ" dirty="0"/>
                    </a:p>
                  </a:txBody>
                  <a:tcPr/>
                </a:tc>
              </a:tr>
              <a:tr h="421581">
                <a:tc>
                  <a:txBody>
                    <a:bodyPr/>
                    <a:lstStyle/>
                    <a:p>
                      <a:r>
                        <a:rPr lang="en-NZ" b="1" dirty="0" smtClean="0"/>
                        <a:t>LPA*</a:t>
                      </a:r>
                      <a:endParaRPr lang="en-NZ" b="1" dirty="0"/>
                    </a:p>
                  </a:txBody>
                  <a:tcPr/>
                </a:tc>
                <a:tc>
                  <a:txBody>
                    <a:bodyPr/>
                    <a:lstStyle/>
                    <a:p>
                      <a:r>
                        <a:rPr lang="en-NZ" dirty="0" smtClean="0"/>
                        <a:t>469.06</a:t>
                      </a:r>
                      <a:endParaRPr lang="en-NZ" dirty="0"/>
                    </a:p>
                  </a:txBody>
                  <a:tcPr/>
                </a:tc>
                <a:tc>
                  <a:txBody>
                    <a:bodyPr/>
                    <a:lstStyle/>
                    <a:p>
                      <a:r>
                        <a:rPr lang="en-NZ" dirty="0" smtClean="0"/>
                        <a:t>306.14</a:t>
                      </a:r>
                      <a:endParaRPr lang="en-NZ" dirty="0"/>
                    </a:p>
                  </a:txBody>
                  <a:tcPr/>
                </a:tc>
              </a:tr>
              <a:tr h="421581">
                <a:tc>
                  <a:txBody>
                    <a:bodyPr/>
                    <a:lstStyle/>
                    <a:p>
                      <a:r>
                        <a:rPr lang="en-NZ" dirty="0" smtClean="0"/>
                        <a:t>A* v.1</a:t>
                      </a:r>
                      <a:endParaRPr lang="en-NZ" dirty="0"/>
                    </a:p>
                  </a:txBody>
                  <a:tcPr/>
                </a:tc>
                <a:tc>
                  <a:txBody>
                    <a:bodyPr/>
                    <a:lstStyle/>
                    <a:p>
                      <a:r>
                        <a:rPr lang="en-NZ" dirty="0" smtClean="0"/>
                        <a:t>5610.43</a:t>
                      </a:r>
                      <a:endParaRPr lang="en-NZ" dirty="0"/>
                    </a:p>
                  </a:txBody>
                  <a:tcPr/>
                </a:tc>
                <a:tc>
                  <a:txBody>
                    <a:bodyPr/>
                    <a:lstStyle/>
                    <a:p>
                      <a:r>
                        <a:rPr lang="en-NZ" dirty="0" smtClean="0"/>
                        <a:t>558.85</a:t>
                      </a:r>
                      <a:endParaRPr lang="en-NZ" dirty="0"/>
                    </a:p>
                  </a:txBody>
                  <a:tcPr/>
                </a:tc>
              </a:tr>
              <a:tr h="421581">
                <a:tc>
                  <a:txBody>
                    <a:bodyPr/>
                    <a:lstStyle/>
                    <a:p>
                      <a:r>
                        <a:rPr lang="en-NZ" dirty="0" smtClean="0"/>
                        <a:t>A* </a:t>
                      </a:r>
                      <a:r>
                        <a:rPr lang="en-NZ" dirty="0" smtClean="0"/>
                        <a:t>v.2</a:t>
                      </a:r>
                      <a:endParaRPr lang="en-NZ" dirty="0"/>
                    </a:p>
                  </a:txBody>
                  <a:tcPr/>
                </a:tc>
                <a:tc>
                  <a:txBody>
                    <a:bodyPr/>
                    <a:lstStyle/>
                    <a:p>
                      <a:r>
                        <a:rPr lang="en-NZ" dirty="0" smtClean="0"/>
                        <a:t>5396.72</a:t>
                      </a:r>
                      <a:endParaRPr lang="en-NZ" dirty="0"/>
                    </a:p>
                  </a:txBody>
                  <a:tcPr/>
                </a:tc>
                <a:tc>
                  <a:txBody>
                    <a:bodyPr/>
                    <a:lstStyle/>
                    <a:p>
                      <a:r>
                        <a:rPr lang="en-NZ" dirty="0" smtClean="0"/>
                        <a:t>434.18</a:t>
                      </a:r>
                      <a:endParaRPr lang="en-NZ" dirty="0"/>
                    </a:p>
                  </a:txBody>
                  <a:tcPr/>
                </a:tc>
              </a:tr>
            </a:tbl>
          </a:graphicData>
        </a:graphic>
      </p:graphicFrame>
      <p:sp>
        <p:nvSpPr>
          <p:cNvPr id="7" name="TextBox 6"/>
          <p:cNvSpPr txBox="1"/>
          <p:nvPr/>
        </p:nvSpPr>
        <p:spPr>
          <a:xfrm>
            <a:off x="35496" y="6372036"/>
            <a:ext cx="5757025" cy="369332"/>
          </a:xfrm>
          <a:prstGeom prst="rect">
            <a:avLst/>
          </a:prstGeom>
          <a:noFill/>
        </p:spPr>
        <p:txBody>
          <a:bodyPr wrap="none" rtlCol="0">
            <a:spAutoFit/>
          </a:bodyPr>
          <a:lstStyle/>
          <a:p>
            <a:r>
              <a:rPr lang="en-NZ" dirty="0"/>
              <a:t>A* </a:t>
            </a:r>
            <a:r>
              <a:rPr lang="en-NZ" dirty="0" smtClean="0"/>
              <a:t>v.2 </a:t>
            </a:r>
            <a:r>
              <a:rPr lang="en-NZ" dirty="0"/>
              <a:t>- A* breaks ties in </a:t>
            </a:r>
            <a:r>
              <a:rPr lang="en-NZ" dirty="0" err="1"/>
              <a:t>favor</a:t>
            </a:r>
            <a:r>
              <a:rPr lang="en-NZ" dirty="0"/>
              <a:t> of cells with larger g-values.</a:t>
            </a:r>
          </a:p>
        </p:txBody>
      </p:sp>
      <p:sp>
        <p:nvSpPr>
          <p:cNvPr id="10" name="TextBox 9"/>
          <p:cNvSpPr txBox="1"/>
          <p:nvPr/>
        </p:nvSpPr>
        <p:spPr>
          <a:xfrm>
            <a:off x="35496" y="6007848"/>
            <a:ext cx="5899948" cy="369332"/>
          </a:xfrm>
          <a:prstGeom prst="rect">
            <a:avLst/>
          </a:prstGeom>
          <a:noFill/>
        </p:spPr>
        <p:txBody>
          <a:bodyPr wrap="none" rtlCol="0">
            <a:spAutoFit/>
          </a:bodyPr>
          <a:lstStyle/>
          <a:p>
            <a:r>
              <a:rPr lang="en-NZ" dirty="0"/>
              <a:t>A* </a:t>
            </a:r>
            <a:r>
              <a:rPr lang="en-NZ" dirty="0" smtClean="0"/>
              <a:t>v.1 </a:t>
            </a:r>
            <a:r>
              <a:rPr lang="en-NZ" dirty="0"/>
              <a:t>- A* breaks ties in </a:t>
            </a:r>
            <a:r>
              <a:rPr lang="en-NZ" dirty="0" err="1"/>
              <a:t>favor</a:t>
            </a:r>
            <a:r>
              <a:rPr lang="en-NZ" dirty="0"/>
              <a:t> of cells with </a:t>
            </a:r>
            <a:r>
              <a:rPr lang="en-NZ" dirty="0" smtClean="0"/>
              <a:t>smaller g-values</a:t>
            </a:r>
            <a:r>
              <a:rPr lang="en-NZ" dirty="0"/>
              <a:t>.</a:t>
            </a:r>
          </a:p>
        </p:txBody>
      </p:sp>
    </p:spTree>
    <p:extLst>
      <p:ext uri="{BB962C8B-B14F-4D97-AF65-F5344CB8AC3E}">
        <p14:creationId xmlns:p14="http://schemas.microsoft.com/office/powerpoint/2010/main" val="37891554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smtClean="0">
                <a:solidFill>
                  <a:srgbClr val="0000FF"/>
                </a:solidFill>
                <a:effectLst>
                  <a:outerShdw blurRad="38100" dist="38100" dir="2700000" algn="tl">
                    <a:srgbClr val="000000">
                      <a:alpha val="43137"/>
                    </a:srgbClr>
                  </a:outerShdw>
                </a:effectLst>
              </a:rPr>
              <a:t>A* v.1</a:t>
            </a:r>
            <a:r>
              <a:rPr lang="en-NZ" dirty="0" smtClean="0"/>
              <a:t> </a:t>
            </a:r>
            <a:r>
              <a:rPr lang="en-NZ" sz="4000" i="1" dirty="0" smtClean="0"/>
              <a:t>versus</a:t>
            </a:r>
            <a:r>
              <a:rPr lang="en-NZ" sz="4000" dirty="0" smtClean="0"/>
              <a:t>  </a:t>
            </a:r>
            <a:r>
              <a:rPr lang="en-NZ" b="1" dirty="0" smtClean="0">
                <a:solidFill>
                  <a:srgbClr val="0000FF"/>
                </a:solidFill>
                <a:effectLst>
                  <a:outerShdw blurRad="38100" dist="38100" dir="2700000" algn="tl">
                    <a:srgbClr val="000000">
                      <a:alpha val="43137"/>
                    </a:srgbClr>
                  </a:outerShdw>
                </a:effectLst>
              </a:rPr>
              <a:t>A* v.2</a:t>
            </a:r>
            <a:endParaRPr lang="en-NZ" b="1" dirty="0">
              <a:solidFill>
                <a:srgbClr val="0000FF"/>
              </a:solidFill>
              <a:effectLst>
                <a:outerShdw blurRad="38100" dist="38100" dir="2700000" algn="tl">
                  <a:srgbClr val="000000">
                    <a:alpha val="43137"/>
                  </a:srgbClr>
                </a:outerShdw>
              </a:effectLst>
            </a:endParaRPr>
          </a:p>
        </p:txBody>
      </p:sp>
      <p:sp>
        <p:nvSpPr>
          <p:cNvPr id="4" name="TextBox 3"/>
          <p:cNvSpPr txBox="1"/>
          <p:nvPr/>
        </p:nvSpPr>
        <p:spPr>
          <a:xfrm>
            <a:off x="7157151" y="6505599"/>
            <a:ext cx="1794081" cy="246221"/>
          </a:xfrm>
          <a:prstGeom prst="rect">
            <a:avLst/>
          </a:prstGeom>
          <a:noFill/>
        </p:spPr>
        <p:txBody>
          <a:bodyPr wrap="none" rtlCol="0">
            <a:spAutoFit/>
          </a:bodyPr>
          <a:lstStyle/>
          <a:p>
            <a:r>
              <a:rPr lang="en-NZ" sz="1000" dirty="0">
                <a:solidFill>
                  <a:prstClr val="black"/>
                </a:solidFill>
              </a:rPr>
              <a:t>http://idm-lab.org/applet.html</a:t>
            </a:r>
          </a:p>
        </p:txBody>
      </p:sp>
      <p:sp>
        <p:nvSpPr>
          <p:cNvPr id="5" name="TextBox 4"/>
          <p:cNvSpPr txBox="1"/>
          <p:nvPr/>
        </p:nvSpPr>
        <p:spPr>
          <a:xfrm>
            <a:off x="2267744" y="1484784"/>
            <a:ext cx="6683488" cy="400110"/>
          </a:xfrm>
          <a:prstGeom prst="rect">
            <a:avLst/>
          </a:prstGeom>
          <a:solidFill>
            <a:schemeClr val="bg1">
              <a:lumMod val="65000"/>
            </a:schemeClr>
          </a:solidFill>
          <a:ln>
            <a:solidFill>
              <a:srgbClr val="0000FF"/>
            </a:solidFill>
          </a:ln>
        </p:spPr>
        <p:txBody>
          <a:bodyPr wrap="square" rtlCol="0">
            <a:spAutoFit/>
          </a:bodyPr>
          <a:lstStyle/>
          <a:p>
            <a:pPr algn="ctr"/>
            <a:r>
              <a:rPr lang="en-NZ" sz="2000" b="1" dirty="0">
                <a:solidFill>
                  <a:prstClr val="black"/>
                </a:solidFill>
              </a:rPr>
              <a:t>breaks ties in </a:t>
            </a:r>
            <a:r>
              <a:rPr lang="en-NZ" sz="2000" b="1" dirty="0" smtClean="0">
                <a:solidFill>
                  <a:prstClr val="black"/>
                </a:solidFill>
              </a:rPr>
              <a:t>favour </a:t>
            </a:r>
            <a:r>
              <a:rPr lang="en-NZ" sz="2000" b="1" dirty="0">
                <a:solidFill>
                  <a:prstClr val="black"/>
                </a:solidFill>
              </a:rPr>
              <a:t>of </a:t>
            </a:r>
            <a:r>
              <a:rPr lang="en-NZ" sz="2000" b="1" dirty="0" smtClean="0">
                <a:solidFill>
                  <a:prstClr val="black"/>
                </a:solidFill>
              </a:rPr>
              <a:t>vertices with </a:t>
            </a:r>
            <a:r>
              <a:rPr lang="en-NZ" sz="2000" b="1" u="sng" dirty="0">
                <a:solidFill>
                  <a:srgbClr val="0000FF"/>
                </a:solidFill>
              </a:rPr>
              <a:t>smaller</a:t>
            </a:r>
            <a:r>
              <a:rPr lang="en-NZ" sz="2000" b="1" dirty="0">
                <a:solidFill>
                  <a:prstClr val="black"/>
                </a:solidFill>
              </a:rPr>
              <a:t> g-values.</a:t>
            </a:r>
          </a:p>
        </p:txBody>
      </p:sp>
      <p:sp>
        <p:nvSpPr>
          <p:cNvPr id="3" name="TextBox 2"/>
          <p:cNvSpPr txBox="1"/>
          <p:nvPr/>
        </p:nvSpPr>
        <p:spPr>
          <a:xfrm>
            <a:off x="251520" y="2636912"/>
            <a:ext cx="8699712" cy="1015663"/>
          </a:xfrm>
          <a:prstGeom prst="rect">
            <a:avLst/>
          </a:prstGeom>
          <a:solidFill>
            <a:schemeClr val="accent6">
              <a:lumMod val="40000"/>
              <a:lumOff val="60000"/>
            </a:schemeClr>
          </a:solidFill>
          <a:ln>
            <a:solidFill>
              <a:srgbClr val="0000FF"/>
            </a:solidFill>
          </a:ln>
          <a:effectLst>
            <a:outerShdw blurRad="50800" dist="38100" dir="8100000" algn="tr" rotWithShape="0">
              <a:prstClr val="black">
                <a:alpha val="40000"/>
              </a:prstClr>
            </a:outerShdw>
          </a:effectLst>
        </p:spPr>
        <p:txBody>
          <a:bodyPr wrap="square" rtlCol="0">
            <a:spAutoFit/>
          </a:bodyPr>
          <a:lstStyle/>
          <a:p>
            <a:r>
              <a:rPr lang="en-NZ" sz="2000" dirty="0" smtClean="0">
                <a:solidFill>
                  <a:prstClr val="black"/>
                </a:solidFill>
              </a:rPr>
              <a:t>If there are multiple shortest paths and a large number of cells on these paths have f-costs that are equal to the f-cost of the Goal vertex, </a:t>
            </a:r>
            <a:r>
              <a:rPr lang="en-NZ" sz="2000" b="1" dirty="0" smtClean="0">
                <a:solidFill>
                  <a:srgbClr val="0000FF"/>
                </a:solidFill>
              </a:rPr>
              <a:t>A* v.1 </a:t>
            </a:r>
            <a:r>
              <a:rPr lang="en-NZ" sz="2000" dirty="0" smtClean="0">
                <a:solidFill>
                  <a:prstClr val="black"/>
                </a:solidFill>
              </a:rPr>
              <a:t>expands all of these vertices.</a:t>
            </a:r>
            <a:endParaRPr lang="en-NZ" sz="2000" dirty="0">
              <a:solidFill>
                <a:prstClr val="black"/>
              </a:solidFill>
            </a:endParaRPr>
          </a:p>
        </p:txBody>
      </p:sp>
      <p:sp>
        <p:nvSpPr>
          <p:cNvPr id="9" name="TextBox 8"/>
          <p:cNvSpPr txBox="1"/>
          <p:nvPr/>
        </p:nvSpPr>
        <p:spPr>
          <a:xfrm>
            <a:off x="547936" y="1484784"/>
            <a:ext cx="1719808" cy="400110"/>
          </a:xfrm>
          <a:prstGeom prst="rect">
            <a:avLst/>
          </a:prstGeom>
          <a:solidFill>
            <a:srgbClr val="00B0F0"/>
          </a:solidFill>
          <a:ln>
            <a:solidFill>
              <a:srgbClr val="0000FF"/>
            </a:solidFill>
          </a:ln>
        </p:spPr>
        <p:txBody>
          <a:bodyPr wrap="square" rtlCol="0">
            <a:spAutoFit/>
          </a:bodyPr>
          <a:lstStyle/>
          <a:p>
            <a:pPr algn="ctr"/>
            <a:r>
              <a:rPr lang="en-NZ" sz="2000" b="1" dirty="0" smtClean="0">
                <a:solidFill>
                  <a:prstClr val="black"/>
                </a:solidFill>
              </a:rPr>
              <a:t>A* v.1</a:t>
            </a:r>
            <a:endParaRPr lang="en-NZ" sz="2000" b="1" dirty="0">
              <a:solidFill>
                <a:prstClr val="black"/>
              </a:solidFill>
            </a:endParaRPr>
          </a:p>
        </p:txBody>
      </p:sp>
      <p:sp>
        <p:nvSpPr>
          <p:cNvPr id="11" name="TextBox 10"/>
          <p:cNvSpPr txBox="1"/>
          <p:nvPr/>
        </p:nvSpPr>
        <p:spPr>
          <a:xfrm>
            <a:off x="2289200" y="2006516"/>
            <a:ext cx="6683488" cy="400110"/>
          </a:xfrm>
          <a:prstGeom prst="rect">
            <a:avLst/>
          </a:prstGeom>
          <a:solidFill>
            <a:schemeClr val="bg1">
              <a:lumMod val="65000"/>
            </a:schemeClr>
          </a:solidFill>
          <a:ln>
            <a:solidFill>
              <a:srgbClr val="0000FF"/>
            </a:solidFill>
          </a:ln>
        </p:spPr>
        <p:txBody>
          <a:bodyPr wrap="square" rtlCol="0">
            <a:spAutoFit/>
          </a:bodyPr>
          <a:lstStyle/>
          <a:p>
            <a:pPr algn="ctr"/>
            <a:r>
              <a:rPr lang="en-NZ" sz="2000" b="1" dirty="0">
                <a:solidFill>
                  <a:prstClr val="black"/>
                </a:solidFill>
              </a:rPr>
              <a:t>breaks ties in </a:t>
            </a:r>
            <a:r>
              <a:rPr lang="en-NZ" sz="2000" b="1" dirty="0" smtClean="0">
                <a:solidFill>
                  <a:prstClr val="black"/>
                </a:solidFill>
              </a:rPr>
              <a:t>favour </a:t>
            </a:r>
            <a:r>
              <a:rPr lang="en-NZ" sz="2000" b="1" dirty="0">
                <a:solidFill>
                  <a:prstClr val="black"/>
                </a:solidFill>
              </a:rPr>
              <a:t>of vertices </a:t>
            </a:r>
            <a:r>
              <a:rPr lang="en-NZ" sz="2000" b="1" dirty="0" smtClean="0">
                <a:solidFill>
                  <a:prstClr val="black"/>
                </a:solidFill>
              </a:rPr>
              <a:t>with </a:t>
            </a:r>
            <a:r>
              <a:rPr lang="en-NZ" sz="2000" b="1" u="sng" dirty="0">
                <a:solidFill>
                  <a:srgbClr val="008000"/>
                </a:solidFill>
              </a:rPr>
              <a:t>larger</a:t>
            </a:r>
            <a:r>
              <a:rPr lang="en-NZ" sz="2000" b="1" dirty="0">
                <a:solidFill>
                  <a:prstClr val="black"/>
                </a:solidFill>
              </a:rPr>
              <a:t> g-values.</a:t>
            </a:r>
          </a:p>
        </p:txBody>
      </p:sp>
      <p:sp>
        <p:nvSpPr>
          <p:cNvPr id="12" name="TextBox 11"/>
          <p:cNvSpPr txBox="1"/>
          <p:nvPr/>
        </p:nvSpPr>
        <p:spPr>
          <a:xfrm>
            <a:off x="569392" y="2006516"/>
            <a:ext cx="1719808" cy="400110"/>
          </a:xfrm>
          <a:prstGeom prst="rect">
            <a:avLst/>
          </a:prstGeom>
          <a:solidFill>
            <a:srgbClr val="00B050"/>
          </a:solidFill>
          <a:ln>
            <a:solidFill>
              <a:srgbClr val="0000FF"/>
            </a:solidFill>
          </a:ln>
        </p:spPr>
        <p:txBody>
          <a:bodyPr wrap="square" rtlCol="0">
            <a:spAutoFit/>
          </a:bodyPr>
          <a:lstStyle/>
          <a:p>
            <a:pPr algn="ctr"/>
            <a:r>
              <a:rPr lang="en-NZ" sz="2000" b="1" dirty="0" smtClean="0">
                <a:solidFill>
                  <a:prstClr val="black"/>
                </a:solidFill>
              </a:rPr>
              <a:t>A* v.2</a:t>
            </a:r>
            <a:endParaRPr lang="en-NZ" sz="2000" b="1" dirty="0">
              <a:solidFill>
                <a:prstClr val="black"/>
              </a:solidFill>
            </a:endParaRPr>
          </a:p>
        </p:txBody>
      </p:sp>
      <p:sp>
        <p:nvSpPr>
          <p:cNvPr id="13" name="TextBox 12"/>
          <p:cNvSpPr txBox="1"/>
          <p:nvPr/>
        </p:nvSpPr>
        <p:spPr>
          <a:xfrm>
            <a:off x="251520" y="3789040"/>
            <a:ext cx="8699712" cy="400110"/>
          </a:xfrm>
          <a:prstGeom prst="rect">
            <a:avLst/>
          </a:prstGeom>
          <a:solidFill>
            <a:schemeClr val="accent6">
              <a:lumMod val="40000"/>
              <a:lumOff val="60000"/>
            </a:schemeClr>
          </a:solidFill>
          <a:ln>
            <a:solidFill>
              <a:srgbClr val="0000FF"/>
            </a:solidFill>
          </a:ln>
          <a:effectLst>
            <a:outerShdw blurRad="50800" dist="38100" dir="8100000" algn="tr" rotWithShape="0">
              <a:prstClr val="black">
                <a:alpha val="40000"/>
              </a:prstClr>
            </a:outerShdw>
          </a:effectLst>
        </p:spPr>
        <p:txBody>
          <a:bodyPr wrap="square" rtlCol="0">
            <a:spAutoFit/>
          </a:bodyPr>
          <a:lstStyle/>
          <a:p>
            <a:r>
              <a:rPr lang="en-NZ" sz="2000" dirty="0" smtClean="0">
                <a:solidFill>
                  <a:prstClr val="black"/>
                </a:solidFill>
              </a:rPr>
              <a:t>On the other hand, </a:t>
            </a:r>
            <a:r>
              <a:rPr lang="en-NZ" sz="2000" b="1" dirty="0" smtClean="0">
                <a:solidFill>
                  <a:srgbClr val="008000"/>
                </a:solidFill>
              </a:rPr>
              <a:t>A* v.2 </a:t>
            </a:r>
            <a:r>
              <a:rPr lang="en-NZ" sz="2000" dirty="0" smtClean="0">
                <a:solidFill>
                  <a:prstClr val="black"/>
                </a:solidFill>
              </a:rPr>
              <a:t>expands only those vertices on the shortest path</a:t>
            </a:r>
            <a:endParaRPr lang="en-NZ" sz="2000" dirty="0">
              <a:solidFill>
                <a:prstClr val="black"/>
              </a:solidFill>
            </a:endParaRPr>
          </a:p>
        </p:txBody>
      </p:sp>
      <p:sp>
        <p:nvSpPr>
          <p:cNvPr id="14" name="TextBox 13"/>
          <p:cNvSpPr txBox="1"/>
          <p:nvPr/>
        </p:nvSpPr>
        <p:spPr>
          <a:xfrm>
            <a:off x="251520" y="6062095"/>
            <a:ext cx="8699712" cy="400110"/>
          </a:xfrm>
          <a:prstGeom prst="rect">
            <a:avLst/>
          </a:prstGeom>
          <a:solidFill>
            <a:schemeClr val="accent6">
              <a:lumMod val="40000"/>
              <a:lumOff val="60000"/>
            </a:schemeClr>
          </a:solidFill>
          <a:ln>
            <a:solidFill>
              <a:srgbClr val="0000FF"/>
            </a:solidFill>
          </a:ln>
          <a:effectLst>
            <a:outerShdw blurRad="50800" dist="38100" dir="8100000" algn="tr" rotWithShape="0">
              <a:prstClr val="black">
                <a:alpha val="40000"/>
              </a:prstClr>
            </a:outerShdw>
          </a:effectLst>
        </p:spPr>
        <p:txBody>
          <a:bodyPr wrap="square" rtlCol="0">
            <a:spAutoFit/>
          </a:bodyPr>
          <a:lstStyle/>
          <a:p>
            <a:r>
              <a:rPr lang="en-NZ" sz="2000" dirty="0" smtClean="0">
                <a:solidFill>
                  <a:prstClr val="black"/>
                </a:solidFill>
              </a:rPr>
              <a:t>Nevertheless, </a:t>
            </a:r>
            <a:r>
              <a:rPr lang="en-NZ" sz="2000" b="1" dirty="0" smtClean="0">
                <a:solidFill>
                  <a:prstClr val="black"/>
                </a:solidFill>
              </a:rPr>
              <a:t>LPA* </a:t>
            </a:r>
            <a:r>
              <a:rPr lang="en-NZ" sz="2000" dirty="0" smtClean="0">
                <a:solidFill>
                  <a:prstClr val="black"/>
                </a:solidFill>
              </a:rPr>
              <a:t>outperforms even </a:t>
            </a:r>
            <a:r>
              <a:rPr lang="en-NZ" sz="2000" b="1" dirty="0" smtClean="0">
                <a:solidFill>
                  <a:srgbClr val="008000"/>
                </a:solidFill>
              </a:rPr>
              <a:t>A* v.2</a:t>
            </a:r>
            <a:r>
              <a:rPr lang="en-NZ" sz="2000" dirty="0" smtClean="0">
                <a:solidFill>
                  <a:prstClr val="black"/>
                </a:solidFill>
              </a:rPr>
              <a:t>, in the long run.</a:t>
            </a:r>
            <a:endParaRPr lang="en-NZ" sz="2000" dirty="0">
              <a:solidFill>
                <a:prstClr val="black"/>
              </a:solidFill>
            </a:endParaRPr>
          </a:p>
        </p:txBody>
      </p:sp>
      <p:sp>
        <p:nvSpPr>
          <p:cNvPr id="15" name="TextBox 14"/>
          <p:cNvSpPr txBox="1"/>
          <p:nvPr/>
        </p:nvSpPr>
        <p:spPr>
          <a:xfrm>
            <a:off x="251520" y="5525566"/>
            <a:ext cx="8699712" cy="400110"/>
          </a:xfrm>
          <a:prstGeom prst="rect">
            <a:avLst/>
          </a:prstGeom>
          <a:solidFill>
            <a:schemeClr val="accent6">
              <a:lumMod val="40000"/>
              <a:lumOff val="60000"/>
            </a:schemeClr>
          </a:solidFill>
          <a:ln>
            <a:solidFill>
              <a:srgbClr val="0000FF"/>
            </a:solidFill>
          </a:ln>
          <a:effectLst>
            <a:outerShdw blurRad="50800" dist="38100" dir="8100000" algn="tr" rotWithShape="0">
              <a:prstClr val="black">
                <a:alpha val="40000"/>
              </a:prstClr>
            </a:outerShdw>
          </a:effectLst>
        </p:spPr>
        <p:txBody>
          <a:bodyPr wrap="square" rtlCol="0">
            <a:spAutoFit/>
          </a:bodyPr>
          <a:lstStyle/>
          <a:p>
            <a:r>
              <a:rPr lang="en-NZ" sz="2000" b="1" dirty="0" smtClean="0">
                <a:solidFill>
                  <a:prstClr val="black"/>
                </a:solidFill>
              </a:rPr>
              <a:t>LPA* </a:t>
            </a:r>
            <a:r>
              <a:rPr lang="en-NZ" sz="2000" dirty="0" smtClean="0">
                <a:solidFill>
                  <a:prstClr val="black"/>
                </a:solidFill>
              </a:rPr>
              <a:t>breaks ties in the same way as </a:t>
            </a:r>
            <a:r>
              <a:rPr lang="en-NZ" sz="2000" b="1" dirty="0" smtClean="0">
                <a:solidFill>
                  <a:srgbClr val="0000FF"/>
                </a:solidFill>
              </a:rPr>
              <a:t>A* v.1.</a:t>
            </a:r>
            <a:endParaRPr lang="en-NZ" sz="2000" b="1" dirty="0">
              <a:solidFill>
                <a:srgbClr val="0000FF"/>
              </a:solidFill>
            </a:endParaRPr>
          </a:p>
        </p:txBody>
      </p:sp>
      <p:sp>
        <p:nvSpPr>
          <p:cNvPr id="16" name="Title 1"/>
          <p:cNvSpPr txBox="1">
            <a:spLocks/>
          </p:cNvSpPr>
          <p:nvPr/>
        </p:nvSpPr>
        <p:spPr>
          <a:xfrm>
            <a:off x="486576" y="436510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NZ" b="1" dirty="0" smtClean="0">
                <a:solidFill>
                  <a:srgbClr val="0000FF"/>
                </a:solidFill>
                <a:effectLst>
                  <a:outerShdw blurRad="38100" dist="38100" dir="2700000" algn="tl">
                    <a:srgbClr val="000000">
                      <a:alpha val="43137"/>
                    </a:srgbClr>
                  </a:outerShdw>
                </a:effectLst>
              </a:rPr>
              <a:t>LPA*</a:t>
            </a:r>
            <a:endParaRPr lang="en-NZ" b="1" dirty="0">
              <a:solidFill>
                <a:srgbClr val="0000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848807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4704"/>
          </a:xfrm>
        </p:spPr>
        <p:txBody>
          <a:bodyPr>
            <a:normAutofit/>
          </a:bodyPr>
          <a:lstStyle/>
          <a:p>
            <a:r>
              <a:rPr lang="en-NZ" b="1" dirty="0" smtClean="0">
                <a:effectLst>
                  <a:outerShdw blurRad="38100" dist="38100" dir="2700000" algn="tl">
                    <a:srgbClr val="000000">
                      <a:alpha val="43137"/>
                    </a:srgbClr>
                  </a:outerShdw>
                </a:effectLst>
              </a:rPr>
              <a:t>Eight-connected </a:t>
            </a:r>
            <a:r>
              <a:rPr lang="en-NZ" b="1" dirty="0" err="1" smtClean="0">
                <a:effectLst>
                  <a:outerShdw blurRad="38100" dist="38100" dir="2700000" algn="tl">
                    <a:srgbClr val="000000">
                      <a:alpha val="43137"/>
                    </a:srgbClr>
                  </a:outerShdw>
                </a:effectLst>
              </a:rPr>
              <a:t>gridworld</a:t>
            </a:r>
            <a:r>
              <a:rPr lang="en-NZ" b="1" dirty="0" smtClean="0">
                <a:effectLst>
                  <a:outerShdw blurRad="38100" dist="38100" dir="2700000" algn="tl">
                    <a:srgbClr val="000000">
                      <a:alpha val="43137"/>
                    </a:srgbClr>
                  </a:outerShdw>
                </a:effectLst>
              </a:rPr>
              <a:t> </a:t>
            </a:r>
            <a:endParaRPr lang="en-NZ" b="1" dirty="0">
              <a:effectLst>
                <a:outerShdw blurRad="38100" dist="38100" dir="2700000" algn="tl">
                  <a:srgbClr val="000000">
                    <a:alpha val="43137"/>
                  </a:srgbClr>
                </a:outerShdw>
              </a:effectLst>
            </a:endParaRPr>
          </a:p>
        </p:txBody>
      </p:sp>
      <p:sp>
        <p:nvSpPr>
          <p:cNvPr id="4" name="TextBox 3"/>
          <p:cNvSpPr txBox="1"/>
          <p:nvPr/>
        </p:nvSpPr>
        <p:spPr>
          <a:xfrm>
            <a:off x="251520" y="4694299"/>
            <a:ext cx="8712969" cy="2062103"/>
          </a:xfrm>
          <a:prstGeom prst="rect">
            <a:avLst/>
          </a:prstGeom>
          <a:noFill/>
        </p:spPr>
        <p:txBody>
          <a:bodyPr wrap="square" rtlCol="0">
            <a:spAutoFit/>
          </a:bodyPr>
          <a:lstStyle/>
          <a:p>
            <a:r>
              <a:rPr lang="en-NZ" sz="1600" dirty="0" smtClean="0"/>
              <a:t>Two </a:t>
            </a:r>
            <a:r>
              <a:rPr lang="en-NZ" sz="1600" dirty="0" err="1" smtClean="0"/>
              <a:t>percent</a:t>
            </a:r>
            <a:r>
              <a:rPr lang="en-NZ" sz="1600" dirty="0" smtClean="0"/>
              <a:t> of the cells changed their status but the obstacle density remained the same.</a:t>
            </a:r>
          </a:p>
          <a:p>
            <a:pPr marL="285750" indent="-285750">
              <a:buFont typeface="Arial" pitchFamily="34" charset="0"/>
              <a:buChar char="•"/>
            </a:pPr>
            <a:r>
              <a:rPr lang="en-NZ" sz="1600" dirty="0" smtClean="0"/>
              <a:t>three blocked cells </a:t>
            </a:r>
            <a:r>
              <a:rPr lang="en-NZ" sz="1600" b="1" dirty="0" smtClean="0">
                <a:solidFill>
                  <a:srgbClr val="0000FF"/>
                </a:solidFill>
              </a:rPr>
              <a:t>became</a:t>
            </a:r>
            <a:r>
              <a:rPr lang="en-NZ" sz="1600" dirty="0" smtClean="0">
                <a:solidFill>
                  <a:srgbClr val="0000FF"/>
                </a:solidFill>
              </a:rPr>
              <a:t> </a:t>
            </a:r>
            <a:r>
              <a:rPr lang="en-NZ" sz="1600" b="1" dirty="0" smtClean="0">
                <a:solidFill>
                  <a:srgbClr val="0000FF"/>
                </a:solidFill>
              </a:rPr>
              <a:t>traversable</a:t>
            </a:r>
            <a:r>
              <a:rPr lang="en-NZ" sz="1600" dirty="0" smtClean="0"/>
              <a:t> (namely, A6, D2, and F5) and three</a:t>
            </a:r>
          </a:p>
          <a:p>
            <a:pPr marL="285750" indent="-285750">
              <a:buFont typeface="Arial" pitchFamily="34" charset="0"/>
              <a:buChar char="•"/>
            </a:pPr>
            <a:r>
              <a:rPr lang="en-NZ" sz="1600" dirty="0" smtClean="0"/>
              <a:t>traversable cells </a:t>
            </a:r>
            <a:r>
              <a:rPr lang="en-NZ" sz="1600" b="1" dirty="0" smtClean="0">
                <a:solidFill>
                  <a:srgbClr val="0000FF"/>
                </a:solidFill>
              </a:rPr>
              <a:t>became</a:t>
            </a:r>
            <a:r>
              <a:rPr lang="en-NZ" sz="1600" dirty="0" smtClean="0">
                <a:solidFill>
                  <a:srgbClr val="0000FF"/>
                </a:solidFill>
              </a:rPr>
              <a:t> </a:t>
            </a:r>
            <a:r>
              <a:rPr lang="en-NZ" sz="1600" b="1" dirty="0" smtClean="0">
                <a:solidFill>
                  <a:srgbClr val="0000FF"/>
                </a:solidFill>
              </a:rPr>
              <a:t>blocked</a:t>
            </a:r>
            <a:r>
              <a:rPr lang="en-NZ" sz="1600" dirty="0" smtClean="0">
                <a:solidFill>
                  <a:srgbClr val="0000FF"/>
                </a:solidFill>
              </a:rPr>
              <a:t> </a:t>
            </a:r>
            <a:r>
              <a:rPr lang="en-NZ" sz="1600" dirty="0" smtClean="0"/>
              <a:t>(namely, B1, C4, E3)</a:t>
            </a:r>
          </a:p>
          <a:p>
            <a:endParaRPr lang="en-NZ" sz="1600" dirty="0" smtClean="0"/>
          </a:p>
          <a:p>
            <a:r>
              <a:rPr lang="en-NZ" sz="1600" dirty="0" smtClean="0"/>
              <a:t>The start distances are shown in each traversable cell of the original and changed </a:t>
            </a:r>
            <a:r>
              <a:rPr lang="en-NZ" sz="1600" dirty="0" err="1" smtClean="0"/>
              <a:t>gridworlds</a:t>
            </a:r>
            <a:r>
              <a:rPr lang="en-NZ" sz="1600" dirty="0" smtClean="0"/>
              <a:t>. </a:t>
            </a:r>
          </a:p>
          <a:p>
            <a:endParaRPr lang="en-NZ" sz="1600" dirty="0" smtClean="0"/>
          </a:p>
          <a:p>
            <a:r>
              <a:rPr lang="en-NZ" sz="1600" dirty="0" smtClean="0"/>
              <a:t>Those cells whose start distances in the changed </a:t>
            </a:r>
            <a:r>
              <a:rPr lang="en-NZ" sz="1600" dirty="0" err="1" smtClean="0"/>
              <a:t>gridworld</a:t>
            </a:r>
            <a:r>
              <a:rPr lang="en-NZ" sz="1600" dirty="0" smtClean="0"/>
              <a:t> have changed from the corresponding ones in the original </a:t>
            </a:r>
            <a:r>
              <a:rPr lang="en-NZ" sz="1600" dirty="0" err="1" smtClean="0"/>
              <a:t>gridworld</a:t>
            </a:r>
            <a:r>
              <a:rPr lang="en-NZ" sz="1600" dirty="0" smtClean="0"/>
              <a:t> are </a:t>
            </a:r>
            <a:r>
              <a:rPr lang="en-NZ" sz="1600" b="1" dirty="0" smtClean="0">
                <a:solidFill>
                  <a:srgbClr val="0000FF"/>
                </a:solidFill>
              </a:rPr>
              <a:t>shaded </a:t>
            </a:r>
            <a:r>
              <a:rPr lang="en-NZ" sz="1600" b="1" dirty="0" err="1" smtClean="0">
                <a:solidFill>
                  <a:srgbClr val="0000FF"/>
                </a:solidFill>
              </a:rPr>
              <a:t>gray</a:t>
            </a:r>
            <a:endParaRPr lang="en-NZ" sz="1600" b="1" dirty="0">
              <a:solidFill>
                <a:srgbClr val="0000FF"/>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233889"/>
            <a:ext cx="4320480" cy="3314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4" y="1236060"/>
            <a:ext cx="4372325"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547664" y="851341"/>
            <a:ext cx="1133644" cy="369332"/>
          </a:xfrm>
          <a:prstGeom prst="rect">
            <a:avLst/>
          </a:prstGeom>
        </p:spPr>
        <p:txBody>
          <a:bodyPr wrap="none">
            <a:spAutoFit/>
          </a:bodyPr>
          <a:lstStyle/>
          <a:p>
            <a:r>
              <a:rPr lang="en-NZ" b="1" dirty="0" smtClean="0">
                <a:effectLst>
                  <a:outerShdw blurRad="38100" dist="38100" dir="2700000" algn="tl">
                    <a:srgbClr val="000000">
                      <a:alpha val="43137"/>
                    </a:srgbClr>
                  </a:outerShdw>
                </a:effectLst>
              </a:rPr>
              <a:t>(Original) </a:t>
            </a:r>
            <a:endParaRPr lang="en-NZ" dirty="0"/>
          </a:p>
        </p:txBody>
      </p:sp>
      <p:sp>
        <p:nvSpPr>
          <p:cNvPr id="9" name="Rectangle 8"/>
          <p:cNvSpPr/>
          <p:nvPr/>
        </p:nvSpPr>
        <p:spPr>
          <a:xfrm>
            <a:off x="6444208" y="819075"/>
            <a:ext cx="1209690" cy="369332"/>
          </a:xfrm>
          <a:prstGeom prst="rect">
            <a:avLst/>
          </a:prstGeom>
        </p:spPr>
        <p:txBody>
          <a:bodyPr wrap="none">
            <a:spAutoFit/>
          </a:bodyPr>
          <a:lstStyle/>
          <a:p>
            <a:r>
              <a:rPr lang="en-NZ" b="1" dirty="0" smtClean="0">
                <a:effectLst>
                  <a:outerShdw blurRad="38100" dist="38100" dir="2700000" algn="tl">
                    <a:srgbClr val="000000">
                      <a:alpha val="43137"/>
                    </a:srgbClr>
                  </a:outerShdw>
                </a:effectLst>
              </a:rPr>
              <a:t>(Changed) </a:t>
            </a:r>
            <a:endParaRPr lang="en-NZ" dirty="0"/>
          </a:p>
        </p:txBody>
      </p:sp>
      <p:sp>
        <p:nvSpPr>
          <p:cNvPr id="3" name="Rectangle 2"/>
          <p:cNvSpPr/>
          <p:nvPr/>
        </p:nvSpPr>
        <p:spPr>
          <a:xfrm>
            <a:off x="8604448" y="1772816"/>
            <a:ext cx="216024" cy="21602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 name="Rectangle 9"/>
          <p:cNvSpPr/>
          <p:nvPr/>
        </p:nvSpPr>
        <p:spPr>
          <a:xfrm>
            <a:off x="3923928" y="1826534"/>
            <a:ext cx="216024" cy="21602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Rectangle 10"/>
          <p:cNvSpPr/>
          <p:nvPr/>
        </p:nvSpPr>
        <p:spPr>
          <a:xfrm>
            <a:off x="5465124" y="3674052"/>
            <a:ext cx="216024" cy="21602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Rectangle 11"/>
          <p:cNvSpPr/>
          <p:nvPr/>
        </p:nvSpPr>
        <p:spPr>
          <a:xfrm>
            <a:off x="784604" y="3674052"/>
            <a:ext cx="216024" cy="21602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3" name="Rectangle 12"/>
          <p:cNvSpPr/>
          <p:nvPr/>
        </p:nvSpPr>
        <p:spPr>
          <a:xfrm>
            <a:off x="8201428" y="4293096"/>
            <a:ext cx="216024" cy="21602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4" name="Rectangle 13"/>
          <p:cNvSpPr/>
          <p:nvPr/>
        </p:nvSpPr>
        <p:spPr>
          <a:xfrm>
            <a:off x="3491880" y="4293096"/>
            <a:ext cx="216024" cy="21602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Rectangle 5"/>
          <p:cNvSpPr/>
          <p:nvPr/>
        </p:nvSpPr>
        <p:spPr>
          <a:xfrm>
            <a:off x="7363857" y="2857666"/>
            <a:ext cx="189627" cy="1664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3870691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4704"/>
          </a:xfrm>
        </p:spPr>
        <p:txBody>
          <a:bodyPr>
            <a:normAutofit/>
          </a:bodyPr>
          <a:lstStyle/>
          <a:p>
            <a:r>
              <a:rPr lang="en-NZ" b="1" dirty="0" smtClean="0">
                <a:effectLst>
                  <a:outerShdw blurRad="38100" dist="38100" dir="2700000" algn="tl">
                    <a:srgbClr val="000000">
                      <a:alpha val="43137"/>
                    </a:srgbClr>
                  </a:outerShdw>
                </a:effectLst>
              </a:rPr>
              <a:t>Eight-connected </a:t>
            </a:r>
            <a:r>
              <a:rPr lang="en-NZ" b="1" dirty="0" err="1" smtClean="0">
                <a:effectLst>
                  <a:outerShdw blurRad="38100" dist="38100" dir="2700000" algn="tl">
                    <a:srgbClr val="000000">
                      <a:alpha val="43137"/>
                    </a:srgbClr>
                  </a:outerShdw>
                </a:effectLst>
              </a:rPr>
              <a:t>gridworld</a:t>
            </a:r>
            <a:r>
              <a:rPr lang="en-NZ" b="1" dirty="0" smtClean="0">
                <a:effectLst>
                  <a:outerShdw blurRad="38100" dist="38100" dir="2700000" algn="tl">
                    <a:srgbClr val="000000">
                      <a:alpha val="43137"/>
                    </a:srgbClr>
                  </a:outerShdw>
                </a:effectLst>
              </a:rPr>
              <a:t> </a:t>
            </a:r>
            <a:endParaRPr lang="en-NZ" b="1" dirty="0">
              <a:effectLst>
                <a:outerShdw blurRad="38100" dist="38100" dir="2700000" algn="tl">
                  <a:srgbClr val="000000">
                    <a:alpha val="43137"/>
                  </a:srgbClr>
                </a:outerShdw>
              </a:effectLst>
            </a:endParaRPr>
          </a:p>
        </p:txBody>
      </p:sp>
      <p:sp>
        <p:nvSpPr>
          <p:cNvPr id="4" name="TextBox 3"/>
          <p:cNvSpPr txBox="1"/>
          <p:nvPr/>
        </p:nvSpPr>
        <p:spPr>
          <a:xfrm>
            <a:off x="251520" y="4694299"/>
            <a:ext cx="8712969" cy="2062103"/>
          </a:xfrm>
          <a:prstGeom prst="rect">
            <a:avLst/>
          </a:prstGeom>
          <a:noFill/>
        </p:spPr>
        <p:txBody>
          <a:bodyPr wrap="square" rtlCol="0">
            <a:spAutoFit/>
          </a:bodyPr>
          <a:lstStyle/>
          <a:p>
            <a:r>
              <a:rPr lang="en-NZ" sz="1600" dirty="0" smtClean="0"/>
              <a:t>Two </a:t>
            </a:r>
            <a:r>
              <a:rPr lang="en-NZ" sz="1600" dirty="0" err="1" smtClean="0"/>
              <a:t>percent</a:t>
            </a:r>
            <a:r>
              <a:rPr lang="en-NZ" sz="1600" dirty="0" smtClean="0"/>
              <a:t> of the cells changed their status but the obstacle density remained the same.</a:t>
            </a:r>
          </a:p>
          <a:p>
            <a:pPr marL="285750" indent="-285750">
              <a:buFont typeface="Arial" pitchFamily="34" charset="0"/>
              <a:buChar char="•"/>
            </a:pPr>
            <a:r>
              <a:rPr lang="en-NZ" sz="1600" dirty="0" smtClean="0"/>
              <a:t>three blocked cells </a:t>
            </a:r>
            <a:r>
              <a:rPr lang="en-NZ" sz="1600" b="1" dirty="0" smtClean="0">
                <a:solidFill>
                  <a:srgbClr val="0000FF"/>
                </a:solidFill>
              </a:rPr>
              <a:t>became</a:t>
            </a:r>
            <a:r>
              <a:rPr lang="en-NZ" sz="1600" dirty="0" smtClean="0">
                <a:solidFill>
                  <a:srgbClr val="0000FF"/>
                </a:solidFill>
              </a:rPr>
              <a:t> </a:t>
            </a:r>
            <a:r>
              <a:rPr lang="en-NZ" sz="1600" b="1" dirty="0" smtClean="0">
                <a:solidFill>
                  <a:srgbClr val="0000FF"/>
                </a:solidFill>
              </a:rPr>
              <a:t>traversable</a:t>
            </a:r>
            <a:r>
              <a:rPr lang="en-NZ" sz="1600" dirty="0" smtClean="0"/>
              <a:t> (namely, A6, D2, and F5) and three</a:t>
            </a:r>
          </a:p>
          <a:p>
            <a:pPr marL="285750" indent="-285750">
              <a:buFont typeface="Arial" pitchFamily="34" charset="0"/>
              <a:buChar char="•"/>
            </a:pPr>
            <a:r>
              <a:rPr lang="en-NZ" sz="1600" dirty="0" smtClean="0"/>
              <a:t>traversable cells </a:t>
            </a:r>
            <a:r>
              <a:rPr lang="en-NZ" sz="1600" b="1" dirty="0" smtClean="0">
                <a:solidFill>
                  <a:srgbClr val="0000FF"/>
                </a:solidFill>
              </a:rPr>
              <a:t>became</a:t>
            </a:r>
            <a:r>
              <a:rPr lang="en-NZ" sz="1600" dirty="0" smtClean="0">
                <a:solidFill>
                  <a:srgbClr val="0000FF"/>
                </a:solidFill>
              </a:rPr>
              <a:t> </a:t>
            </a:r>
            <a:r>
              <a:rPr lang="en-NZ" sz="1600" b="1" dirty="0" smtClean="0">
                <a:solidFill>
                  <a:srgbClr val="0000FF"/>
                </a:solidFill>
              </a:rPr>
              <a:t>blocked</a:t>
            </a:r>
            <a:r>
              <a:rPr lang="en-NZ" sz="1600" dirty="0" smtClean="0">
                <a:solidFill>
                  <a:srgbClr val="0000FF"/>
                </a:solidFill>
              </a:rPr>
              <a:t> </a:t>
            </a:r>
            <a:r>
              <a:rPr lang="en-NZ" sz="1600" dirty="0" smtClean="0"/>
              <a:t>(namely, B1, C4, E3)</a:t>
            </a:r>
          </a:p>
          <a:p>
            <a:endParaRPr lang="en-NZ" sz="1600" dirty="0" smtClean="0"/>
          </a:p>
          <a:p>
            <a:r>
              <a:rPr lang="en-NZ" sz="1600" dirty="0" smtClean="0"/>
              <a:t>The start distances are shown in each traversable cell of the original and changed </a:t>
            </a:r>
            <a:r>
              <a:rPr lang="en-NZ" sz="1600" dirty="0" err="1" smtClean="0"/>
              <a:t>gridworlds</a:t>
            </a:r>
            <a:r>
              <a:rPr lang="en-NZ" sz="1600" dirty="0" smtClean="0"/>
              <a:t>. </a:t>
            </a:r>
          </a:p>
          <a:p>
            <a:endParaRPr lang="en-NZ" sz="1600" dirty="0" smtClean="0"/>
          </a:p>
          <a:p>
            <a:r>
              <a:rPr lang="en-NZ" sz="1600" dirty="0" smtClean="0"/>
              <a:t>Those cells whose start distances in the changed </a:t>
            </a:r>
            <a:r>
              <a:rPr lang="en-NZ" sz="1600" dirty="0" err="1" smtClean="0"/>
              <a:t>gridworld</a:t>
            </a:r>
            <a:r>
              <a:rPr lang="en-NZ" sz="1600" dirty="0" smtClean="0"/>
              <a:t> have changed from the corresponding ones in the original </a:t>
            </a:r>
            <a:r>
              <a:rPr lang="en-NZ" sz="1600" dirty="0" err="1" smtClean="0"/>
              <a:t>gridworld</a:t>
            </a:r>
            <a:r>
              <a:rPr lang="en-NZ" sz="1600" dirty="0" smtClean="0"/>
              <a:t> are </a:t>
            </a:r>
            <a:r>
              <a:rPr lang="en-NZ" sz="1600" b="1" dirty="0" smtClean="0">
                <a:solidFill>
                  <a:srgbClr val="0000FF"/>
                </a:solidFill>
              </a:rPr>
              <a:t>shaded </a:t>
            </a:r>
            <a:r>
              <a:rPr lang="en-NZ" sz="1600" b="1" dirty="0" err="1" smtClean="0">
                <a:solidFill>
                  <a:srgbClr val="0000FF"/>
                </a:solidFill>
              </a:rPr>
              <a:t>gray</a:t>
            </a:r>
            <a:endParaRPr lang="en-NZ" sz="1600" b="1" dirty="0">
              <a:solidFill>
                <a:srgbClr val="0000FF"/>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233889"/>
            <a:ext cx="4320480" cy="3314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4" y="1236060"/>
            <a:ext cx="4372325"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547664" y="851341"/>
            <a:ext cx="1133644" cy="369332"/>
          </a:xfrm>
          <a:prstGeom prst="rect">
            <a:avLst/>
          </a:prstGeom>
        </p:spPr>
        <p:txBody>
          <a:bodyPr wrap="none">
            <a:spAutoFit/>
          </a:bodyPr>
          <a:lstStyle/>
          <a:p>
            <a:r>
              <a:rPr lang="en-NZ" b="1" dirty="0" smtClean="0">
                <a:effectLst>
                  <a:outerShdw blurRad="38100" dist="38100" dir="2700000" algn="tl">
                    <a:srgbClr val="000000">
                      <a:alpha val="43137"/>
                    </a:srgbClr>
                  </a:outerShdw>
                </a:effectLst>
              </a:rPr>
              <a:t>(Original) </a:t>
            </a:r>
            <a:endParaRPr lang="en-NZ" dirty="0"/>
          </a:p>
        </p:txBody>
      </p:sp>
      <p:sp>
        <p:nvSpPr>
          <p:cNvPr id="9" name="Rectangle 8"/>
          <p:cNvSpPr/>
          <p:nvPr/>
        </p:nvSpPr>
        <p:spPr>
          <a:xfrm>
            <a:off x="6444208" y="819075"/>
            <a:ext cx="1209690" cy="369332"/>
          </a:xfrm>
          <a:prstGeom prst="rect">
            <a:avLst/>
          </a:prstGeom>
        </p:spPr>
        <p:txBody>
          <a:bodyPr wrap="none">
            <a:spAutoFit/>
          </a:bodyPr>
          <a:lstStyle/>
          <a:p>
            <a:r>
              <a:rPr lang="en-NZ" b="1" dirty="0" smtClean="0">
                <a:effectLst>
                  <a:outerShdw blurRad="38100" dist="38100" dir="2700000" algn="tl">
                    <a:srgbClr val="000000">
                      <a:alpha val="43137"/>
                    </a:srgbClr>
                  </a:outerShdw>
                </a:effectLst>
              </a:rPr>
              <a:t>(Changed) </a:t>
            </a:r>
            <a:endParaRPr lang="en-NZ" dirty="0"/>
          </a:p>
        </p:txBody>
      </p:sp>
      <p:sp>
        <p:nvSpPr>
          <p:cNvPr id="3" name="Rectangle 2"/>
          <p:cNvSpPr/>
          <p:nvPr/>
        </p:nvSpPr>
        <p:spPr>
          <a:xfrm>
            <a:off x="8604448" y="1772816"/>
            <a:ext cx="216024" cy="21602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 name="Rectangle 9"/>
          <p:cNvSpPr/>
          <p:nvPr/>
        </p:nvSpPr>
        <p:spPr>
          <a:xfrm>
            <a:off x="3923928" y="1826534"/>
            <a:ext cx="216024" cy="21602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Rectangle 10"/>
          <p:cNvSpPr/>
          <p:nvPr/>
        </p:nvSpPr>
        <p:spPr>
          <a:xfrm>
            <a:off x="5465124" y="3674052"/>
            <a:ext cx="216024" cy="21602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Rectangle 11"/>
          <p:cNvSpPr/>
          <p:nvPr/>
        </p:nvSpPr>
        <p:spPr>
          <a:xfrm>
            <a:off x="784604" y="3674052"/>
            <a:ext cx="216024" cy="21602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3" name="Rectangle 12"/>
          <p:cNvSpPr/>
          <p:nvPr/>
        </p:nvSpPr>
        <p:spPr>
          <a:xfrm>
            <a:off x="8201428" y="4293096"/>
            <a:ext cx="216024" cy="21602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4" name="Rectangle 13"/>
          <p:cNvSpPr/>
          <p:nvPr/>
        </p:nvSpPr>
        <p:spPr>
          <a:xfrm>
            <a:off x="3491880" y="4293096"/>
            <a:ext cx="216024" cy="21602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5" name="Rectangle 14"/>
          <p:cNvSpPr/>
          <p:nvPr/>
        </p:nvSpPr>
        <p:spPr>
          <a:xfrm>
            <a:off x="7363857" y="2857666"/>
            <a:ext cx="189627" cy="1664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41529357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4704"/>
          </a:xfrm>
        </p:spPr>
        <p:txBody>
          <a:bodyPr>
            <a:normAutofit fontScale="90000"/>
          </a:bodyPr>
          <a:lstStyle/>
          <a:p>
            <a:r>
              <a:rPr lang="en-NZ" b="1" dirty="0" smtClean="0">
                <a:effectLst>
                  <a:outerShdw blurRad="38100" dist="38100" dir="2700000" algn="tl">
                    <a:srgbClr val="000000">
                      <a:alpha val="43137"/>
                    </a:srgbClr>
                  </a:outerShdw>
                </a:effectLst>
              </a:rPr>
              <a:t>(</a:t>
            </a:r>
            <a:r>
              <a:rPr lang="en-NZ" b="1" dirty="0" smtClean="0">
                <a:solidFill>
                  <a:srgbClr val="0000FF"/>
                </a:solidFill>
                <a:effectLst>
                  <a:outerShdw blurRad="38100" dist="38100" dir="2700000" algn="tl">
                    <a:srgbClr val="000000">
                      <a:alpha val="43137"/>
                    </a:srgbClr>
                  </a:outerShdw>
                </a:effectLst>
              </a:rPr>
              <a:t>Original</a:t>
            </a:r>
            <a:r>
              <a:rPr lang="en-NZ" b="1" dirty="0" smtClean="0">
                <a:effectLst>
                  <a:outerShdw blurRad="38100" dist="38100" dir="2700000" algn="tl">
                    <a:srgbClr val="000000">
                      <a:alpha val="43137"/>
                    </a:srgbClr>
                  </a:outerShdw>
                </a:effectLst>
              </a:rPr>
              <a:t>) Eight-connected </a:t>
            </a:r>
            <a:r>
              <a:rPr lang="en-NZ" b="1" dirty="0" err="1" smtClean="0">
                <a:effectLst>
                  <a:outerShdw blurRad="38100" dist="38100" dir="2700000" algn="tl">
                    <a:srgbClr val="000000">
                      <a:alpha val="43137"/>
                    </a:srgbClr>
                  </a:outerShdw>
                </a:effectLst>
              </a:rPr>
              <a:t>gridworld</a:t>
            </a:r>
            <a:r>
              <a:rPr lang="en-NZ" b="1" dirty="0" smtClean="0">
                <a:effectLst>
                  <a:outerShdw blurRad="38100" dist="38100" dir="2700000" algn="tl">
                    <a:srgbClr val="000000">
                      <a:alpha val="43137"/>
                    </a:srgbClr>
                  </a:outerShdw>
                </a:effectLst>
              </a:rPr>
              <a:t> </a:t>
            </a:r>
            <a:endParaRPr lang="en-NZ" b="1" dirty="0">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1580" y="620688"/>
            <a:ext cx="6866771" cy="547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79511" y="6237766"/>
            <a:ext cx="8712969" cy="261610"/>
          </a:xfrm>
          <a:prstGeom prst="rect">
            <a:avLst/>
          </a:prstGeom>
          <a:noFill/>
        </p:spPr>
        <p:txBody>
          <a:bodyPr wrap="square" rtlCol="0">
            <a:spAutoFit/>
          </a:bodyPr>
          <a:lstStyle/>
          <a:p>
            <a:r>
              <a:rPr lang="en-NZ" sz="1100" dirty="0" smtClean="0"/>
              <a:t>Those cells whose start distances in the changed </a:t>
            </a:r>
            <a:r>
              <a:rPr lang="en-NZ" sz="1100" dirty="0" err="1" smtClean="0"/>
              <a:t>gridworld</a:t>
            </a:r>
            <a:r>
              <a:rPr lang="en-NZ" sz="1100" dirty="0" smtClean="0"/>
              <a:t> have changed from the corresponding ones in the original </a:t>
            </a:r>
            <a:r>
              <a:rPr lang="en-NZ" sz="1100" dirty="0" err="1" smtClean="0"/>
              <a:t>gridworld</a:t>
            </a:r>
            <a:r>
              <a:rPr lang="en-NZ" sz="1100" dirty="0" smtClean="0"/>
              <a:t> are shaded </a:t>
            </a:r>
            <a:r>
              <a:rPr lang="en-NZ" sz="1100" dirty="0" err="1" smtClean="0"/>
              <a:t>gray</a:t>
            </a:r>
            <a:endParaRPr lang="en-NZ" sz="1100" dirty="0"/>
          </a:p>
        </p:txBody>
      </p:sp>
    </p:spTree>
    <p:extLst>
      <p:ext uri="{BB962C8B-B14F-4D97-AF65-F5344CB8AC3E}">
        <p14:creationId xmlns:p14="http://schemas.microsoft.com/office/powerpoint/2010/main" val="5707765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7739" y="1700808"/>
            <a:ext cx="4472533" cy="2121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79513" y="4430464"/>
            <a:ext cx="4604492" cy="830997"/>
          </a:xfrm>
          <a:prstGeom prst="rect">
            <a:avLst/>
          </a:prstGeom>
          <a:solidFill>
            <a:schemeClr val="accent6">
              <a:lumMod val="40000"/>
              <a:lumOff val="60000"/>
            </a:schemeClr>
          </a:solidFill>
          <a:ln>
            <a:solidFill>
              <a:srgbClr val="0000FF"/>
            </a:solidFill>
          </a:ln>
          <a:effectLst>
            <a:outerShdw blurRad="50800" dist="38100" dir="8100000" algn="tr" rotWithShape="0">
              <a:prstClr val="black">
                <a:alpha val="40000"/>
              </a:prstClr>
            </a:outerShdw>
          </a:effectLst>
        </p:spPr>
        <p:txBody>
          <a:bodyPr wrap="square" rtlCol="0">
            <a:spAutoFit/>
          </a:bodyPr>
          <a:lstStyle>
            <a:defPPr>
              <a:defRPr lang="en-US"/>
            </a:defPPr>
            <a:lvl1pPr>
              <a:defRPr sz="2000"/>
            </a:lvl1pPr>
          </a:lstStyle>
          <a:p>
            <a:r>
              <a:rPr lang="en-NZ" sz="2400" dirty="0"/>
              <a:t>How to search efficiently using </a:t>
            </a:r>
            <a:r>
              <a:rPr lang="en-NZ" sz="2400" b="1" dirty="0"/>
              <a:t>heuristic</a:t>
            </a:r>
            <a:r>
              <a:rPr lang="en-NZ" sz="2400" dirty="0"/>
              <a:t> to guide the search</a:t>
            </a:r>
          </a:p>
        </p:txBody>
      </p:sp>
      <p:sp>
        <p:nvSpPr>
          <p:cNvPr id="6" name="TextBox 5"/>
          <p:cNvSpPr txBox="1"/>
          <p:nvPr/>
        </p:nvSpPr>
        <p:spPr>
          <a:xfrm>
            <a:off x="5076056" y="4430464"/>
            <a:ext cx="3672408" cy="1200329"/>
          </a:xfrm>
          <a:prstGeom prst="rect">
            <a:avLst/>
          </a:prstGeom>
          <a:solidFill>
            <a:schemeClr val="accent6">
              <a:lumMod val="40000"/>
              <a:lumOff val="60000"/>
            </a:schemeClr>
          </a:solidFill>
          <a:ln>
            <a:solidFill>
              <a:srgbClr val="0000FF"/>
            </a:solidFill>
          </a:ln>
          <a:effectLst>
            <a:outerShdw blurRad="50800" dist="38100" dir="8100000" algn="tr" rotWithShape="0">
              <a:prstClr val="black">
                <a:alpha val="40000"/>
              </a:prstClr>
            </a:outerShdw>
          </a:effectLst>
        </p:spPr>
        <p:txBody>
          <a:bodyPr wrap="square" rtlCol="0">
            <a:spAutoFit/>
          </a:bodyPr>
          <a:lstStyle>
            <a:defPPr>
              <a:defRPr lang="en-US"/>
            </a:defPPr>
            <a:lvl1pPr>
              <a:defRPr sz="2400"/>
            </a:lvl1pPr>
          </a:lstStyle>
          <a:p>
            <a:r>
              <a:rPr lang="en-NZ" dirty="0"/>
              <a:t>How to search efficiently by </a:t>
            </a:r>
            <a:r>
              <a:rPr lang="en-NZ" b="1" dirty="0"/>
              <a:t>re-using information </a:t>
            </a:r>
            <a:r>
              <a:rPr lang="en-NZ" dirty="0"/>
              <a:t>from previous search results</a:t>
            </a:r>
          </a:p>
        </p:txBody>
      </p:sp>
      <p:sp>
        <p:nvSpPr>
          <p:cNvPr id="7" name="Title 1"/>
          <p:cNvSpPr>
            <a:spLocks noGrp="1"/>
          </p:cNvSpPr>
          <p:nvPr>
            <p:ph type="title"/>
          </p:nvPr>
        </p:nvSpPr>
        <p:spPr>
          <a:xfrm>
            <a:off x="457200" y="274638"/>
            <a:ext cx="8229600" cy="1143000"/>
          </a:xfrm>
        </p:spPr>
        <p:txBody>
          <a:bodyPr>
            <a:normAutofit fontScale="90000"/>
          </a:bodyPr>
          <a:lstStyle/>
          <a:p>
            <a:r>
              <a:rPr lang="en-NZ" b="1" dirty="0" smtClean="0">
                <a:effectLst>
                  <a:outerShdw blurRad="38100" dist="38100" dir="2700000" algn="tl">
                    <a:srgbClr val="000000">
                      <a:alpha val="43137"/>
                    </a:srgbClr>
                  </a:outerShdw>
                </a:effectLst>
              </a:rPr>
              <a:t>Incremental search + heuristic search</a:t>
            </a:r>
            <a:endParaRPr lang="en-NZ" b="1" dirty="0">
              <a:effectLst>
                <a:outerShdw blurRad="38100" dist="38100" dir="2700000" algn="tl">
                  <a:srgbClr val="000000">
                    <a:alpha val="43137"/>
                  </a:srgbClr>
                </a:outerShdw>
              </a:effectLst>
            </a:endParaRPr>
          </a:p>
        </p:txBody>
      </p:sp>
      <p:sp>
        <p:nvSpPr>
          <p:cNvPr id="2" name="TextBox 1"/>
          <p:cNvSpPr txBox="1"/>
          <p:nvPr/>
        </p:nvSpPr>
        <p:spPr>
          <a:xfrm>
            <a:off x="1979170" y="5630793"/>
            <a:ext cx="524503" cy="461665"/>
          </a:xfrm>
          <a:prstGeom prst="rect">
            <a:avLst/>
          </a:prstGeom>
          <a:noFill/>
        </p:spPr>
        <p:txBody>
          <a:bodyPr wrap="none" rtlCol="0">
            <a:spAutoFit/>
          </a:bodyPr>
          <a:lstStyle/>
          <a:p>
            <a:r>
              <a:rPr lang="en-NZ" sz="2400" b="1" dirty="0" smtClean="0">
                <a:solidFill>
                  <a:srgbClr val="6600FF"/>
                </a:solidFill>
                <a:effectLst>
                  <a:outerShdw blurRad="38100" dist="38100" dir="2700000" algn="tl">
                    <a:srgbClr val="000000">
                      <a:alpha val="43137"/>
                    </a:srgbClr>
                  </a:outerShdw>
                </a:effectLst>
              </a:rPr>
              <a:t>A*</a:t>
            </a:r>
            <a:endParaRPr lang="en-NZ" sz="2400" b="1" dirty="0">
              <a:solidFill>
                <a:srgbClr val="6600FF"/>
              </a:solidFill>
              <a:effectLst>
                <a:outerShdw blurRad="38100" dist="38100" dir="2700000" algn="tl">
                  <a:srgbClr val="000000">
                    <a:alpha val="43137"/>
                  </a:srgbClr>
                </a:outerShdw>
              </a:effectLst>
            </a:endParaRPr>
          </a:p>
        </p:txBody>
      </p:sp>
      <p:sp>
        <p:nvSpPr>
          <p:cNvPr id="8" name="TextBox 7"/>
          <p:cNvSpPr txBox="1"/>
          <p:nvPr/>
        </p:nvSpPr>
        <p:spPr>
          <a:xfrm>
            <a:off x="5796136" y="5747167"/>
            <a:ext cx="2471639" cy="461665"/>
          </a:xfrm>
          <a:prstGeom prst="rect">
            <a:avLst/>
          </a:prstGeom>
          <a:noFill/>
        </p:spPr>
        <p:txBody>
          <a:bodyPr wrap="none" rtlCol="0">
            <a:spAutoFit/>
          </a:bodyPr>
          <a:lstStyle/>
          <a:p>
            <a:r>
              <a:rPr lang="en-NZ" sz="2400" b="1" dirty="0" smtClean="0">
                <a:solidFill>
                  <a:srgbClr val="6600FF"/>
                </a:solidFill>
                <a:effectLst>
                  <a:outerShdw blurRad="38100" dist="38100" dir="2700000" algn="tl">
                    <a:srgbClr val="000000">
                      <a:alpha val="43137"/>
                    </a:srgbClr>
                  </a:outerShdw>
                </a:effectLst>
              </a:rPr>
              <a:t>Dynamic SWSF-FP</a:t>
            </a:r>
            <a:endParaRPr lang="en-NZ" sz="2400" b="1" dirty="0">
              <a:solidFill>
                <a:srgbClr val="6600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457456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4704"/>
          </a:xfrm>
        </p:spPr>
        <p:txBody>
          <a:bodyPr>
            <a:normAutofit fontScale="90000"/>
          </a:bodyPr>
          <a:lstStyle/>
          <a:p>
            <a:r>
              <a:rPr lang="en-NZ" b="1" dirty="0" smtClean="0">
                <a:effectLst>
                  <a:outerShdw blurRad="38100" dist="38100" dir="2700000" algn="tl">
                    <a:srgbClr val="000000">
                      <a:alpha val="43137"/>
                    </a:srgbClr>
                  </a:outerShdw>
                </a:effectLst>
              </a:rPr>
              <a:t>(</a:t>
            </a:r>
            <a:r>
              <a:rPr lang="en-NZ" b="1" dirty="0" smtClean="0">
                <a:solidFill>
                  <a:srgbClr val="FF0000"/>
                </a:solidFill>
                <a:effectLst>
                  <a:outerShdw blurRad="38100" dist="38100" dir="2700000" algn="tl">
                    <a:srgbClr val="000000">
                      <a:alpha val="43137"/>
                    </a:srgbClr>
                  </a:outerShdw>
                </a:effectLst>
              </a:rPr>
              <a:t>Changed</a:t>
            </a:r>
            <a:r>
              <a:rPr lang="en-NZ" b="1" dirty="0" smtClean="0">
                <a:effectLst>
                  <a:outerShdw blurRad="38100" dist="38100" dir="2700000" algn="tl">
                    <a:srgbClr val="000000">
                      <a:alpha val="43137"/>
                    </a:srgbClr>
                  </a:outerShdw>
                </a:effectLst>
              </a:rPr>
              <a:t>) Eight-connected </a:t>
            </a:r>
            <a:r>
              <a:rPr lang="en-NZ" b="1" dirty="0" err="1" smtClean="0">
                <a:effectLst>
                  <a:outerShdw blurRad="38100" dist="38100" dir="2700000" algn="tl">
                    <a:srgbClr val="000000">
                      <a:alpha val="43137"/>
                    </a:srgbClr>
                  </a:outerShdw>
                </a:effectLst>
              </a:rPr>
              <a:t>gridworld</a:t>
            </a:r>
            <a:r>
              <a:rPr lang="en-NZ" b="1" dirty="0" smtClean="0">
                <a:effectLst>
                  <a:outerShdw blurRad="38100" dist="38100" dir="2700000" algn="tl">
                    <a:srgbClr val="000000">
                      <a:alpha val="43137"/>
                    </a:srgbClr>
                  </a:outerShdw>
                </a:effectLst>
              </a:rPr>
              <a:t> </a:t>
            </a:r>
            <a:endParaRPr lang="en-NZ" b="1" dirty="0">
              <a:effectLst>
                <a:outerShdw blurRad="38100" dist="38100" dir="2700000" algn="tl">
                  <a:srgbClr val="000000">
                    <a:alpha val="43137"/>
                  </a:srgbClr>
                </a:outerShdw>
              </a:effectLst>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775084"/>
            <a:ext cx="6997187" cy="5606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79511" y="6479758"/>
            <a:ext cx="8712969" cy="261610"/>
          </a:xfrm>
          <a:prstGeom prst="rect">
            <a:avLst/>
          </a:prstGeom>
          <a:noFill/>
        </p:spPr>
        <p:txBody>
          <a:bodyPr wrap="square" rtlCol="0">
            <a:spAutoFit/>
          </a:bodyPr>
          <a:lstStyle/>
          <a:p>
            <a:r>
              <a:rPr lang="en-NZ" sz="1100" dirty="0" smtClean="0"/>
              <a:t>Those cells whose start distances  were recomputed (expanded cells) are shaded </a:t>
            </a:r>
            <a:r>
              <a:rPr lang="en-NZ" sz="1100" dirty="0" err="1" smtClean="0"/>
              <a:t>gray</a:t>
            </a:r>
            <a:r>
              <a:rPr lang="en-NZ" sz="1100" dirty="0" smtClean="0"/>
              <a:t>.</a:t>
            </a:r>
            <a:endParaRPr lang="en-NZ" sz="1100" dirty="0"/>
          </a:p>
        </p:txBody>
      </p:sp>
      <p:sp>
        <p:nvSpPr>
          <p:cNvPr id="3" name="Rectangle 2"/>
          <p:cNvSpPr/>
          <p:nvPr/>
        </p:nvSpPr>
        <p:spPr>
          <a:xfrm>
            <a:off x="4860032" y="3847096"/>
            <a:ext cx="3528392" cy="2592288"/>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193207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smtClean="0">
                <a:effectLst>
                  <a:outerShdw blurRad="38100" dist="38100" dir="2700000" algn="tl">
                    <a:srgbClr val="000000">
                      <a:alpha val="43137"/>
                    </a:srgbClr>
                  </a:outerShdw>
                </a:effectLst>
              </a:rPr>
              <a:t>LPA*</a:t>
            </a:r>
            <a:endParaRPr lang="en-NZ"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10000"/>
          </a:bodyPr>
          <a:lstStyle/>
          <a:p>
            <a:r>
              <a:rPr lang="en-NZ" sz="3000" b="1" dirty="0" smtClean="0">
                <a:solidFill>
                  <a:srgbClr val="FF0000"/>
                </a:solidFill>
                <a:effectLst>
                  <a:outerShdw blurRad="38100" dist="38100" dir="2700000" algn="tl">
                    <a:srgbClr val="000000">
                      <a:alpha val="43137"/>
                    </a:srgbClr>
                  </a:outerShdw>
                </a:effectLst>
              </a:rPr>
              <a:t>LPA</a:t>
            </a:r>
            <a:r>
              <a:rPr lang="en-NZ" sz="3000" b="1" dirty="0">
                <a:solidFill>
                  <a:srgbClr val="FF0000"/>
                </a:solidFill>
                <a:effectLst>
                  <a:outerShdw blurRad="38100" dist="38100" dir="2700000" algn="tl">
                    <a:srgbClr val="000000">
                      <a:alpha val="43137"/>
                    </a:srgbClr>
                  </a:outerShdw>
                </a:effectLst>
              </a:rPr>
              <a:t>*</a:t>
            </a:r>
            <a:r>
              <a:rPr lang="en-NZ" sz="3000" dirty="0"/>
              <a:t> is an incremental version of </a:t>
            </a:r>
            <a:r>
              <a:rPr lang="en-NZ" sz="3000" b="1" dirty="0">
                <a:solidFill>
                  <a:srgbClr val="008000"/>
                </a:solidFill>
                <a:effectLst>
                  <a:outerShdw blurRad="38100" dist="38100" dir="2700000" algn="tl">
                    <a:srgbClr val="000000">
                      <a:alpha val="43137"/>
                    </a:srgbClr>
                  </a:outerShdw>
                </a:effectLst>
              </a:rPr>
              <a:t>A*</a:t>
            </a:r>
            <a:r>
              <a:rPr lang="en-NZ" sz="3000" dirty="0"/>
              <a:t> that applies to the same finite </a:t>
            </a:r>
            <a:r>
              <a:rPr lang="en-NZ" sz="3000" dirty="0" smtClean="0"/>
              <a:t>path-planning problems </a:t>
            </a:r>
            <a:r>
              <a:rPr lang="en-NZ" sz="3000" dirty="0"/>
              <a:t>as </a:t>
            </a:r>
            <a:r>
              <a:rPr lang="en-NZ" sz="3000" b="1" dirty="0" smtClean="0">
                <a:solidFill>
                  <a:srgbClr val="008000"/>
                </a:solidFill>
                <a:effectLst>
                  <a:outerShdw blurRad="38100" dist="38100" dir="2700000" algn="tl">
                    <a:srgbClr val="000000">
                      <a:alpha val="43137"/>
                    </a:srgbClr>
                  </a:outerShdw>
                </a:effectLst>
              </a:rPr>
              <a:t>A*</a:t>
            </a:r>
            <a:r>
              <a:rPr lang="en-NZ" sz="3000" dirty="0" smtClean="0"/>
              <a:t>. </a:t>
            </a:r>
          </a:p>
          <a:p>
            <a:r>
              <a:rPr lang="en-NZ" sz="3000" dirty="0" smtClean="0"/>
              <a:t>It </a:t>
            </a:r>
            <a:r>
              <a:rPr lang="en-NZ" sz="3000" dirty="0"/>
              <a:t>shares with </a:t>
            </a:r>
            <a:r>
              <a:rPr lang="en-NZ" sz="3000" b="1" dirty="0" smtClean="0">
                <a:solidFill>
                  <a:srgbClr val="008000"/>
                </a:solidFill>
                <a:effectLst>
                  <a:outerShdw blurRad="38100" dist="38100" dir="2700000" algn="tl">
                    <a:srgbClr val="000000">
                      <a:alpha val="43137"/>
                    </a:srgbClr>
                  </a:outerShdw>
                </a:effectLst>
              </a:rPr>
              <a:t>A*</a:t>
            </a:r>
            <a:r>
              <a:rPr lang="en-NZ" sz="3000" dirty="0" smtClean="0"/>
              <a:t> </a:t>
            </a:r>
            <a:r>
              <a:rPr lang="en-NZ" sz="3000" dirty="0"/>
              <a:t>the fact that it uses </a:t>
            </a:r>
            <a:r>
              <a:rPr lang="en-NZ" sz="3000" b="1" dirty="0" smtClean="0">
                <a:solidFill>
                  <a:srgbClr val="FF0000"/>
                </a:solidFill>
              </a:rPr>
              <a:t>non-negative</a:t>
            </a:r>
            <a:r>
              <a:rPr lang="en-NZ" sz="3000" dirty="0" smtClean="0"/>
              <a:t> </a:t>
            </a:r>
            <a:r>
              <a:rPr lang="en-NZ" sz="3000" dirty="0"/>
              <a:t>and </a:t>
            </a:r>
            <a:r>
              <a:rPr lang="en-NZ" sz="3000" b="1" dirty="0">
                <a:solidFill>
                  <a:srgbClr val="FF0000"/>
                </a:solidFill>
              </a:rPr>
              <a:t>consistent</a:t>
            </a:r>
            <a:r>
              <a:rPr lang="en-NZ" sz="3000" dirty="0">
                <a:solidFill>
                  <a:srgbClr val="FF0000"/>
                </a:solidFill>
              </a:rPr>
              <a:t> </a:t>
            </a:r>
            <a:r>
              <a:rPr lang="en-NZ" sz="3000" b="1" dirty="0" smtClean="0">
                <a:solidFill>
                  <a:srgbClr val="7030A0"/>
                </a:solidFill>
                <a:effectLst>
                  <a:outerShdw blurRad="38100" dist="38100" dir="2700000" algn="tl">
                    <a:srgbClr val="000000">
                      <a:alpha val="43137"/>
                    </a:srgbClr>
                  </a:outerShdw>
                </a:effectLst>
              </a:rPr>
              <a:t>heuristics</a:t>
            </a:r>
            <a:r>
              <a:rPr lang="en-NZ" sz="3000" dirty="0" smtClean="0">
                <a:solidFill>
                  <a:srgbClr val="7030A0"/>
                </a:solidFill>
                <a:effectLst>
                  <a:outerShdw blurRad="38100" dist="38100" dir="2700000" algn="tl">
                    <a:srgbClr val="000000">
                      <a:alpha val="43137"/>
                    </a:srgbClr>
                  </a:outerShdw>
                </a:effectLst>
              </a:rPr>
              <a:t> </a:t>
            </a:r>
            <a:r>
              <a:rPr lang="en-NZ" sz="3000" b="1" i="1" dirty="0" smtClean="0">
                <a:solidFill>
                  <a:srgbClr val="0000FF"/>
                </a:solidFill>
                <a:effectLst>
                  <a:outerShdw blurRad="38100" dist="38100" dir="2700000" algn="tl">
                    <a:srgbClr val="000000">
                      <a:alpha val="43137"/>
                    </a:srgbClr>
                  </a:outerShdw>
                </a:effectLst>
              </a:rPr>
              <a:t>h(s</a:t>
            </a:r>
            <a:r>
              <a:rPr lang="en-NZ" sz="3000" b="1" i="1" dirty="0">
                <a:solidFill>
                  <a:srgbClr val="0000FF"/>
                </a:solidFill>
                <a:effectLst>
                  <a:outerShdw blurRad="38100" dist="38100" dir="2700000" algn="tl">
                    <a:srgbClr val="000000">
                      <a:alpha val="43137"/>
                    </a:srgbClr>
                  </a:outerShdw>
                </a:effectLst>
              </a:rPr>
              <a:t>)</a:t>
            </a:r>
            <a:r>
              <a:rPr lang="en-NZ" sz="3000" i="1" dirty="0"/>
              <a:t> </a:t>
            </a:r>
            <a:r>
              <a:rPr lang="en-NZ" sz="3000" dirty="0" smtClean="0"/>
              <a:t>that </a:t>
            </a:r>
            <a:r>
              <a:rPr lang="en-NZ" sz="3000" dirty="0"/>
              <a:t>approximate the goal distances of the vertices </a:t>
            </a:r>
            <a:r>
              <a:rPr lang="en-NZ" sz="3000" b="1" i="1" dirty="0">
                <a:effectLst>
                  <a:outerShdw blurRad="38100" dist="38100" dir="2700000" algn="tl">
                    <a:srgbClr val="000000">
                      <a:alpha val="43137"/>
                    </a:srgbClr>
                  </a:outerShdw>
                </a:effectLst>
              </a:rPr>
              <a:t>s</a:t>
            </a:r>
            <a:r>
              <a:rPr lang="en-NZ" sz="3000" i="1" dirty="0"/>
              <a:t> </a:t>
            </a:r>
            <a:r>
              <a:rPr lang="en-NZ" sz="3000" dirty="0"/>
              <a:t>to focus its search. </a:t>
            </a:r>
            <a:endParaRPr lang="en-NZ" sz="3000" dirty="0" smtClean="0"/>
          </a:p>
          <a:p>
            <a:endParaRPr lang="en-NZ" sz="3000" dirty="0" smtClean="0"/>
          </a:p>
          <a:p>
            <a:r>
              <a:rPr lang="en-NZ" sz="3000" b="1" u="sng" dirty="0" smtClean="0"/>
              <a:t>Consistent heuristics </a:t>
            </a:r>
            <a:r>
              <a:rPr lang="en-NZ" sz="3000" dirty="0"/>
              <a:t>obey the triangle </a:t>
            </a:r>
            <a:r>
              <a:rPr lang="en-NZ" sz="3000" dirty="0" smtClean="0"/>
              <a:t>inequality:</a:t>
            </a:r>
          </a:p>
          <a:p>
            <a:pPr marL="971550" lvl="1" indent="-514350">
              <a:buFont typeface="+mj-lt"/>
              <a:buAutoNum type="arabicPeriod"/>
            </a:pPr>
            <a:r>
              <a:rPr lang="en-NZ" b="1" i="1" dirty="0" smtClean="0">
                <a:solidFill>
                  <a:srgbClr val="0000FF"/>
                </a:solidFill>
                <a:effectLst>
                  <a:outerShdw blurRad="38100" dist="38100" dir="2700000" algn="tl">
                    <a:srgbClr val="000000">
                      <a:alpha val="43137"/>
                    </a:srgbClr>
                  </a:outerShdw>
                </a:effectLst>
              </a:rPr>
              <a:t>h(</a:t>
            </a:r>
            <a:r>
              <a:rPr lang="en-NZ" b="1" i="1" dirty="0" err="1" smtClean="0">
                <a:solidFill>
                  <a:srgbClr val="0000FF"/>
                </a:solidFill>
                <a:effectLst>
                  <a:outerShdw blurRad="38100" dist="38100" dir="2700000" algn="tl">
                    <a:srgbClr val="000000">
                      <a:alpha val="43137"/>
                    </a:srgbClr>
                  </a:outerShdw>
                </a:effectLst>
              </a:rPr>
              <a:t>s</a:t>
            </a:r>
            <a:r>
              <a:rPr lang="en-NZ" b="1" i="1" baseline="-25000" dirty="0" err="1" smtClean="0">
                <a:solidFill>
                  <a:srgbClr val="0000FF"/>
                </a:solidFill>
                <a:effectLst>
                  <a:outerShdw blurRad="38100" dist="38100" dir="2700000" algn="tl">
                    <a:srgbClr val="000000">
                      <a:alpha val="43137"/>
                    </a:srgbClr>
                  </a:outerShdw>
                </a:effectLst>
              </a:rPr>
              <a:t>goal</a:t>
            </a:r>
            <a:r>
              <a:rPr lang="en-NZ" b="1" i="1" dirty="0">
                <a:solidFill>
                  <a:srgbClr val="0000FF"/>
                </a:solidFill>
                <a:effectLst>
                  <a:outerShdw blurRad="38100" dist="38100" dir="2700000" algn="tl">
                    <a:srgbClr val="000000">
                      <a:alpha val="43137"/>
                    </a:srgbClr>
                  </a:outerShdw>
                </a:effectLst>
              </a:rPr>
              <a:t>) </a:t>
            </a:r>
            <a:r>
              <a:rPr lang="en-NZ" b="1" dirty="0">
                <a:solidFill>
                  <a:srgbClr val="0000FF"/>
                </a:solidFill>
                <a:effectLst>
                  <a:outerShdw blurRad="38100" dist="38100" dir="2700000" algn="tl">
                    <a:srgbClr val="000000">
                      <a:alpha val="43137"/>
                    </a:srgbClr>
                  </a:outerShdw>
                </a:effectLst>
              </a:rPr>
              <a:t>= 0 </a:t>
            </a:r>
            <a:endParaRPr lang="en-NZ" b="1" dirty="0" smtClean="0">
              <a:solidFill>
                <a:srgbClr val="0000FF"/>
              </a:solidFill>
              <a:effectLst>
                <a:outerShdw blurRad="38100" dist="38100" dir="2700000" algn="tl">
                  <a:srgbClr val="000000">
                    <a:alpha val="43137"/>
                  </a:srgbClr>
                </a:outerShdw>
              </a:effectLst>
            </a:endParaRPr>
          </a:p>
          <a:p>
            <a:pPr marL="971550" lvl="1" indent="-514350">
              <a:buFont typeface="+mj-lt"/>
              <a:buAutoNum type="arabicPeriod"/>
            </a:pPr>
            <a:r>
              <a:rPr lang="en-NZ" b="1" i="1" dirty="0" smtClean="0">
                <a:solidFill>
                  <a:srgbClr val="0000FF"/>
                </a:solidFill>
                <a:effectLst>
                  <a:outerShdw blurRad="38100" dist="38100" dir="2700000" algn="tl">
                    <a:srgbClr val="000000">
                      <a:alpha val="43137"/>
                    </a:srgbClr>
                  </a:outerShdw>
                </a:effectLst>
              </a:rPr>
              <a:t>h(s)  ≤</a:t>
            </a:r>
            <a:r>
              <a:rPr lang="en-NZ" b="1" dirty="0" smtClean="0">
                <a:solidFill>
                  <a:srgbClr val="0000FF"/>
                </a:solidFill>
                <a:effectLst>
                  <a:outerShdw blurRad="38100" dist="38100" dir="2700000" algn="tl">
                    <a:srgbClr val="000000">
                      <a:alpha val="43137"/>
                    </a:srgbClr>
                  </a:outerShdw>
                </a:effectLst>
              </a:rPr>
              <a:t> </a:t>
            </a:r>
            <a:r>
              <a:rPr lang="en-NZ" b="1" i="1" dirty="0">
                <a:solidFill>
                  <a:srgbClr val="0000FF"/>
                </a:solidFill>
                <a:effectLst>
                  <a:outerShdw blurRad="38100" dist="38100" dir="2700000" algn="tl">
                    <a:srgbClr val="000000">
                      <a:alpha val="43137"/>
                    </a:srgbClr>
                  </a:outerShdw>
                </a:effectLst>
              </a:rPr>
              <a:t>c(s, </a:t>
            </a:r>
            <a:r>
              <a:rPr lang="en-NZ" b="1" i="1" dirty="0" smtClean="0">
                <a:solidFill>
                  <a:srgbClr val="0000FF"/>
                </a:solidFill>
                <a:effectLst>
                  <a:outerShdw blurRad="38100" dist="38100" dir="2700000" algn="tl">
                    <a:srgbClr val="000000">
                      <a:alpha val="43137"/>
                    </a:srgbClr>
                  </a:outerShdw>
                </a:effectLst>
              </a:rPr>
              <a:t>s’) </a:t>
            </a:r>
            <a:r>
              <a:rPr lang="en-NZ" b="1" dirty="0">
                <a:solidFill>
                  <a:srgbClr val="0000FF"/>
                </a:solidFill>
                <a:effectLst>
                  <a:outerShdw blurRad="38100" dist="38100" dir="2700000" algn="tl">
                    <a:srgbClr val="000000">
                      <a:alpha val="43137"/>
                    </a:srgbClr>
                  </a:outerShdw>
                </a:effectLst>
              </a:rPr>
              <a:t>+ </a:t>
            </a:r>
            <a:r>
              <a:rPr lang="en-NZ" b="1" i="1" dirty="0" smtClean="0">
                <a:solidFill>
                  <a:srgbClr val="0000FF"/>
                </a:solidFill>
                <a:effectLst>
                  <a:outerShdw blurRad="38100" dist="38100" dir="2700000" algn="tl">
                    <a:srgbClr val="000000">
                      <a:alpha val="43137"/>
                    </a:srgbClr>
                  </a:outerShdw>
                </a:effectLst>
              </a:rPr>
              <a:t>h(s’)</a:t>
            </a:r>
            <a:r>
              <a:rPr lang="en-NZ" i="1" dirty="0" smtClean="0">
                <a:solidFill>
                  <a:srgbClr val="0000FF"/>
                </a:solidFill>
              </a:rPr>
              <a:t>;  </a:t>
            </a:r>
            <a:r>
              <a:rPr lang="en-NZ" dirty="0"/>
              <a:t>for </a:t>
            </a:r>
            <a:r>
              <a:rPr lang="en-NZ" dirty="0" smtClean="0"/>
              <a:t>all vertices </a:t>
            </a:r>
            <a:r>
              <a:rPr lang="en-NZ" b="1" i="1" dirty="0">
                <a:effectLst>
                  <a:outerShdw blurRad="38100" dist="38100" dir="2700000" algn="tl">
                    <a:srgbClr val="000000">
                      <a:alpha val="43137"/>
                    </a:srgbClr>
                  </a:outerShdw>
                </a:effectLst>
              </a:rPr>
              <a:t>s</a:t>
            </a:r>
            <a:r>
              <a:rPr lang="en-NZ" i="1" dirty="0"/>
              <a:t> </a:t>
            </a:r>
            <a:r>
              <a:rPr lang="en-NZ" dirty="0"/>
              <a:t>∈ </a:t>
            </a:r>
            <a:r>
              <a:rPr lang="en-NZ" i="1" dirty="0"/>
              <a:t>S </a:t>
            </a:r>
            <a:r>
              <a:rPr lang="en-NZ" dirty="0"/>
              <a:t>and </a:t>
            </a:r>
            <a:endParaRPr lang="en-NZ" dirty="0" smtClean="0"/>
          </a:p>
          <a:p>
            <a:pPr marL="457200" lvl="1" indent="0">
              <a:buNone/>
            </a:pPr>
            <a:r>
              <a:rPr lang="en-NZ" i="1" dirty="0" smtClean="0"/>
              <a:t>	</a:t>
            </a:r>
            <a:r>
              <a:rPr lang="en-NZ" b="1" i="1" dirty="0" smtClean="0">
                <a:effectLst>
                  <a:outerShdw blurRad="38100" dist="38100" dir="2700000" algn="tl">
                    <a:srgbClr val="000000">
                      <a:alpha val="43137"/>
                    </a:srgbClr>
                  </a:outerShdw>
                </a:effectLst>
              </a:rPr>
              <a:t>s</a:t>
            </a:r>
            <a:r>
              <a:rPr lang="en-NZ" i="1" dirty="0" smtClean="0"/>
              <a:t>’</a:t>
            </a:r>
            <a:r>
              <a:rPr lang="en-NZ" dirty="0" smtClean="0"/>
              <a:t> </a:t>
            </a:r>
            <a:r>
              <a:rPr lang="en-NZ" dirty="0"/>
              <a:t>∈ </a:t>
            </a:r>
            <a:r>
              <a:rPr lang="en-NZ" i="1" dirty="0" err="1"/>
              <a:t>succ</a:t>
            </a:r>
            <a:r>
              <a:rPr lang="en-NZ" i="1" dirty="0"/>
              <a:t>(s) </a:t>
            </a:r>
            <a:r>
              <a:rPr lang="en-NZ" dirty="0"/>
              <a:t>with </a:t>
            </a:r>
            <a:r>
              <a:rPr lang="en-NZ" b="1" i="1" dirty="0">
                <a:effectLst>
                  <a:outerShdw blurRad="38100" dist="38100" dir="2700000" algn="tl">
                    <a:srgbClr val="000000">
                      <a:alpha val="43137"/>
                    </a:srgbClr>
                  </a:outerShdw>
                </a:effectLst>
              </a:rPr>
              <a:t>s</a:t>
            </a:r>
            <a:r>
              <a:rPr lang="en-NZ" i="1" dirty="0"/>
              <a:t> </a:t>
            </a:r>
            <a:r>
              <a:rPr lang="en-NZ" dirty="0" smtClean="0"/>
              <a:t>≠ </a:t>
            </a:r>
            <a:r>
              <a:rPr lang="en-NZ" b="1" i="1" dirty="0">
                <a:effectLst>
                  <a:outerShdw blurRad="38100" dist="38100" dir="2700000" algn="tl">
                    <a:srgbClr val="000000">
                      <a:alpha val="43137"/>
                    </a:srgbClr>
                  </a:outerShdw>
                </a:effectLst>
              </a:rPr>
              <a:t>s</a:t>
            </a:r>
            <a:r>
              <a:rPr lang="en-NZ" i="1" baseline="-25000" dirty="0"/>
              <a:t>goal</a:t>
            </a:r>
            <a:r>
              <a:rPr lang="en-NZ" dirty="0"/>
              <a:t>.</a:t>
            </a:r>
          </a:p>
        </p:txBody>
      </p:sp>
    </p:spTree>
    <p:extLst>
      <p:ext uri="{BB962C8B-B14F-4D97-AF65-F5344CB8AC3E}">
        <p14:creationId xmlns:p14="http://schemas.microsoft.com/office/powerpoint/2010/main" val="356978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lstStyle/>
          <a:p>
            <a:r>
              <a:rPr lang="en-NZ" b="1" dirty="0" smtClean="0">
                <a:effectLst>
                  <a:outerShdw blurRad="38100" dist="38100" dir="2700000" algn="tl">
                    <a:srgbClr val="000000">
                      <a:alpha val="43137"/>
                    </a:srgbClr>
                  </a:outerShdw>
                </a:effectLst>
              </a:rPr>
              <a:t>Variables</a:t>
            </a:r>
            <a:endParaRPr lang="en-NZ"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67544" y="1406797"/>
            <a:ext cx="8229600" cy="4974531"/>
          </a:xfrm>
        </p:spPr>
        <p:txBody>
          <a:bodyPr>
            <a:normAutofit/>
          </a:bodyPr>
          <a:lstStyle/>
          <a:p>
            <a:r>
              <a:rPr lang="en-NZ" sz="2800" b="1" dirty="0" smtClean="0">
                <a:solidFill>
                  <a:srgbClr val="FF0000"/>
                </a:solidFill>
                <a:effectLst>
                  <a:outerShdw blurRad="38100" dist="38100" dir="2700000" algn="tl">
                    <a:srgbClr val="000000">
                      <a:alpha val="43137"/>
                    </a:srgbClr>
                  </a:outerShdw>
                </a:effectLst>
              </a:rPr>
              <a:t>S</a:t>
            </a:r>
            <a:r>
              <a:rPr lang="en-NZ" sz="2800" dirty="0" smtClean="0"/>
              <a:t>  finite set of vertices</a:t>
            </a:r>
          </a:p>
          <a:p>
            <a:r>
              <a:rPr lang="en-NZ" sz="2800" dirty="0" smtClean="0"/>
              <a:t>set of </a:t>
            </a:r>
            <a:r>
              <a:rPr lang="en-NZ" sz="2800" b="1" dirty="0" smtClean="0">
                <a:solidFill>
                  <a:srgbClr val="0000FF"/>
                </a:solidFill>
                <a:effectLst>
                  <a:outerShdw blurRad="38100" dist="38100" dir="2700000" algn="tl">
                    <a:srgbClr val="000000">
                      <a:alpha val="43137"/>
                    </a:srgbClr>
                  </a:outerShdw>
                </a:effectLst>
              </a:rPr>
              <a:t>successors</a:t>
            </a:r>
            <a:r>
              <a:rPr lang="en-NZ" sz="2800" dirty="0" smtClean="0">
                <a:effectLst>
                  <a:outerShdw blurRad="38100" dist="38100" dir="2700000" algn="tl">
                    <a:srgbClr val="000000">
                      <a:alpha val="43137"/>
                    </a:srgbClr>
                  </a:outerShdw>
                </a:effectLst>
              </a:rPr>
              <a:t> </a:t>
            </a:r>
            <a:r>
              <a:rPr lang="en-NZ" sz="2800" dirty="0" smtClean="0"/>
              <a:t>of s</a:t>
            </a:r>
          </a:p>
          <a:p>
            <a:r>
              <a:rPr lang="en-NZ" sz="2800" dirty="0" smtClean="0"/>
              <a:t>set of </a:t>
            </a:r>
            <a:r>
              <a:rPr lang="en-NZ" sz="2800" b="1" dirty="0" smtClean="0">
                <a:solidFill>
                  <a:srgbClr val="0000FF"/>
                </a:solidFill>
                <a:effectLst>
                  <a:outerShdw blurRad="38100" dist="38100" dir="2700000" algn="tl">
                    <a:srgbClr val="000000">
                      <a:alpha val="43137"/>
                    </a:srgbClr>
                  </a:outerShdw>
                </a:effectLst>
              </a:rPr>
              <a:t>predecessors</a:t>
            </a:r>
            <a:r>
              <a:rPr lang="en-NZ" sz="2800" dirty="0" smtClean="0"/>
              <a:t> of s              </a:t>
            </a:r>
          </a:p>
          <a:p>
            <a:r>
              <a:rPr lang="en-NZ" sz="2800" dirty="0" smtClean="0"/>
              <a:t>Cost of moving from vertex s to vertex s’</a:t>
            </a:r>
          </a:p>
          <a:p>
            <a:pPr marL="0" indent="0">
              <a:buNone/>
            </a:pPr>
            <a:endParaRPr lang="en-NZ" sz="2800" dirty="0" smtClean="0"/>
          </a:p>
          <a:p>
            <a:r>
              <a:rPr lang="en-NZ" sz="2800" dirty="0" smtClean="0"/>
              <a:t>Start vertex</a:t>
            </a:r>
          </a:p>
          <a:p>
            <a:r>
              <a:rPr lang="en-NZ" sz="2800" dirty="0" smtClean="0"/>
              <a:t>Goal vertex</a:t>
            </a:r>
            <a:endParaRPr lang="en-NZ" sz="2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1980498"/>
            <a:ext cx="1438275"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2526283"/>
            <a:ext cx="1428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016" y="3623901"/>
            <a:ext cx="2066925"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1840" y="4055239"/>
            <a:ext cx="10477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16950" y="4611904"/>
            <a:ext cx="1057275"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07335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smtClean="0">
                <a:effectLst>
                  <a:outerShdw blurRad="38100" dist="38100" dir="2700000" algn="tl">
                    <a:srgbClr val="000000">
                      <a:alpha val="43137"/>
                    </a:srgbClr>
                  </a:outerShdw>
                </a:effectLst>
              </a:rPr>
              <a:t>Variables</a:t>
            </a:r>
            <a:endParaRPr lang="en-NZ"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67544" y="1406797"/>
            <a:ext cx="8229600" cy="2382243"/>
          </a:xfrm>
        </p:spPr>
        <p:txBody>
          <a:bodyPr/>
          <a:lstStyle/>
          <a:p>
            <a:r>
              <a:rPr lang="en-NZ" b="1" dirty="0" smtClean="0">
                <a:solidFill>
                  <a:srgbClr val="0000FF"/>
                </a:solidFill>
                <a:effectLst>
                  <a:outerShdw blurRad="38100" dist="38100" dir="2700000" algn="tl">
                    <a:srgbClr val="000000">
                      <a:alpha val="43137"/>
                    </a:srgbClr>
                  </a:outerShdw>
                </a:effectLst>
              </a:rPr>
              <a:t>Start distance </a:t>
            </a:r>
            <a:r>
              <a:rPr lang="en-NZ" dirty="0" smtClean="0"/>
              <a:t>= length of the </a:t>
            </a:r>
            <a:r>
              <a:rPr lang="en-NZ" b="1" dirty="0" smtClean="0">
                <a:solidFill>
                  <a:srgbClr val="FF0000"/>
                </a:solidFill>
                <a:effectLst>
                  <a:outerShdw blurRad="38100" dist="38100" dir="2700000" algn="tl">
                    <a:srgbClr val="000000">
                      <a:alpha val="43137"/>
                    </a:srgbClr>
                  </a:outerShdw>
                </a:effectLst>
              </a:rPr>
              <a:t>shortest path </a:t>
            </a:r>
            <a:r>
              <a:rPr lang="en-NZ" dirty="0" smtClean="0"/>
              <a:t>from </a:t>
            </a:r>
            <a:r>
              <a:rPr lang="en-NZ" b="1" dirty="0" smtClean="0"/>
              <a:t>S</a:t>
            </a:r>
            <a:r>
              <a:rPr lang="en-NZ" baseline="-25000" dirty="0" smtClean="0"/>
              <a:t>start</a:t>
            </a:r>
            <a:r>
              <a:rPr lang="en-NZ" dirty="0" smtClean="0"/>
              <a:t> to </a:t>
            </a:r>
            <a:r>
              <a:rPr lang="en-NZ" b="1" dirty="0" smtClean="0"/>
              <a:t>S</a:t>
            </a:r>
          </a:p>
          <a:p>
            <a:pPr marL="0" indent="0">
              <a:buNone/>
            </a:pPr>
            <a:endParaRPr lang="en-NZ" dirty="0"/>
          </a:p>
        </p:txBody>
      </p:sp>
      <p:pic>
        <p:nvPicPr>
          <p:cNvPr id="205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768724"/>
            <a:ext cx="6496050" cy="8763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Content Placeholder 2"/>
          <p:cNvSpPr txBox="1">
            <a:spLocks/>
          </p:cNvSpPr>
          <p:nvPr/>
        </p:nvSpPr>
        <p:spPr>
          <a:xfrm>
            <a:off x="539552" y="4365104"/>
            <a:ext cx="8229600" cy="119112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NZ" b="1" dirty="0" smtClean="0">
                <a:effectLst>
                  <a:outerShdw blurRad="38100" dist="38100" dir="2700000" algn="tl">
                    <a:srgbClr val="000000">
                      <a:alpha val="43137"/>
                    </a:srgbClr>
                  </a:outerShdw>
                </a:effectLst>
              </a:rPr>
              <a:t>g(s) = </a:t>
            </a:r>
            <a:r>
              <a:rPr lang="en-NZ" b="1" dirty="0" smtClean="0">
                <a:solidFill>
                  <a:srgbClr val="0000FF"/>
                </a:solidFill>
                <a:effectLst>
                  <a:outerShdw blurRad="38100" dist="38100" dir="2700000" algn="tl">
                    <a:srgbClr val="000000">
                      <a:alpha val="43137"/>
                    </a:srgbClr>
                  </a:outerShdw>
                </a:effectLst>
              </a:rPr>
              <a:t>estimate of the Start distance </a:t>
            </a:r>
            <a:r>
              <a:rPr lang="en-NZ" b="1" dirty="0" smtClean="0">
                <a:effectLst>
                  <a:outerShdw blurRad="38100" dist="38100" dir="2700000" algn="tl">
                    <a:srgbClr val="000000">
                      <a:alpha val="43137"/>
                    </a:srgbClr>
                  </a:outerShdw>
                </a:effectLst>
              </a:rPr>
              <a:t>g*(s)</a:t>
            </a:r>
            <a:endParaRPr lang="en-NZ" b="1" dirty="0" smtClean="0"/>
          </a:p>
          <a:p>
            <a:pPr marL="0" indent="0">
              <a:buFont typeface="Arial" pitchFamily="34" charset="0"/>
              <a:buNone/>
            </a:pPr>
            <a:endParaRPr lang="en-NZ" dirty="0"/>
          </a:p>
        </p:txBody>
      </p:sp>
    </p:spTree>
    <p:extLst>
      <p:ext uri="{BB962C8B-B14F-4D97-AF65-F5344CB8AC3E}">
        <p14:creationId xmlns:p14="http://schemas.microsoft.com/office/powerpoint/2010/main" val="11686104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864096"/>
          </a:xfrm>
        </p:spPr>
        <p:txBody>
          <a:bodyPr/>
          <a:lstStyle/>
          <a:p>
            <a:r>
              <a:rPr lang="en-NZ" b="1" dirty="0" err="1" smtClean="0">
                <a:effectLst>
                  <a:outerShdw blurRad="38100" dist="38100" dir="2700000" algn="tl">
                    <a:srgbClr val="000000">
                      <a:alpha val="43137"/>
                    </a:srgbClr>
                  </a:outerShdw>
                </a:effectLst>
              </a:rPr>
              <a:t>Rhs</a:t>
            </a:r>
            <a:r>
              <a:rPr lang="en-NZ" b="1" dirty="0" smtClean="0">
                <a:effectLst>
                  <a:outerShdw blurRad="38100" dist="38100" dir="2700000" algn="tl">
                    <a:srgbClr val="000000">
                      <a:alpha val="43137"/>
                    </a:srgbClr>
                  </a:outerShdw>
                </a:effectLst>
              </a:rPr>
              <a:t>-value</a:t>
            </a:r>
            <a:endParaRPr lang="en-NZ" b="1"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9775" y="2463527"/>
            <a:ext cx="5124450"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93787" y="1004535"/>
            <a:ext cx="7494637" cy="1200329"/>
          </a:xfrm>
          <a:prstGeom prst="rect">
            <a:avLst/>
          </a:prstGeom>
          <a:noFill/>
          <a:ln>
            <a:solidFill>
              <a:srgbClr val="FF0000"/>
            </a:solidFill>
          </a:ln>
        </p:spPr>
        <p:txBody>
          <a:bodyPr wrap="square" rtlCol="0">
            <a:spAutoFit/>
          </a:bodyPr>
          <a:lstStyle/>
          <a:p>
            <a:r>
              <a:rPr lang="en-NZ" sz="2400" dirty="0"/>
              <a:t>The </a:t>
            </a:r>
            <a:r>
              <a:rPr lang="en-NZ" sz="2400" b="1" dirty="0" err="1">
                <a:solidFill>
                  <a:srgbClr val="0000FF"/>
                </a:solidFill>
                <a:effectLst>
                  <a:outerShdw blurRad="38100" dist="38100" dir="2700000" algn="tl">
                    <a:srgbClr val="000000">
                      <a:alpha val="43137"/>
                    </a:srgbClr>
                  </a:outerShdw>
                </a:effectLst>
              </a:rPr>
              <a:t>rhs</a:t>
            </a:r>
            <a:r>
              <a:rPr lang="en-NZ" sz="2400" b="1" dirty="0">
                <a:solidFill>
                  <a:srgbClr val="0000FF"/>
                </a:solidFill>
                <a:effectLst>
                  <a:outerShdw blurRad="38100" dist="38100" dir="2700000" algn="tl">
                    <a:srgbClr val="000000">
                      <a:alpha val="43137"/>
                    </a:srgbClr>
                  </a:outerShdw>
                </a:effectLst>
              </a:rPr>
              <a:t>-values</a:t>
            </a:r>
            <a:r>
              <a:rPr lang="en-NZ" sz="2400" dirty="0"/>
              <a:t> are one-step </a:t>
            </a:r>
            <a:r>
              <a:rPr lang="en-NZ" sz="2400" dirty="0" smtClean="0"/>
              <a:t>look-ahead values, based </a:t>
            </a:r>
            <a:r>
              <a:rPr lang="en-NZ" sz="2400" dirty="0"/>
              <a:t>on the </a:t>
            </a:r>
            <a:r>
              <a:rPr lang="en-NZ" sz="2400" dirty="0" smtClean="0"/>
              <a:t>g-values; </a:t>
            </a:r>
            <a:r>
              <a:rPr lang="en-NZ" sz="2400" dirty="0"/>
              <a:t>and </a:t>
            </a:r>
            <a:r>
              <a:rPr lang="en-NZ" sz="2400" dirty="0" smtClean="0"/>
              <a:t>thus, </a:t>
            </a:r>
            <a:r>
              <a:rPr lang="en-NZ" sz="2400" dirty="0"/>
              <a:t>potentially better informed than the g-values</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5240238"/>
            <a:ext cx="6486525" cy="781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8257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fontScale="90000"/>
          </a:bodyPr>
          <a:lstStyle/>
          <a:p>
            <a:r>
              <a:rPr lang="en-NZ" b="1" dirty="0" err="1" smtClean="0">
                <a:effectLst>
                  <a:outerShdw blurRad="38100" dist="38100" dir="2700000" algn="tl">
                    <a:srgbClr val="000000">
                      <a:alpha val="43137"/>
                    </a:srgbClr>
                  </a:outerShdw>
                </a:effectLst>
              </a:rPr>
              <a:t>Rhs</a:t>
            </a:r>
            <a:r>
              <a:rPr lang="en-NZ" b="1" dirty="0" smtClean="0">
                <a:effectLst>
                  <a:outerShdw blurRad="38100" dist="38100" dir="2700000" algn="tl">
                    <a:srgbClr val="000000">
                      <a:alpha val="43137"/>
                    </a:srgbClr>
                  </a:outerShdw>
                </a:effectLst>
              </a:rPr>
              <a:t>-value</a:t>
            </a:r>
            <a:endParaRPr lang="en-NZ"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04889" y="3721139"/>
            <a:ext cx="8363272" cy="3092799"/>
          </a:xfrm>
          <a:ln>
            <a:solidFill>
              <a:srgbClr val="FF0000"/>
            </a:solidFill>
          </a:ln>
        </p:spPr>
        <p:txBody>
          <a:bodyPr>
            <a:noAutofit/>
          </a:bodyPr>
          <a:lstStyle/>
          <a:p>
            <a:r>
              <a:rPr lang="en-NZ" sz="2000" dirty="0"/>
              <a:t>g-value </a:t>
            </a:r>
            <a:r>
              <a:rPr lang="en-NZ" sz="2000" dirty="0" smtClean="0"/>
              <a:t>== </a:t>
            </a:r>
            <a:r>
              <a:rPr lang="en-NZ" sz="2000" dirty="0" err="1"/>
              <a:t>rhs</a:t>
            </a:r>
            <a:r>
              <a:rPr lang="en-NZ" sz="2000" dirty="0"/>
              <a:t>-value</a:t>
            </a:r>
            <a:r>
              <a:rPr lang="en-NZ" sz="2000" dirty="0" smtClean="0"/>
              <a:t>: </a:t>
            </a:r>
            <a:r>
              <a:rPr lang="en-NZ" sz="2000" dirty="0"/>
              <a:t>cell is </a:t>
            </a:r>
            <a:r>
              <a:rPr lang="en-NZ" sz="2000" b="1" dirty="0">
                <a:solidFill>
                  <a:srgbClr val="0000FF"/>
                </a:solidFill>
                <a:effectLst>
                  <a:outerShdw blurRad="38100" dist="38100" dir="2700000" algn="tl">
                    <a:srgbClr val="000000">
                      <a:alpha val="43137"/>
                    </a:srgbClr>
                  </a:outerShdw>
                </a:effectLst>
              </a:rPr>
              <a:t>locally consistent</a:t>
            </a:r>
          </a:p>
          <a:p>
            <a:r>
              <a:rPr lang="en-NZ" sz="2000" dirty="0"/>
              <a:t>g-value </a:t>
            </a:r>
            <a:r>
              <a:rPr lang="en-NZ" sz="2000" dirty="0" smtClean="0"/>
              <a:t>≠ </a:t>
            </a:r>
            <a:r>
              <a:rPr lang="en-NZ" sz="2000" dirty="0" err="1"/>
              <a:t>rhs</a:t>
            </a:r>
            <a:r>
              <a:rPr lang="en-NZ" sz="2000" dirty="0"/>
              <a:t>-value: cell is </a:t>
            </a:r>
            <a:r>
              <a:rPr lang="en-NZ" sz="2000" b="1" dirty="0">
                <a:solidFill>
                  <a:srgbClr val="FF0000"/>
                </a:solidFill>
                <a:effectLst>
                  <a:outerShdw blurRad="38100" dist="38100" dir="2700000" algn="tl">
                    <a:srgbClr val="000000">
                      <a:alpha val="43137"/>
                    </a:srgbClr>
                  </a:outerShdw>
                </a:effectLst>
              </a:rPr>
              <a:t>locally inconsistent</a:t>
            </a:r>
          </a:p>
          <a:p>
            <a:r>
              <a:rPr lang="en-NZ" sz="2000" dirty="0" smtClean="0"/>
              <a:t>g-value </a:t>
            </a:r>
            <a:r>
              <a:rPr lang="en-NZ" sz="2000" dirty="0"/>
              <a:t>&gt; </a:t>
            </a:r>
            <a:r>
              <a:rPr lang="en-NZ" sz="2000" dirty="0" err="1"/>
              <a:t>rhs</a:t>
            </a:r>
            <a:r>
              <a:rPr lang="en-NZ" sz="2000" dirty="0"/>
              <a:t>-value</a:t>
            </a:r>
            <a:r>
              <a:rPr lang="en-NZ" sz="2000" dirty="0" smtClean="0"/>
              <a:t>: </a:t>
            </a:r>
            <a:r>
              <a:rPr lang="en-NZ" sz="2000" dirty="0"/>
              <a:t>cell is </a:t>
            </a:r>
            <a:r>
              <a:rPr lang="en-NZ" sz="2000" b="1" dirty="0">
                <a:solidFill>
                  <a:srgbClr val="008000"/>
                </a:solidFill>
                <a:effectLst>
                  <a:outerShdw blurRad="38100" dist="38100" dir="2700000" algn="tl">
                    <a:srgbClr val="000000">
                      <a:alpha val="43137"/>
                    </a:srgbClr>
                  </a:outerShdw>
                </a:effectLst>
              </a:rPr>
              <a:t>locally </a:t>
            </a:r>
            <a:r>
              <a:rPr lang="en-NZ" sz="2000" b="1" dirty="0" err="1">
                <a:solidFill>
                  <a:srgbClr val="008000"/>
                </a:solidFill>
                <a:effectLst>
                  <a:outerShdw blurRad="38100" dist="38100" dir="2700000" algn="tl">
                    <a:srgbClr val="000000">
                      <a:alpha val="43137"/>
                    </a:srgbClr>
                  </a:outerShdw>
                </a:effectLst>
              </a:rPr>
              <a:t>overconsistent</a:t>
            </a:r>
            <a:endParaRPr lang="en-NZ" sz="2000" b="1" dirty="0">
              <a:solidFill>
                <a:srgbClr val="008000"/>
              </a:solidFill>
              <a:effectLst>
                <a:outerShdw blurRad="38100" dist="38100" dir="2700000" algn="tl">
                  <a:srgbClr val="000000">
                    <a:alpha val="43137"/>
                  </a:srgbClr>
                </a:outerShdw>
              </a:effectLst>
            </a:endParaRPr>
          </a:p>
          <a:p>
            <a:r>
              <a:rPr lang="en-NZ" sz="2000" dirty="0" smtClean="0"/>
              <a:t>g-value </a:t>
            </a:r>
            <a:r>
              <a:rPr lang="en-NZ" sz="2000" dirty="0"/>
              <a:t>&lt; </a:t>
            </a:r>
            <a:r>
              <a:rPr lang="en-NZ" sz="2000" dirty="0" err="1"/>
              <a:t>rhs</a:t>
            </a:r>
            <a:r>
              <a:rPr lang="en-NZ" sz="2000" dirty="0"/>
              <a:t>-value</a:t>
            </a:r>
            <a:r>
              <a:rPr lang="en-NZ" sz="2000" dirty="0" smtClean="0"/>
              <a:t>: </a:t>
            </a:r>
            <a:r>
              <a:rPr lang="en-NZ" sz="2000" dirty="0"/>
              <a:t>cell is </a:t>
            </a:r>
            <a:r>
              <a:rPr lang="en-NZ" sz="2000" b="1" dirty="0">
                <a:solidFill>
                  <a:srgbClr val="7030A0"/>
                </a:solidFill>
                <a:effectLst>
                  <a:outerShdw blurRad="38100" dist="38100" dir="2700000" algn="tl">
                    <a:srgbClr val="000000">
                      <a:alpha val="43137"/>
                    </a:srgbClr>
                  </a:outerShdw>
                </a:effectLst>
              </a:rPr>
              <a:t>locally </a:t>
            </a:r>
            <a:r>
              <a:rPr lang="en-NZ" sz="2000" b="1" dirty="0" err="1" smtClean="0">
                <a:solidFill>
                  <a:srgbClr val="7030A0"/>
                </a:solidFill>
                <a:effectLst>
                  <a:outerShdw blurRad="38100" dist="38100" dir="2700000" algn="tl">
                    <a:srgbClr val="000000">
                      <a:alpha val="43137"/>
                    </a:srgbClr>
                  </a:outerShdw>
                </a:effectLst>
              </a:rPr>
              <a:t>underconsistent</a:t>
            </a:r>
            <a:endParaRPr lang="en-NZ" sz="2000" b="1" dirty="0" smtClean="0">
              <a:solidFill>
                <a:srgbClr val="7030A0"/>
              </a:solidFill>
              <a:effectLst>
                <a:outerShdw blurRad="38100" dist="38100" dir="2700000" algn="tl">
                  <a:srgbClr val="000000">
                    <a:alpha val="43137"/>
                  </a:srgbClr>
                </a:outerShdw>
              </a:effectLst>
            </a:endParaRPr>
          </a:p>
          <a:p>
            <a:endParaRPr lang="en-NZ" sz="2000" dirty="0"/>
          </a:p>
          <a:p>
            <a:r>
              <a:rPr lang="en-NZ" sz="2000" dirty="0" smtClean="0"/>
              <a:t>the </a:t>
            </a:r>
            <a:r>
              <a:rPr lang="en-NZ" sz="2000" b="1" dirty="0">
                <a:solidFill>
                  <a:srgbClr val="0000FF"/>
                </a:solidFill>
                <a:effectLst>
                  <a:outerShdw blurRad="38100" dist="38100" dir="2700000" algn="tl">
                    <a:srgbClr val="000000">
                      <a:alpha val="43137"/>
                    </a:srgbClr>
                  </a:outerShdw>
                </a:effectLst>
              </a:rPr>
              <a:t>priority queue </a:t>
            </a:r>
            <a:r>
              <a:rPr lang="en-NZ" sz="2000" dirty="0"/>
              <a:t>contains exactly the </a:t>
            </a:r>
            <a:r>
              <a:rPr lang="en-NZ" sz="2000" b="1" u="sng" dirty="0">
                <a:solidFill>
                  <a:srgbClr val="FF0000"/>
                </a:solidFill>
              </a:rPr>
              <a:t>locally inconsistent</a:t>
            </a:r>
            <a:r>
              <a:rPr lang="en-NZ" sz="2000" b="1" dirty="0">
                <a:solidFill>
                  <a:srgbClr val="FF0000"/>
                </a:solidFill>
              </a:rPr>
              <a:t> </a:t>
            </a:r>
            <a:r>
              <a:rPr lang="en-NZ" sz="2000" dirty="0"/>
              <a:t>vertices s</a:t>
            </a:r>
          </a:p>
          <a:p>
            <a:r>
              <a:rPr lang="en-NZ" sz="2000" dirty="0" smtClean="0"/>
              <a:t>their </a:t>
            </a:r>
            <a:r>
              <a:rPr lang="en-NZ" sz="2000" dirty="0"/>
              <a:t>priority is [min(g(s),</a:t>
            </a:r>
            <a:r>
              <a:rPr lang="en-NZ" sz="2000" dirty="0" err="1"/>
              <a:t>rhs</a:t>
            </a:r>
            <a:r>
              <a:rPr lang="en-NZ" sz="2000" dirty="0"/>
              <a:t>(s))+h(</a:t>
            </a:r>
            <a:r>
              <a:rPr lang="en-NZ" sz="2000" dirty="0" err="1"/>
              <a:t>s,sgoal</a:t>
            </a:r>
            <a:r>
              <a:rPr lang="en-NZ" sz="2000" dirty="0"/>
              <a:t>); min(g(s),</a:t>
            </a:r>
            <a:r>
              <a:rPr lang="en-NZ" sz="2000" dirty="0" err="1"/>
              <a:t>rhs</a:t>
            </a:r>
            <a:r>
              <a:rPr lang="en-NZ" sz="2000" dirty="0"/>
              <a:t>(s))]</a:t>
            </a:r>
          </a:p>
          <a:p>
            <a:r>
              <a:rPr lang="en-NZ" sz="2000" dirty="0"/>
              <a:t>smaller priorities first, according to a lexicographic ordering</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7401" y="1597339"/>
            <a:ext cx="4376847" cy="1993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39552" y="879692"/>
            <a:ext cx="8064896" cy="648072"/>
          </a:xfrm>
          <a:prstGeom prst="rect">
            <a:avLst/>
          </a:prstGeom>
          <a:noFill/>
        </p:spPr>
        <p:txBody>
          <a:bodyPr wrap="square" rtlCol="0">
            <a:spAutoFit/>
          </a:bodyPr>
          <a:lstStyle/>
          <a:p>
            <a:r>
              <a:rPr lang="en-NZ" dirty="0">
                <a:solidFill>
                  <a:prstClr val="black"/>
                </a:solidFill>
              </a:rPr>
              <a:t>The </a:t>
            </a:r>
            <a:r>
              <a:rPr lang="en-NZ" dirty="0" err="1">
                <a:solidFill>
                  <a:prstClr val="black"/>
                </a:solidFill>
              </a:rPr>
              <a:t>rhs</a:t>
            </a:r>
            <a:r>
              <a:rPr lang="en-NZ" dirty="0">
                <a:solidFill>
                  <a:prstClr val="black"/>
                </a:solidFill>
              </a:rPr>
              <a:t>-values are one-step </a:t>
            </a:r>
            <a:r>
              <a:rPr lang="en-NZ" dirty="0" smtClean="0">
                <a:solidFill>
                  <a:prstClr val="black"/>
                </a:solidFill>
              </a:rPr>
              <a:t>look-ahead values, based </a:t>
            </a:r>
            <a:r>
              <a:rPr lang="en-NZ" dirty="0">
                <a:solidFill>
                  <a:prstClr val="black"/>
                </a:solidFill>
              </a:rPr>
              <a:t>on the g-values and thus potentially better informed than the g-values</a:t>
            </a:r>
          </a:p>
        </p:txBody>
      </p:sp>
    </p:spTree>
    <p:extLst>
      <p:ext uri="{BB962C8B-B14F-4D97-AF65-F5344CB8AC3E}">
        <p14:creationId xmlns:p14="http://schemas.microsoft.com/office/powerpoint/2010/main" val="38970575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850106"/>
          </a:xfrm>
        </p:spPr>
        <p:txBody>
          <a:bodyPr/>
          <a:lstStyle/>
          <a:p>
            <a:r>
              <a:rPr lang="en-NZ" b="1" dirty="0" smtClean="0">
                <a:effectLst>
                  <a:outerShdw blurRad="38100" dist="38100" dir="2700000" algn="tl">
                    <a:srgbClr val="000000">
                      <a:alpha val="43137"/>
                    </a:srgbClr>
                  </a:outerShdw>
                </a:effectLst>
              </a:rPr>
              <a:t>Shortest Path</a:t>
            </a:r>
            <a:endParaRPr lang="en-NZ"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39552" y="1110754"/>
            <a:ext cx="8229600" cy="4043897"/>
          </a:xfrm>
        </p:spPr>
        <p:txBody>
          <a:bodyPr/>
          <a:lstStyle/>
          <a:p>
            <a:r>
              <a:rPr lang="en-NZ" dirty="0" smtClean="0"/>
              <a:t>If </a:t>
            </a:r>
            <a:r>
              <a:rPr lang="en-NZ" b="1" dirty="0" smtClean="0">
                <a:solidFill>
                  <a:srgbClr val="00B050"/>
                </a:solidFill>
                <a:effectLst>
                  <a:outerShdw blurRad="38100" dist="38100" dir="2700000" algn="tl">
                    <a:srgbClr val="000000">
                      <a:alpha val="43137"/>
                    </a:srgbClr>
                  </a:outerShdw>
                </a:effectLst>
              </a:rPr>
              <a:t>all</a:t>
            </a:r>
            <a:r>
              <a:rPr lang="en-NZ" dirty="0" smtClean="0"/>
              <a:t> vertices are </a:t>
            </a:r>
            <a:r>
              <a:rPr lang="en-NZ" b="1" dirty="0" smtClean="0">
                <a:solidFill>
                  <a:srgbClr val="FF0000"/>
                </a:solidFill>
                <a:effectLst>
                  <a:outerShdw blurRad="38100" dist="38100" dir="2700000" algn="tl">
                    <a:srgbClr val="000000">
                      <a:alpha val="43137"/>
                    </a:srgbClr>
                  </a:outerShdw>
                </a:effectLst>
              </a:rPr>
              <a:t>locally consistent</a:t>
            </a:r>
            <a:r>
              <a:rPr lang="en-NZ" dirty="0" smtClean="0"/>
              <a:t>,</a:t>
            </a:r>
          </a:p>
          <a:p>
            <a:pPr lvl="1"/>
            <a:r>
              <a:rPr lang="en-NZ" dirty="0" smtClean="0"/>
              <a:t>g(s) == g*(s) ; for all vertices </a:t>
            </a:r>
            <a:r>
              <a:rPr lang="en-NZ" b="1" dirty="0" smtClean="0"/>
              <a:t>s</a:t>
            </a:r>
          </a:p>
          <a:p>
            <a:pPr lvl="1"/>
            <a:r>
              <a:rPr lang="en-NZ" dirty="0" smtClean="0"/>
              <a:t>one can trace back the shortest path from </a:t>
            </a:r>
            <a:r>
              <a:rPr lang="en-NZ" b="1" dirty="0" smtClean="0">
                <a:solidFill>
                  <a:srgbClr val="0000FF"/>
                </a:solidFill>
                <a:effectLst>
                  <a:outerShdw blurRad="38100" dist="38100" dir="2700000" algn="tl">
                    <a:srgbClr val="000000">
                      <a:alpha val="43137"/>
                    </a:srgbClr>
                  </a:outerShdw>
                </a:effectLst>
              </a:rPr>
              <a:t>S</a:t>
            </a:r>
            <a:r>
              <a:rPr lang="en-NZ" b="1" baseline="-25000" dirty="0" smtClean="0">
                <a:solidFill>
                  <a:srgbClr val="0000FF"/>
                </a:solidFill>
                <a:effectLst>
                  <a:outerShdw blurRad="38100" dist="38100" dir="2700000" algn="tl">
                    <a:srgbClr val="000000">
                      <a:alpha val="43137"/>
                    </a:srgbClr>
                  </a:outerShdw>
                </a:effectLst>
              </a:rPr>
              <a:t>start</a:t>
            </a:r>
            <a:r>
              <a:rPr lang="en-NZ" dirty="0" smtClean="0"/>
              <a:t> to any vertex </a:t>
            </a:r>
            <a:r>
              <a:rPr lang="en-NZ" b="1" dirty="0" smtClean="0">
                <a:solidFill>
                  <a:srgbClr val="008000"/>
                </a:solidFill>
                <a:effectLst>
                  <a:outerShdw blurRad="38100" dist="38100" dir="2700000" algn="tl">
                    <a:srgbClr val="000000">
                      <a:alpha val="43137"/>
                    </a:srgbClr>
                  </a:outerShdw>
                </a:effectLst>
              </a:rPr>
              <a:t>s</a:t>
            </a:r>
            <a:r>
              <a:rPr lang="en-NZ" dirty="0" smtClean="0"/>
              <a:t>.</a:t>
            </a:r>
            <a:endParaRPr lang="en-NZ"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4539" y="2996952"/>
            <a:ext cx="3175773" cy="2085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763688" y="3855131"/>
            <a:ext cx="2089418" cy="369332"/>
          </a:xfrm>
          <a:prstGeom prst="rect">
            <a:avLst/>
          </a:prstGeom>
          <a:noFill/>
        </p:spPr>
        <p:txBody>
          <a:bodyPr wrap="none" rtlCol="0">
            <a:spAutoFit/>
          </a:bodyPr>
          <a:lstStyle/>
          <a:p>
            <a:r>
              <a:rPr lang="en-NZ" dirty="0" smtClean="0"/>
              <a:t>Start = A3, Goal = F0</a:t>
            </a:r>
            <a:endParaRPr lang="en-NZ" dirty="0"/>
          </a:p>
        </p:txBody>
      </p:sp>
      <p:sp>
        <p:nvSpPr>
          <p:cNvPr id="5" name="TextBox 4"/>
          <p:cNvSpPr txBox="1"/>
          <p:nvPr/>
        </p:nvSpPr>
        <p:spPr>
          <a:xfrm>
            <a:off x="258576" y="5517230"/>
            <a:ext cx="8520814" cy="1200329"/>
          </a:xfrm>
          <a:prstGeom prst="rect">
            <a:avLst/>
          </a:prstGeom>
          <a:noFill/>
          <a:ln>
            <a:solidFill>
              <a:srgbClr val="FF0000"/>
            </a:solidFill>
          </a:ln>
        </p:spPr>
        <p:txBody>
          <a:bodyPr wrap="square" rtlCol="0">
            <a:spAutoFit/>
          </a:bodyPr>
          <a:lstStyle/>
          <a:p>
            <a:r>
              <a:rPr lang="en-NZ" sz="2400" dirty="0" smtClean="0"/>
              <a:t>From vertex </a:t>
            </a:r>
            <a:r>
              <a:rPr lang="en-NZ" sz="2400" b="1" dirty="0" smtClean="0">
                <a:solidFill>
                  <a:srgbClr val="0000FF"/>
                </a:solidFill>
              </a:rPr>
              <a:t>s</a:t>
            </a:r>
            <a:r>
              <a:rPr lang="en-NZ" sz="2400" dirty="0" smtClean="0"/>
              <a:t>, find a predecessor </a:t>
            </a:r>
            <a:r>
              <a:rPr lang="en-NZ" sz="2400" b="1" dirty="0" smtClean="0">
                <a:solidFill>
                  <a:srgbClr val="0000FF"/>
                </a:solidFill>
              </a:rPr>
              <a:t>s’</a:t>
            </a:r>
            <a:r>
              <a:rPr lang="en-NZ" sz="2400" dirty="0" smtClean="0"/>
              <a:t> that minimises </a:t>
            </a:r>
            <a:r>
              <a:rPr lang="en-NZ" sz="2400" b="1" dirty="0" smtClean="0">
                <a:solidFill>
                  <a:srgbClr val="0000FF"/>
                </a:solidFill>
              </a:rPr>
              <a:t>g(s’) + c(s, s’)</a:t>
            </a:r>
            <a:r>
              <a:rPr lang="en-NZ" sz="2400" dirty="0" smtClean="0"/>
              <a:t>. Ties can be broken arbitrarily.</a:t>
            </a:r>
          </a:p>
          <a:p>
            <a:r>
              <a:rPr lang="en-NZ" sz="2400" dirty="0" smtClean="0"/>
              <a:t>Repeat until </a:t>
            </a:r>
            <a:r>
              <a:rPr lang="en-NZ" sz="2400" b="1" dirty="0" smtClean="0">
                <a:solidFill>
                  <a:srgbClr val="0000FF"/>
                </a:solidFill>
                <a:effectLst>
                  <a:outerShdw blurRad="38100" dist="38100" dir="2700000" algn="tl">
                    <a:srgbClr val="000000">
                      <a:alpha val="43137"/>
                    </a:srgbClr>
                  </a:outerShdw>
                </a:effectLst>
              </a:rPr>
              <a:t>S</a:t>
            </a:r>
            <a:r>
              <a:rPr lang="en-NZ" sz="2400" b="1" baseline="-25000" dirty="0" smtClean="0">
                <a:solidFill>
                  <a:srgbClr val="0000FF"/>
                </a:solidFill>
                <a:effectLst>
                  <a:outerShdw blurRad="38100" dist="38100" dir="2700000" algn="tl">
                    <a:srgbClr val="000000">
                      <a:alpha val="43137"/>
                    </a:srgbClr>
                  </a:outerShdw>
                </a:effectLst>
              </a:rPr>
              <a:t>start</a:t>
            </a:r>
            <a:r>
              <a:rPr lang="en-NZ" sz="2400" dirty="0" smtClean="0"/>
              <a:t> is reached.</a:t>
            </a:r>
            <a:endParaRPr lang="en-NZ" sz="2400" dirty="0"/>
          </a:p>
        </p:txBody>
      </p:sp>
      <p:sp>
        <p:nvSpPr>
          <p:cNvPr id="7" name="Rectangle 6"/>
          <p:cNvSpPr/>
          <p:nvPr/>
        </p:nvSpPr>
        <p:spPr>
          <a:xfrm>
            <a:off x="266034" y="4997509"/>
            <a:ext cx="3487310" cy="523220"/>
          </a:xfrm>
          <a:prstGeom prst="rect">
            <a:avLst/>
          </a:prstGeom>
          <a:solidFill>
            <a:srgbClr val="00B0F0"/>
          </a:solidFill>
        </p:spPr>
        <p:txBody>
          <a:bodyPr wrap="square">
            <a:spAutoFit/>
          </a:bodyPr>
          <a:lstStyle/>
          <a:p>
            <a:r>
              <a:rPr lang="en-NZ" sz="2800" dirty="0"/>
              <a:t>from </a:t>
            </a:r>
            <a:r>
              <a:rPr lang="en-NZ" sz="2800" b="1" dirty="0" smtClean="0">
                <a:solidFill>
                  <a:srgbClr val="008000"/>
                </a:solidFill>
                <a:effectLst>
                  <a:outerShdw blurRad="38100" dist="38100" dir="2700000" algn="tl">
                    <a:srgbClr val="000000">
                      <a:alpha val="43137"/>
                    </a:srgbClr>
                  </a:outerShdw>
                </a:effectLst>
              </a:rPr>
              <a:t>S</a:t>
            </a:r>
            <a:r>
              <a:rPr lang="en-NZ" sz="2800" b="1" baseline="-25000" dirty="0" smtClean="0">
                <a:solidFill>
                  <a:srgbClr val="008000"/>
                </a:solidFill>
                <a:effectLst>
                  <a:outerShdw blurRad="38100" dist="38100" dir="2700000" algn="tl">
                    <a:srgbClr val="000000">
                      <a:alpha val="43137"/>
                    </a:srgbClr>
                  </a:outerShdw>
                </a:effectLst>
              </a:rPr>
              <a:t>goal</a:t>
            </a:r>
            <a:r>
              <a:rPr lang="en-NZ" sz="2800" dirty="0" smtClean="0"/>
              <a:t> to </a:t>
            </a:r>
            <a:r>
              <a:rPr lang="en-NZ" sz="2800" b="1" dirty="0">
                <a:solidFill>
                  <a:srgbClr val="FF0000"/>
                </a:solidFill>
              </a:rPr>
              <a:t>S</a:t>
            </a:r>
            <a:r>
              <a:rPr lang="en-NZ" sz="2800" b="1" baseline="-25000" dirty="0">
                <a:solidFill>
                  <a:srgbClr val="FF0000"/>
                </a:solidFill>
              </a:rPr>
              <a:t>start</a:t>
            </a:r>
            <a:r>
              <a:rPr lang="en-NZ" sz="2800" dirty="0" smtClean="0"/>
              <a:t> </a:t>
            </a:r>
            <a:endParaRPr lang="en-NZ" sz="2800" dirty="0"/>
          </a:p>
        </p:txBody>
      </p:sp>
      <p:sp>
        <p:nvSpPr>
          <p:cNvPr id="6" name="TextBox 5"/>
          <p:cNvSpPr txBox="1"/>
          <p:nvPr/>
        </p:nvSpPr>
        <p:spPr>
          <a:xfrm>
            <a:off x="6429694" y="4350028"/>
            <a:ext cx="288032" cy="369332"/>
          </a:xfrm>
          <a:prstGeom prst="rect">
            <a:avLst/>
          </a:prstGeom>
          <a:solidFill>
            <a:schemeClr val="bg1"/>
          </a:solidFill>
        </p:spPr>
        <p:txBody>
          <a:bodyPr wrap="square" rtlCol="0">
            <a:spAutoFit/>
          </a:bodyPr>
          <a:lstStyle/>
          <a:p>
            <a:r>
              <a:rPr lang="en-NZ" dirty="0" smtClean="0"/>
              <a:t>6</a:t>
            </a:r>
            <a:endParaRPr lang="en-NZ" dirty="0"/>
          </a:p>
        </p:txBody>
      </p:sp>
      <p:sp>
        <p:nvSpPr>
          <p:cNvPr id="9" name="TextBox 8"/>
          <p:cNvSpPr txBox="1"/>
          <p:nvPr/>
        </p:nvSpPr>
        <p:spPr>
          <a:xfrm>
            <a:off x="6133143" y="4675579"/>
            <a:ext cx="288032" cy="369332"/>
          </a:xfrm>
          <a:prstGeom prst="rect">
            <a:avLst/>
          </a:prstGeom>
          <a:solidFill>
            <a:schemeClr val="bg1"/>
          </a:solidFill>
        </p:spPr>
        <p:txBody>
          <a:bodyPr wrap="square" rtlCol="0">
            <a:spAutoFit/>
          </a:bodyPr>
          <a:lstStyle/>
          <a:p>
            <a:r>
              <a:rPr lang="en-NZ" dirty="0" smtClean="0"/>
              <a:t>7</a:t>
            </a:r>
            <a:endParaRPr lang="en-NZ" dirty="0"/>
          </a:p>
        </p:txBody>
      </p:sp>
      <p:sp>
        <p:nvSpPr>
          <p:cNvPr id="8" name="Rectangle 7"/>
          <p:cNvSpPr/>
          <p:nvPr/>
        </p:nvSpPr>
        <p:spPr>
          <a:xfrm>
            <a:off x="5354563" y="3232026"/>
            <a:ext cx="288032" cy="288032"/>
          </a:xfrm>
          <a:prstGeom prst="rect">
            <a:avLst/>
          </a:prstGeom>
          <a:solidFill>
            <a:srgbClr val="00B05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Rectangle 10"/>
          <p:cNvSpPr/>
          <p:nvPr/>
        </p:nvSpPr>
        <p:spPr>
          <a:xfrm>
            <a:off x="4464943" y="4719360"/>
            <a:ext cx="288032" cy="288032"/>
          </a:xfrm>
          <a:prstGeom prst="rect">
            <a:avLst/>
          </a:prstGeom>
          <a:solidFill>
            <a:srgbClr val="FF00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5406703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850106"/>
          </a:xfrm>
        </p:spPr>
        <p:txBody>
          <a:bodyPr/>
          <a:lstStyle/>
          <a:p>
            <a:r>
              <a:rPr lang="en-NZ" b="1" dirty="0" smtClean="0">
                <a:effectLst>
                  <a:outerShdw blurRad="38100" dist="38100" dir="2700000" algn="tl">
                    <a:srgbClr val="000000">
                      <a:alpha val="43137"/>
                    </a:srgbClr>
                  </a:outerShdw>
                </a:effectLst>
              </a:rPr>
              <a:t>Selective Update</a:t>
            </a:r>
            <a:endParaRPr lang="en-NZ"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95536" y="908720"/>
            <a:ext cx="8373616" cy="5832648"/>
          </a:xfrm>
        </p:spPr>
        <p:txBody>
          <a:bodyPr>
            <a:normAutofit lnSpcReduction="10000"/>
          </a:bodyPr>
          <a:lstStyle/>
          <a:p>
            <a:r>
              <a:rPr lang="en-NZ" sz="2800" dirty="0" smtClean="0"/>
              <a:t>LPA* does </a:t>
            </a:r>
            <a:r>
              <a:rPr lang="en-NZ" sz="2800" u="sng" dirty="0" smtClean="0"/>
              <a:t>not</a:t>
            </a:r>
            <a:r>
              <a:rPr lang="en-NZ" sz="2800" dirty="0" smtClean="0"/>
              <a:t> make all vertices </a:t>
            </a:r>
            <a:r>
              <a:rPr lang="en-NZ" sz="2800" b="1" dirty="0" smtClean="0">
                <a:solidFill>
                  <a:srgbClr val="008000"/>
                </a:solidFill>
                <a:effectLst>
                  <a:outerShdw blurRad="38100" dist="38100" dir="2700000" algn="tl">
                    <a:srgbClr val="000000">
                      <a:alpha val="43137"/>
                    </a:srgbClr>
                  </a:outerShdw>
                </a:effectLst>
              </a:rPr>
              <a:t>locally consistent </a:t>
            </a:r>
            <a:r>
              <a:rPr lang="en-NZ" sz="2800" dirty="0" smtClean="0"/>
              <a:t>after some edge costs have changed</a:t>
            </a:r>
          </a:p>
          <a:p>
            <a:r>
              <a:rPr lang="en-NZ" sz="2800" dirty="0" smtClean="0"/>
              <a:t>It uses </a:t>
            </a:r>
            <a:r>
              <a:rPr lang="en-NZ" sz="2800" b="1" dirty="0" smtClean="0">
                <a:solidFill>
                  <a:srgbClr val="008000"/>
                </a:solidFill>
                <a:effectLst>
                  <a:outerShdw blurRad="38100" dist="38100" dir="2700000" algn="tl">
                    <a:srgbClr val="000000">
                      <a:alpha val="43137"/>
                    </a:srgbClr>
                  </a:outerShdw>
                </a:effectLst>
              </a:rPr>
              <a:t>heuristics</a:t>
            </a:r>
            <a:r>
              <a:rPr lang="en-NZ" sz="2800" dirty="0" smtClean="0">
                <a:solidFill>
                  <a:srgbClr val="008000"/>
                </a:solidFill>
                <a:effectLst>
                  <a:outerShdw blurRad="38100" dist="38100" dir="2700000" algn="tl">
                    <a:srgbClr val="000000">
                      <a:alpha val="43137"/>
                    </a:srgbClr>
                  </a:outerShdw>
                </a:effectLst>
              </a:rPr>
              <a:t> </a:t>
            </a:r>
            <a:r>
              <a:rPr lang="en-NZ" sz="2800" dirty="0" smtClean="0"/>
              <a:t>to focus the search</a:t>
            </a:r>
          </a:p>
          <a:p>
            <a:r>
              <a:rPr lang="en-NZ" sz="2800" dirty="0" smtClean="0"/>
              <a:t>It updates </a:t>
            </a:r>
            <a:r>
              <a:rPr lang="en-NZ" sz="2800" u="sng" dirty="0" smtClean="0"/>
              <a:t>only</a:t>
            </a:r>
            <a:r>
              <a:rPr lang="en-NZ" sz="2800" dirty="0" smtClean="0"/>
              <a:t> the </a:t>
            </a:r>
            <a:r>
              <a:rPr lang="en-NZ" sz="2800" b="1" dirty="0" smtClean="0">
                <a:solidFill>
                  <a:srgbClr val="0000FF"/>
                </a:solidFill>
                <a:effectLst>
                  <a:outerShdw blurRad="38100" dist="38100" dir="2700000" algn="tl">
                    <a:srgbClr val="000000">
                      <a:alpha val="43137"/>
                    </a:srgbClr>
                  </a:outerShdw>
                </a:effectLst>
              </a:rPr>
              <a:t>g-values</a:t>
            </a:r>
            <a:r>
              <a:rPr lang="en-NZ" sz="2800" dirty="0" smtClean="0"/>
              <a:t> that are relevant for computing the shortest path</a:t>
            </a:r>
          </a:p>
          <a:p>
            <a:endParaRPr lang="en-NZ" sz="2800" dirty="0" smtClean="0"/>
          </a:p>
          <a:p>
            <a:endParaRPr lang="en-NZ" sz="2800" dirty="0"/>
          </a:p>
          <a:p>
            <a:endParaRPr lang="en-NZ" sz="2800" dirty="0" smtClean="0"/>
          </a:p>
          <a:p>
            <a:endParaRPr lang="en-NZ" sz="2800" dirty="0"/>
          </a:p>
          <a:p>
            <a:r>
              <a:rPr lang="en-NZ" sz="2800" dirty="0" smtClean="0"/>
              <a:t>LPA* maintains a </a:t>
            </a:r>
            <a:r>
              <a:rPr lang="en-NZ" sz="2800" b="1" dirty="0" smtClean="0">
                <a:solidFill>
                  <a:srgbClr val="FF0000"/>
                </a:solidFill>
                <a:effectLst>
                  <a:outerShdw blurRad="38100" dist="38100" dir="2700000" algn="tl">
                    <a:srgbClr val="000000">
                      <a:alpha val="43137"/>
                    </a:srgbClr>
                  </a:outerShdw>
                </a:effectLst>
              </a:rPr>
              <a:t>priority queue </a:t>
            </a:r>
            <a:r>
              <a:rPr lang="en-NZ" sz="2800" dirty="0" smtClean="0"/>
              <a:t>for </a:t>
            </a:r>
            <a:r>
              <a:rPr lang="en-NZ" sz="2800" b="1" dirty="0" smtClean="0">
                <a:effectLst>
                  <a:outerShdw blurRad="38100" dist="38100" dir="2700000" algn="tl">
                    <a:srgbClr val="000000">
                      <a:alpha val="43137"/>
                    </a:srgbClr>
                  </a:outerShdw>
                </a:effectLst>
              </a:rPr>
              <a:t>keeping track of locally inconsistent vertices</a:t>
            </a:r>
            <a:r>
              <a:rPr lang="en-NZ" sz="2800" dirty="0" smtClean="0"/>
              <a:t> – vertices that potentially needs their g-values updated to make them locally consistent</a:t>
            </a:r>
            <a:endParaRPr lang="en-NZ" sz="2800"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2812285"/>
            <a:ext cx="3175773" cy="2085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2773306" y="3855130"/>
            <a:ext cx="2089418" cy="369332"/>
          </a:xfrm>
          <a:prstGeom prst="rect">
            <a:avLst/>
          </a:prstGeom>
          <a:noFill/>
        </p:spPr>
        <p:txBody>
          <a:bodyPr wrap="none" rtlCol="0">
            <a:spAutoFit/>
          </a:bodyPr>
          <a:lstStyle/>
          <a:p>
            <a:r>
              <a:rPr lang="en-NZ" dirty="0" smtClean="0"/>
              <a:t>Start = A3, Goal = F0</a:t>
            </a:r>
            <a:endParaRPr lang="en-NZ" dirty="0"/>
          </a:p>
        </p:txBody>
      </p:sp>
      <p:sp>
        <p:nvSpPr>
          <p:cNvPr id="6" name="TextBox 5"/>
          <p:cNvSpPr txBox="1"/>
          <p:nvPr/>
        </p:nvSpPr>
        <p:spPr>
          <a:xfrm>
            <a:off x="7446325" y="4149080"/>
            <a:ext cx="288032" cy="369332"/>
          </a:xfrm>
          <a:prstGeom prst="rect">
            <a:avLst/>
          </a:prstGeom>
          <a:solidFill>
            <a:schemeClr val="bg1"/>
          </a:solidFill>
        </p:spPr>
        <p:txBody>
          <a:bodyPr wrap="square" rtlCol="0">
            <a:spAutoFit/>
          </a:bodyPr>
          <a:lstStyle/>
          <a:p>
            <a:r>
              <a:rPr lang="en-NZ" dirty="0" smtClean="0"/>
              <a:t>6</a:t>
            </a:r>
            <a:endParaRPr lang="en-NZ" dirty="0"/>
          </a:p>
        </p:txBody>
      </p:sp>
      <p:sp>
        <p:nvSpPr>
          <p:cNvPr id="7" name="TextBox 6"/>
          <p:cNvSpPr txBox="1"/>
          <p:nvPr/>
        </p:nvSpPr>
        <p:spPr>
          <a:xfrm>
            <a:off x="7149774" y="4489145"/>
            <a:ext cx="288032" cy="369332"/>
          </a:xfrm>
          <a:prstGeom prst="rect">
            <a:avLst/>
          </a:prstGeom>
          <a:solidFill>
            <a:schemeClr val="bg1"/>
          </a:solidFill>
        </p:spPr>
        <p:txBody>
          <a:bodyPr wrap="square" rtlCol="0">
            <a:spAutoFit/>
          </a:bodyPr>
          <a:lstStyle/>
          <a:p>
            <a:r>
              <a:rPr lang="en-NZ" dirty="0" smtClean="0"/>
              <a:t>7</a:t>
            </a:r>
            <a:endParaRPr lang="en-NZ" dirty="0"/>
          </a:p>
        </p:txBody>
      </p:sp>
      <p:sp>
        <p:nvSpPr>
          <p:cNvPr id="10" name="Rectangle 9"/>
          <p:cNvSpPr/>
          <p:nvPr/>
        </p:nvSpPr>
        <p:spPr>
          <a:xfrm>
            <a:off x="6375995" y="3050344"/>
            <a:ext cx="288032" cy="288032"/>
          </a:xfrm>
          <a:prstGeom prst="rect">
            <a:avLst/>
          </a:prstGeom>
          <a:solidFill>
            <a:srgbClr val="00B05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Rectangle 10"/>
          <p:cNvSpPr/>
          <p:nvPr/>
        </p:nvSpPr>
        <p:spPr>
          <a:xfrm>
            <a:off x="5486375" y="4537678"/>
            <a:ext cx="288032" cy="288032"/>
          </a:xfrm>
          <a:prstGeom prst="rect">
            <a:avLst/>
          </a:prstGeom>
          <a:solidFill>
            <a:srgbClr val="FF00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0068521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850106"/>
          </a:xfrm>
        </p:spPr>
        <p:txBody>
          <a:bodyPr/>
          <a:lstStyle/>
          <a:p>
            <a:r>
              <a:rPr lang="en-NZ" b="1" dirty="0" smtClean="0">
                <a:effectLst>
                  <a:outerShdw blurRad="38100" dist="38100" dir="2700000" algn="tl">
                    <a:srgbClr val="000000">
                      <a:alpha val="43137"/>
                    </a:srgbClr>
                  </a:outerShdw>
                </a:effectLst>
              </a:rPr>
              <a:t>Priority</a:t>
            </a:r>
            <a:endParaRPr lang="en-NZ"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95536" y="1110754"/>
            <a:ext cx="8373616" cy="1814190"/>
          </a:xfrm>
        </p:spPr>
        <p:txBody>
          <a:bodyPr>
            <a:normAutofit/>
          </a:bodyPr>
          <a:lstStyle/>
          <a:p>
            <a:r>
              <a:rPr lang="en-NZ" sz="2800" dirty="0" smtClean="0"/>
              <a:t>LPA* maintains a </a:t>
            </a:r>
            <a:r>
              <a:rPr lang="en-NZ" sz="2800" b="1" dirty="0" smtClean="0">
                <a:solidFill>
                  <a:srgbClr val="FF0000"/>
                </a:solidFill>
                <a:effectLst>
                  <a:outerShdw blurRad="38100" dist="38100" dir="2700000" algn="tl">
                    <a:srgbClr val="000000">
                      <a:alpha val="43137"/>
                    </a:srgbClr>
                  </a:outerShdw>
                </a:effectLst>
              </a:rPr>
              <a:t>priority queue </a:t>
            </a:r>
            <a:r>
              <a:rPr lang="en-NZ" sz="2800" dirty="0" smtClean="0"/>
              <a:t>for </a:t>
            </a:r>
            <a:r>
              <a:rPr lang="en-NZ" sz="2800" b="1" dirty="0" smtClean="0">
                <a:effectLst>
                  <a:outerShdw blurRad="38100" dist="38100" dir="2700000" algn="tl">
                    <a:srgbClr val="000000">
                      <a:alpha val="43137"/>
                    </a:srgbClr>
                  </a:outerShdw>
                </a:effectLst>
              </a:rPr>
              <a:t>keeping track of locally inconsistent vertices</a:t>
            </a:r>
            <a:r>
              <a:rPr lang="en-NZ" sz="2800" dirty="0" smtClean="0"/>
              <a:t> – vertices that potentially needs their g-values updated to make them locally consistent</a:t>
            </a:r>
            <a:endParaRPr lang="en-NZ" sz="2800" dirty="0"/>
          </a:p>
        </p:txBody>
      </p:sp>
      <p:sp>
        <p:nvSpPr>
          <p:cNvPr id="4" name="Content Placeholder 2"/>
          <p:cNvSpPr txBox="1">
            <a:spLocks/>
          </p:cNvSpPr>
          <p:nvPr/>
        </p:nvSpPr>
        <p:spPr>
          <a:xfrm>
            <a:off x="467544" y="3140968"/>
            <a:ext cx="8373616" cy="3096344"/>
          </a:xfrm>
          <a:prstGeom prst="rect">
            <a:avLst/>
          </a:prstGeom>
          <a:ln>
            <a:solidFill>
              <a:srgbClr val="FF0000"/>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NZ" sz="2800" b="1" dirty="0" smtClean="0">
                <a:solidFill>
                  <a:srgbClr val="0000FF"/>
                </a:solidFill>
                <a:effectLst>
                  <a:outerShdw blurRad="38100" dist="38100" dir="2700000" algn="tl">
                    <a:srgbClr val="000000">
                      <a:alpha val="43137"/>
                    </a:srgbClr>
                  </a:outerShdw>
                </a:effectLst>
              </a:rPr>
              <a:t>Priority </a:t>
            </a:r>
            <a:r>
              <a:rPr lang="en-NZ" sz="2800" dirty="0" smtClean="0"/>
              <a:t>of a vertex = </a:t>
            </a:r>
            <a:r>
              <a:rPr lang="en-NZ" sz="2800" b="1" dirty="0" smtClean="0"/>
              <a:t>key</a:t>
            </a:r>
          </a:p>
          <a:p>
            <a:r>
              <a:rPr lang="en-NZ" sz="2800" b="1" dirty="0" smtClean="0"/>
              <a:t>Key</a:t>
            </a:r>
            <a:r>
              <a:rPr lang="en-NZ" sz="2800" dirty="0" smtClean="0"/>
              <a:t> – vector with 2 components</a:t>
            </a:r>
          </a:p>
          <a:p>
            <a:pPr marL="457200" lvl="1" indent="0">
              <a:buNone/>
            </a:pPr>
            <a:r>
              <a:rPr lang="en-NZ" sz="2400" dirty="0" smtClean="0"/>
              <a:t>	</a:t>
            </a:r>
            <a:r>
              <a:rPr lang="en-NZ" b="1" dirty="0" smtClean="0">
                <a:solidFill>
                  <a:srgbClr val="0000FF"/>
                </a:solidFill>
                <a:effectLst>
                  <a:outerShdw blurRad="38100" dist="38100" dir="2700000" algn="tl">
                    <a:srgbClr val="000000">
                      <a:alpha val="43137"/>
                    </a:srgbClr>
                  </a:outerShdw>
                </a:effectLst>
              </a:rPr>
              <a:t>k(s)</a:t>
            </a:r>
            <a:r>
              <a:rPr lang="en-NZ" dirty="0" smtClean="0"/>
              <a:t> = [ </a:t>
            </a:r>
            <a:r>
              <a:rPr lang="en-NZ" b="1" dirty="0" smtClean="0">
                <a:solidFill>
                  <a:srgbClr val="FF0000"/>
                </a:solidFill>
                <a:effectLst>
                  <a:outerShdw blurRad="38100" dist="38100" dir="2700000" algn="tl">
                    <a:srgbClr val="000000">
                      <a:alpha val="43137"/>
                    </a:srgbClr>
                  </a:outerShdw>
                </a:effectLst>
              </a:rPr>
              <a:t>k</a:t>
            </a:r>
            <a:r>
              <a:rPr lang="en-NZ" b="1" baseline="-25000" dirty="0" smtClean="0">
                <a:solidFill>
                  <a:srgbClr val="FF0000"/>
                </a:solidFill>
                <a:effectLst>
                  <a:outerShdw blurRad="38100" dist="38100" dir="2700000" algn="tl">
                    <a:srgbClr val="000000">
                      <a:alpha val="43137"/>
                    </a:srgbClr>
                  </a:outerShdw>
                </a:effectLst>
              </a:rPr>
              <a:t>1</a:t>
            </a:r>
            <a:r>
              <a:rPr lang="en-NZ" b="1" dirty="0" smtClean="0">
                <a:solidFill>
                  <a:srgbClr val="FF0000"/>
                </a:solidFill>
                <a:effectLst>
                  <a:outerShdw blurRad="38100" dist="38100" dir="2700000" algn="tl">
                    <a:srgbClr val="000000">
                      <a:alpha val="43137"/>
                    </a:srgbClr>
                  </a:outerShdw>
                </a:effectLst>
              </a:rPr>
              <a:t>(s)</a:t>
            </a:r>
            <a:r>
              <a:rPr lang="en-NZ" dirty="0" smtClean="0"/>
              <a:t>;  </a:t>
            </a:r>
            <a:r>
              <a:rPr lang="en-NZ" b="1" dirty="0" smtClean="0">
                <a:solidFill>
                  <a:srgbClr val="008000"/>
                </a:solidFill>
                <a:effectLst>
                  <a:outerShdw blurRad="38100" dist="38100" dir="2700000" algn="tl">
                    <a:srgbClr val="000000">
                      <a:alpha val="43137"/>
                    </a:srgbClr>
                  </a:outerShdw>
                </a:effectLst>
              </a:rPr>
              <a:t>k</a:t>
            </a:r>
            <a:r>
              <a:rPr lang="en-NZ" b="1" baseline="-25000" dirty="0" smtClean="0">
                <a:solidFill>
                  <a:srgbClr val="008000"/>
                </a:solidFill>
                <a:effectLst>
                  <a:outerShdw blurRad="38100" dist="38100" dir="2700000" algn="tl">
                    <a:srgbClr val="000000">
                      <a:alpha val="43137"/>
                    </a:srgbClr>
                  </a:outerShdw>
                </a:effectLst>
              </a:rPr>
              <a:t>2</a:t>
            </a:r>
            <a:r>
              <a:rPr lang="en-NZ" b="1" dirty="0" smtClean="0">
                <a:solidFill>
                  <a:srgbClr val="008000"/>
                </a:solidFill>
                <a:effectLst>
                  <a:outerShdw blurRad="38100" dist="38100" dir="2700000" algn="tl">
                    <a:srgbClr val="000000">
                      <a:alpha val="43137"/>
                    </a:srgbClr>
                  </a:outerShdw>
                </a:effectLst>
              </a:rPr>
              <a:t>(s)</a:t>
            </a:r>
            <a:r>
              <a:rPr lang="en-NZ" dirty="0" smtClean="0"/>
              <a:t> ]</a:t>
            </a:r>
          </a:p>
          <a:p>
            <a:pPr marL="457200" lvl="1" indent="0">
              <a:buNone/>
            </a:pPr>
            <a:endParaRPr lang="en-NZ" dirty="0" smtClean="0"/>
          </a:p>
          <a:p>
            <a:pPr marL="457200" lvl="1" indent="0">
              <a:buNone/>
            </a:pPr>
            <a:r>
              <a:rPr lang="en-NZ" b="1" dirty="0" smtClean="0">
                <a:solidFill>
                  <a:srgbClr val="FF0000"/>
                </a:solidFill>
                <a:effectLst>
                  <a:outerShdw blurRad="38100" dist="38100" dir="2700000" algn="tl">
                    <a:srgbClr val="000000">
                      <a:alpha val="43137"/>
                    </a:srgbClr>
                  </a:outerShdw>
                </a:effectLst>
              </a:rPr>
              <a:t>k</a:t>
            </a:r>
            <a:r>
              <a:rPr lang="en-NZ" b="1" baseline="-25000" dirty="0" smtClean="0">
                <a:solidFill>
                  <a:srgbClr val="FF0000"/>
                </a:solidFill>
                <a:effectLst>
                  <a:outerShdw blurRad="38100" dist="38100" dir="2700000" algn="tl">
                    <a:srgbClr val="000000">
                      <a:alpha val="43137"/>
                    </a:srgbClr>
                  </a:outerShdw>
                </a:effectLst>
              </a:rPr>
              <a:t>1</a:t>
            </a:r>
            <a:r>
              <a:rPr lang="en-NZ" b="1" dirty="0" smtClean="0">
                <a:solidFill>
                  <a:srgbClr val="FF0000"/>
                </a:solidFill>
                <a:effectLst>
                  <a:outerShdw blurRad="38100" dist="38100" dir="2700000" algn="tl">
                    <a:srgbClr val="000000">
                      <a:alpha val="43137"/>
                    </a:srgbClr>
                  </a:outerShdw>
                </a:effectLst>
              </a:rPr>
              <a:t>(s)</a:t>
            </a:r>
            <a:r>
              <a:rPr lang="en-NZ" dirty="0" smtClean="0"/>
              <a:t> = min</a:t>
            </a:r>
            <a:r>
              <a:rPr lang="en-NZ" dirty="0" smtClean="0">
                <a:solidFill>
                  <a:srgbClr val="0000FF"/>
                </a:solidFill>
              </a:rPr>
              <a:t>(</a:t>
            </a:r>
            <a:r>
              <a:rPr lang="en-NZ" dirty="0" smtClean="0"/>
              <a:t>g(s), </a:t>
            </a:r>
            <a:r>
              <a:rPr lang="en-NZ" dirty="0" err="1" smtClean="0"/>
              <a:t>rhs</a:t>
            </a:r>
            <a:r>
              <a:rPr lang="en-NZ" dirty="0" smtClean="0"/>
              <a:t>(s)</a:t>
            </a:r>
            <a:r>
              <a:rPr lang="en-NZ" dirty="0" smtClean="0">
                <a:solidFill>
                  <a:srgbClr val="0000FF"/>
                </a:solidFill>
              </a:rPr>
              <a:t>)</a:t>
            </a:r>
            <a:r>
              <a:rPr lang="en-NZ" dirty="0" smtClean="0"/>
              <a:t> + h(s, s</a:t>
            </a:r>
            <a:r>
              <a:rPr lang="en-NZ" baseline="-25000" dirty="0" smtClean="0"/>
              <a:t>goal</a:t>
            </a:r>
            <a:r>
              <a:rPr lang="en-NZ" dirty="0" smtClean="0"/>
              <a:t>)</a:t>
            </a:r>
          </a:p>
          <a:p>
            <a:pPr marL="457200" lvl="1" indent="0">
              <a:buNone/>
            </a:pPr>
            <a:r>
              <a:rPr lang="en-NZ" b="1" dirty="0" smtClean="0">
                <a:solidFill>
                  <a:srgbClr val="008000"/>
                </a:solidFill>
                <a:effectLst>
                  <a:outerShdw blurRad="38100" dist="38100" dir="2700000" algn="tl">
                    <a:srgbClr val="000000">
                      <a:alpha val="43137"/>
                    </a:srgbClr>
                  </a:outerShdw>
                </a:effectLst>
              </a:rPr>
              <a:t>k</a:t>
            </a:r>
            <a:r>
              <a:rPr lang="en-NZ" b="1" baseline="-25000" dirty="0" smtClean="0">
                <a:solidFill>
                  <a:srgbClr val="008000"/>
                </a:solidFill>
                <a:effectLst>
                  <a:outerShdw blurRad="38100" dist="38100" dir="2700000" algn="tl">
                    <a:srgbClr val="000000">
                      <a:alpha val="43137"/>
                    </a:srgbClr>
                  </a:outerShdw>
                </a:effectLst>
              </a:rPr>
              <a:t>2</a:t>
            </a:r>
            <a:r>
              <a:rPr lang="en-NZ" b="1" dirty="0" smtClean="0">
                <a:solidFill>
                  <a:srgbClr val="008000"/>
                </a:solidFill>
                <a:effectLst>
                  <a:outerShdw blurRad="38100" dist="38100" dir="2700000" algn="tl">
                    <a:srgbClr val="000000">
                      <a:alpha val="43137"/>
                    </a:srgbClr>
                  </a:outerShdw>
                </a:effectLst>
              </a:rPr>
              <a:t>(s</a:t>
            </a:r>
            <a:r>
              <a:rPr lang="en-NZ" b="1" dirty="0">
                <a:solidFill>
                  <a:srgbClr val="008000"/>
                </a:solidFill>
                <a:effectLst>
                  <a:outerShdw blurRad="38100" dist="38100" dir="2700000" algn="tl">
                    <a:srgbClr val="000000">
                      <a:alpha val="43137"/>
                    </a:srgbClr>
                  </a:outerShdw>
                </a:effectLst>
              </a:rPr>
              <a:t>)</a:t>
            </a:r>
            <a:r>
              <a:rPr lang="en-NZ" dirty="0"/>
              <a:t> = min</a:t>
            </a:r>
            <a:r>
              <a:rPr lang="en-NZ" dirty="0">
                <a:solidFill>
                  <a:srgbClr val="0000FF"/>
                </a:solidFill>
              </a:rPr>
              <a:t>(</a:t>
            </a:r>
            <a:r>
              <a:rPr lang="en-NZ" dirty="0"/>
              <a:t>g(s), </a:t>
            </a:r>
            <a:r>
              <a:rPr lang="en-NZ" dirty="0" err="1"/>
              <a:t>rhs</a:t>
            </a:r>
            <a:r>
              <a:rPr lang="en-NZ" dirty="0"/>
              <a:t>(s)</a:t>
            </a:r>
            <a:r>
              <a:rPr lang="en-NZ" dirty="0">
                <a:solidFill>
                  <a:srgbClr val="0000FF"/>
                </a:solidFill>
              </a:rPr>
              <a:t>)</a:t>
            </a:r>
            <a:r>
              <a:rPr lang="en-NZ" dirty="0"/>
              <a:t> </a:t>
            </a:r>
          </a:p>
          <a:p>
            <a:pPr marL="457200" lvl="1" indent="0">
              <a:buNone/>
            </a:pPr>
            <a:endParaRPr lang="en-NZ" dirty="0" smtClean="0"/>
          </a:p>
          <a:p>
            <a:endParaRPr lang="en-NZ" sz="2800" dirty="0"/>
          </a:p>
        </p:txBody>
      </p:sp>
    </p:spTree>
    <p:extLst>
      <p:ext uri="{BB962C8B-B14F-4D97-AF65-F5344CB8AC3E}">
        <p14:creationId xmlns:p14="http://schemas.microsoft.com/office/powerpoint/2010/main" val="10428998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850106"/>
          </a:xfrm>
        </p:spPr>
        <p:txBody>
          <a:bodyPr/>
          <a:lstStyle/>
          <a:p>
            <a:r>
              <a:rPr lang="en-NZ" b="1" dirty="0" smtClean="0">
                <a:effectLst>
                  <a:outerShdw blurRad="38100" dist="38100" dir="2700000" algn="tl">
                    <a:srgbClr val="000000">
                      <a:alpha val="43137"/>
                    </a:srgbClr>
                  </a:outerShdw>
                </a:effectLst>
              </a:rPr>
              <a:t>Priority</a:t>
            </a:r>
            <a:endParaRPr lang="en-NZ" b="1" dirty="0">
              <a:effectLst>
                <a:outerShdw blurRad="38100" dist="38100" dir="2700000" algn="tl">
                  <a:srgbClr val="000000">
                    <a:alpha val="43137"/>
                  </a:srgbClr>
                </a:outerShdw>
              </a:effectLst>
            </a:endParaRPr>
          </a:p>
        </p:txBody>
      </p:sp>
      <p:sp>
        <p:nvSpPr>
          <p:cNvPr id="4" name="Content Placeholder 2"/>
          <p:cNvSpPr txBox="1">
            <a:spLocks/>
          </p:cNvSpPr>
          <p:nvPr/>
        </p:nvSpPr>
        <p:spPr>
          <a:xfrm>
            <a:off x="395536" y="1124744"/>
            <a:ext cx="8373616" cy="21602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NZ" sz="2000" dirty="0" smtClean="0"/>
              <a:t>Priority of a vertex = key</a:t>
            </a:r>
          </a:p>
          <a:p>
            <a:r>
              <a:rPr lang="en-NZ" sz="2000" dirty="0" smtClean="0"/>
              <a:t>Key – vector with 2 components</a:t>
            </a:r>
          </a:p>
          <a:p>
            <a:pPr marL="457200" lvl="1" indent="0">
              <a:buNone/>
            </a:pPr>
            <a:r>
              <a:rPr lang="en-NZ" sz="1800" dirty="0" smtClean="0"/>
              <a:t>	</a:t>
            </a:r>
            <a:r>
              <a:rPr lang="en-NZ" sz="2000" b="1" dirty="0" smtClean="0">
                <a:solidFill>
                  <a:srgbClr val="0000FF"/>
                </a:solidFill>
                <a:effectLst>
                  <a:outerShdw blurRad="38100" dist="38100" dir="2700000" algn="tl">
                    <a:srgbClr val="000000">
                      <a:alpha val="43137"/>
                    </a:srgbClr>
                  </a:outerShdw>
                </a:effectLst>
              </a:rPr>
              <a:t>k(s)</a:t>
            </a:r>
            <a:r>
              <a:rPr lang="en-NZ" sz="2000" dirty="0" smtClean="0"/>
              <a:t> = [ </a:t>
            </a:r>
            <a:r>
              <a:rPr lang="en-NZ" sz="2000" b="1" dirty="0" smtClean="0">
                <a:solidFill>
                  <a:srgbClr val="FF0000"/>
                </a:solidFill>
                <a:effectLst>
                  <a:outerShdw blurRad="38100" dist="38100" dir="2700000" algn="tl">
                    <a:srgbClr val="000000">
                      <a:alpha val="43137"/>
                    </a:srgbClr>
                  </a:outerShdw>
                </a:effectLst>
              </a:rPr>
              <a:t>k</a:t>
            </a:r>
            <a:r>
              <a:rPr lang="en-NZ" sz="2000" b="1" baseline="-25000" dirty="0" smtClean="0">
                <a:solidFill>
                  <a:srgbClr val="FF0000"/>
                </a:solidFill>
                <a:effectLst>
                  <a:outerShdw blurRad="38100" dist="38100" dir="2700000" algn="tl">
                    <a:srgbClr val="000000">
                      <a:alpha val="43137"/>
                    </a:srgbClr>
                  </a:outerShdw>
                </a:effectLst>
              </a:rPr>
              <a:t>1</a:t>
            </a:r>
            <a:r>
              <a:rPr lang="en-NZ" sz="2000" b="1" dirty="0" smtClean="0">
                <a:solidFill>
                  <a:srgbClr val="FF0000"/>
                </a:solidFill>
                <a:effectLst>
                  <a:outerShdw blurRad="38100" dist="38100" dir="2700000" algn="tl">
                    <a:srgbClr val="000000">
                      <a:alpha val="43137"/>
                    </a:srgbClr>
                  </a:outerShdw>
                </a:effectLst>
              </a:rPr>
              <a:t>(s)</a:t>
            </a:r>
            <a:r>
              <a:rPr lang="en-NZ" sz="2000" dirty="0" smtClean="0"/>
              <a:t>;  </a:t>
            </a:r>
            <a:r>
              <a:rPr lang="en-NZ" sz="2000" b="1" dirty="0" smtClean="0">
                <a:solidFill>
                  <a:srgbClr val="008000"/>
                </a:solidFill>
                <a:effectLst>
                  <a:outerShdw blurRad="38100" dist="38100" dir="2700000" algn="tl">
                    <a:srgbClr val="000000">
                      <a:alpha val="43137"/>
                    </a:srgbClr>
                  </a:outerShdw>
                </a:effectLst>
              </a:rPr>
              <a:t>k</a:t>
            </a:r>
            <a:r>
              <a:rPr lang="en-NZ" sz="2000" b="1" baseline="-25000" dirty="0" smtClean="0">
                <a:solidFill>
                  <a:srgbClr val="008000"/>
                </a:solidFill>
                <a:effectLst>
                  <a:outerShdw blurRad="38100" dist="38100" dir="2700000" algn="tl">
                    <a:srgbClr val="000000">
                      <a:alpha val="43137"/>
                    </a:srgbClr>
                  </a:outerShdw>
                </a:effectLst>
              </a:rPr>
              <a:t>2</a:t>
            </a:r>
            <a:r>
              <a:rPr lang="en-NZ" sz="2000" b="1" dirty="0" smtClean="0">
                <a:solidFill>
                  <a:srgbClr val="008000"/>
                </a:solidFill>
                <a:effectLst>
                  <a:outerShdw blurRad="38100" dist="38100" dir="2700000" algn="tl">
                    <a:srgbClr val="000000">
                      <a:alpha val="43137"/>
                    </a:srgbClr>
                  </a:outerShdw>
                </a:effectLst>
              </a:rPr>
              <a:t>(s)</a:t>
            </a:r>
            <a:r>
              <a:rPr lang="en-NZ" sz="2000" dirty="0" smtClean="0"/>
              <a:t> ]</a:t>
            </a:r>
          </a:p>
          <a:p>
            <a:pPr marL="457200" lvl="1" indent="0">
              <a:buNone/>
            </a:pPr>
            <a:endParaRPr lang="en-NZ" sz="1050" dirty="0" smtClean="0"/>
          </a:p>
          <a:p>
            <a:pPr marL="457200" lvl="1" indent="0">
              <a:buNone/>
            </a:pPr>
            <a:r>
              <a:rPr lang="en-NZ" sz="2000" b="1" dirty="0" smtClean="0">
                <a:solidFill>
                  <a:srgbClr val="FF0000"/>
                </a:solidFill>
                <a:effectLst>
                  <a:outerShdw blurRad="38100" dist="38100" dir="2700000" algn="tl">
                    <a:srgbClr val="000000">
                      <a:alpha val="43137"/>
                    </a:srgbClr>
                  </a:outerShdw>
                </a:effectLst>
              </a:rPr>
              <a:t>k</a:t>
            </a:r>
            <a:r>
              <a:rPr lang="en-NZ" sz="2000" b="1" baseline="-25000" dirty="0" smtClean="0">
                <a:solidFill>
                  <a:srgbClr val="FF0000"/>
                </a:solidFill>
                <a:effectLst>
                  <a:outerShdw blurRad="38100" dist="38100" dir="2700000" algn="tl">
                    <a:srgbClr val="000000">
                      <a:alpha val="43137"/>
                    </a:srgbClr>
                  </a:outerShdw>
                </a:effectLst>
              </a:rPr>
              <a:t>1</a:t>
            </a:r>
            <a:r>
              <a:rPr lang="en-NZ" sz="2000" b="1" dirty="0" smtClean="0">
                <a:solidFill>
                  <a:srgbClr val="FF0000"/>
                </a:solidFill>
                <a:effectLst>
                  <a:outerShdw blurRad="38100" dist="38100" dir="2700000" algn="tl">
                    <a:srgbClr val="000000">
                      <a:alpha val="43137"/>
                    </a:srgbClr>
                  </a:outerShdw>
                </a:effectLst>
              </a:rPr>
              <a:t>(s)</a:t>
            </a:r>
            <a:r>
              <a:rPr lang="en-NZ" sz="2000" dirty="0" smtClean="0"/>
              <a:t> = min</a:t>
            </a:r>
            <a:r>
              <a:rPr lang="en-NZ" sz="2000" dirty="0" smtClean="0">
                <a:solidFill>
                  <a:srgbClr val="0000FF"/>
                </a:solidFill>
              </a:rPr>
              <a:t>(</a:t>
            </a:r>
            <a:r>
              <a:rPr lang="en-NZ" sz="2000" dirty="0" smtClean="0"/>
              <a:t>g(s), </a:t>
            </a:r>
            <a:r>
              <a:rPr lang="en-NZ" sz="2000" dirty="0" err="1" smtClean="0"/>
              <a:t>rhs</a:t>
            </a:r>
            <a:r>
              <a:rPr lang="en-NZ" sz="2000" dirty="0" smtClean="0"/>
              <a:t>(s)</a:t>
            </a:r>
            <a:r>
              <a:rPr lang="en-NZ" sz="2000" dirty="0" smtClean="0">
                <a:solidFill>
                  <a:srgbClr val="0000FF"/>
                </a:solidFill>
              </a:rPr>
              <a:t>)</a:t>
            </a:r>
            <a:r>
              <a:rPr lang="en-NZ" sz="2000" dirty="0" smtClean="0"/>
              <a:t> + h(s, s</a:t>
            </a:r>
            <a:r>
              <a:rPr lang="en-NZ" sz="2000" baseline="-25000" dirty="0" smtClean="0"/>
              <a:t>goal</a:t>
            </a:r>
            <a:r>
              <a:rPr lang="en-NZ" sz="2000" dirty="0" smtClean="0"/>
              <a:t>)</a:t>
            </a:r>
          </a:p>
          <a:p>
            <a:pPr marL="457200" lvl="1" indent="0">
              <a:buNone/>
            </a:pPr>
            <a:r>
              <a:rPr lang="en-NZ" sz="2000" b="1" dirty="0" smtClean="0">
                <a:solidFill>
                  <a:srgbClr val="008000"/>
                </a:solidFill>
                <a:effectLst>
                  <a:outerShdw blurRad="38100" dist="38100" dir="2700000" algn="tl">
                    <a:srgbClr val="000000">
                      <a:alpha val="43137"/>
                    </a:srgbClr>
                  </a:outerShdw>
                </a:effectLst>
              </a:rPr>
              <a:t>k</a:t>
            </a:r>
            <a:r>
              <a:rPr lang="en-NZ" sz="2000" b="1" baseline="-25000" dirty="0" smtClean="0">
                <a:solidFill>
                  <a:srgbClr val="008000"/>
                </a:solidFill>
                <a:effectLst>
                  <a:outerShdw blurRad="38100" dist="38100" dir="2700000" algn="tl">
                    <a:srgbClr val="000000">
                      <a:alpha val="43137"/>
                    </a:srgbClr>
                  </a:outerShdw>
                </a:effectLst>
              </a:rPr>
              <a:t>2</a:t>
            </a:r>
            <a:r>
              <a:rPr lang="en-NZ" sz="2000" b="1" dirty="0" smtClean="0">
                <a:solidFill>
                  <a:srgbClr val="008000"/>
                </a:solidFill>
                <a:effectLst>
                  <a:outerShdw blurRad="38100" dist="38100" dir="2700000" algn="tl">
                    <a:srgbClr val="000000">
                      <a:alpha val="43137"/>
                    </a:srgbClr>
                  </a:outerShdw>
                </a:effectLst>
              </a:rPr>
              <a:t>(s</a:t>
            </a:r>
            <a:r>
              <a:rPr lang="en-NZ" sz="2000" b="1" dirty="0">
                <a:solidFill>
                  <a:srgbClr val="008000"/>
                </a:solidFill>
                <a:effectLst>
                  <a:outerShdw blurRad="38100" dist="38100" dir="2700000" algn="tl">
                    <a:srgbClr val="000000">
                      <a:alpha val="43137"/>
                    </a:srgbClr>
                  </a:outerShdw>
                </a:effectLst>
              </a:rPr>
              <a:t>)</a:t>
            </a:r>
            <a:r>
              <a:rPr lang="en-NZ" sz="2000" dirty="0"/>
              <a:t> = min</a:t>
            </a:r>
            <a:r>
              <a:rPr lang="en-NZ" sz="2000" dirty="0">
                <a:solidFill>
                  <a:srgbClr val="0000FF"/>
                </a:solidFill>
              </a:rPr>
              <a:t>(</a:t>
            </a:r>
            <a:r>
              <a:rPr lang="en-NZ" sz="2000" dirty="0"/>
              <a:t>g(s), </a:t>
            </a:r>
            <a:r>
              <a:rPr lang="en-NZ" sz="2000" dirty="0" err="1"/>
              <a:t>rhs</a:t>
            </a:r>
            <a:r>
              <a:rPr lang="en-NZ" sz="2000" dirty="0"/>
              <a:t>(s)</a:t>
            </a:r>
            <a:r>
              <a:rPr lang="en-NZ" sz="2000" dirty="0">
                <a:solidFill>
                  <a:srgbClr val="0000FF"/>
                </a:solidFill>
              </a:rPr>
              <a:t>)</a:t>
            </a:r>
            <a:r>
              <a:rPr lang="en-NZ" sz="2000" dirty="0"/>
              <a:t> </a:t>
            </a:r>
            <a:endParaRPr lang="en-NZ" sz="2000" dirty="0" smtClean="0"/>
          </a:p>
          <a:p>
            <a:pPr marL="457200" lvl="1" indent="0">
              <a:buNone/>
            </a:pPr>
            <a:endParaRPr lang="en-NZ" sz="2000" dirty="0"/>
          </a:p>
          <a:p>
            <a:pPr marL="457200" lvl="1" indent="0">
              <a:buNone/>
            </a:pPr>
            <a:endParaRPr lang="en-NZ" sz="2000" dirty="0"/>
          </a:p>
          <a:p>
            <a:pPr marL="457200" lvl="1" indent="0">
              <a:buNone/>
            </a:pPr>
            <a:endParaRPr lang="en-NZ" sz="2000" dirty="0" smtClean="0"/>
          </a:p>
          <a:p>
            <a:endParaRPr lang="en-NZ" sz="2000" dirty="0"/>
          </a:p>
        </p:txBody>
      </p:sp>
      <p:sp>
        <p:nvSpPr>
          <p:cNvPr id="5" name="Content Placeholder 2"/>
          <p:cNvSpPr txBox="1">
            <a:spLocks/>
          </p:cNvSpPr>
          <p:nvPr/>
        </p:nvSpPr>
        <p:spPr>
          <a:xfrm>
            <a:off x="395536" y="3429000"/>
            <a:ext cx="8373616" cy="3240360"/>
          </a:xfrm>
          <a:prstGeom prst="rect">
            <a:avLst/>
          </a:prstGeom>
          <a:ln>
            <a:solidFill>
              <a:srgbClr val="FF0000"/>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NZ" sz="2800" b="1" dirty="0" smtClean="0">
                <a:solidFill>
                  <a:srgbClr val="0000FF"/>
                </a:solidFill>
                <a:effectLst>
                  <a:outerShdw blurRad="38100" dist="38100" dir="2700000" algn="tl">
                    <a:srgbClr val="000000">
                      <a:alpha val="43137"/>
                    </a:srgbClr>
                  </a:outerShdw>
                </a:effectLst>
              </a:rPr>
              <a:t>Key comparison </a:t>
            </a:r>
            <a:r>
              <a:rPr lang="en-NZ" sz="2800" dirty="0" smtClean="0"/>
              <a:t>(lexicographic ordering): </a:t>
            </a:r>
          </a:p>
          <a:p>
            <a:pPr marL="0" indent="0">
              <a:buNone/>
            </a:pPr>
            <a:r>
              <a:rPr lang="en-NZ" sz="2800" dirty="0" smtClean="0"/>
              <a:t> </a:t>
            </a:r>
          </a:p>
          <a:p>
            <a:pPr marL="0" indent="0">
              <a:buNone/>
            </a:pPr>
            <a:r>
              <a:rPr lang="en-NZ" sz="2800" b="1" dirty="0" smtClean="0"/>
              <a:t>k(s) ≤ k’(s) </a:t>
            </a:r>
            <a:r>
              <a:rPr lang="en-NZ" sz="2800" dirty="0" smtClean="0"/>
              <a:t>  </a:t>
            </a:r>
            <a:r>
              <a:rPr lang="en-NZ" sz="2800" dirty="0" err="1" smtClean="0"/>
              <a:t>iff</a:t>
            </a:r>
            <a:r>
              <a:rPr lang="en-NZ" sz="2800" dirty="0" smtClean="0"/>
              <a:t>  </a:t>
            </a:r>
            <a:r>
              <a:rPr lang="en-NZ" sz="2800" b="1" dirty="0" smtClean="0">
                <a:effectLst>
                  <a:outerShdw blurRad="38100" dist="38100" dir="2700000" algn="tl">
                    <a:srgbClr val="000000">
                      <a:alpha val="43137"/>
                    </a:srgbClr>
                  </a:outerShdw>
                </a:effectLst>
              </a:rPr>
              <a:t>either</a:t>
            </a:r>
            <a:r>
              <a:rPr lang="en-NZ" sz="2800" dirty="0" smtClean="0"/>
              <a:t>  </a:t>
            </a:r>
            <a:r>
              <a:rPr lang="en-NZ" sz="2800" b="1" dirty="0" smtClean="0">
                <a:effectLst>
                  <a:outerShdw blurRad="38100" dist="38100" dir="2700000" algn="tl">
                    <a:srgbClr val="000000">
                      <a:alpha val="43137"/>
                    </a:srgbClr>
                  </a:outerShdw>
                </a:effectLst>
              </a:rPr>
              <a:t>(</a:t>
            </a:r>
            <a:r>
              <a:rPr lang="en-NZ" sz="2800" dirty="0" smtClean="0"/>
              <a:t> </a:t>
            </a:r>
            <a:r>
              <a:rPr lang="en-NZ" sz="2800" b="1" dirty="0" smtClean="0">
                <a:solidFill>
                  <a:srgbClr val="FF0000"/>
                </a:solidFill>
                <a:effectLst>
                  <a:outerShdw blurRad="38100" dist="38100" dir="2700000" algn="tl">
                    <a:srgbClr val="000000">
                      <a:alpha val="43137"/>
                    </a:srgbClr>
                  </a:outerShdw>
                </a:effectLst>
              </a:rPr>
              <a:t>k</a:t>
            </a:r>
            <a:r>
              <a:rPr lang="en-NZ" sz="2800" b="1" baseline="-25000" dirty="0" smtClean="0">
                <a:solidFill>
                  <a:srgbClr val="FF0000"/>
                </a:solidFill>
                <a:effectLst>
                  <a:outerShdw blurRad="38100" dist="38100" dir="2700000" algn="tl">
                    <a:srgbClr val="000000">
                      <a:alpha val="43137"/>
                    </a:srgbClr>
                  </a:outerShdw>
                </a:effectLst>
              </a:rPr>
              <a:t>1</a:t>
            </a:r>
            <a:r>
              <a:rPr lang="en-NZ" sz="2800" b="1" dirty="0" smtClean="0">
                <a:solidFill>
                  <a:srgbClr val="FF0000"/>
                </a:solidFill>
                <a:effectLst>
                  <a:outerShdw blurRad="38100" dist="38100" dir="2700000" algn="tl">
                    <a:srgbClr val="000000">
                      <a:alpha val="43137"/>
                    </a:srgbClr>
                  </a:outerShdw>
                </a:effectLst>
              </a:rPr>
              <a:t>(s) &lt;</a:t>
            </a:r>
            <a:r>
              <a:rPr lang="en-NZ" sz="2800" dirty="0" smtClean="0"/>
              <a:t>  </a:t>
            </a:r>
            <a:r>
              <a:rPr lang="en-NZ" sz="2800" b="1" dirty="0" smtClean="0">
                <a:solidFill>
                  <a:srgbClr val="FF0000"/>
                </a:solidFill>
                <a:effectLst>
                  <a:outerShdw blurRad="38100" dist="38100" dir="2700000" algn="tl">
                    <a:srgbClr val="000000">
                      <a:alpha val="43137"/>
                    </a:srgbClr>
                  </a:outerShdw>
                </a:effectLst>
              </a:rPr>
              <a:t>k</a:t>
            </a:r>
            <a:r>
              <a:rPr lang="en-NZ" sz="2800" b="1" baseline="-25000" dirty="0" smtClean="0">
                <a:solidFill>
                  <a:srgbClr val="FF0000"/>
                </a:solidFill>
                <a:effectLst>
                  <a:outerShdw blurRad="38100" dist="38100" dir="2700000" algn="tl">
                    <a:srgbClr val="000000">
                      <a:alpha val="43137"/>
                    </a:srgbClr>
                  </a:outerShdw>
                </a:effectLst>
              </a:rPr>
              <a:t>1</a:t>
            </a:r>
            <a:r>
              <a:rPr lang="en-NZ" sz="2800" b="1" dirty="0" smtClean="0">
                <a:solidFill>
                  <a:srgbClr val="FF0000"/>
                </a:solidFill>
                <a:effectLst>
                  <a:outerShdw blurRad="38100" dist="38100" dir="2700000" algn="tl">
                    <a:srgbClr val="000000">
                      <a:alpha val="43137"/>
                    </a:srgbClr>
                  </a:outerShdw>
                </a:effectLst>
              </a:rPr>
              <a:t>‘(s) </a:t>
            </a:r>
            <a:r>
              <a:rPr lang="en-NZ" sz="2800" b="1" dirty="0" smtClean="0">
                <a:effectLst>
                  <a:outerShdw blurRad="38100" dist="38100" dir="2700000" algn="tl">
                    <a:srgbClr val="000000">
                      <a:alpha val="43137"/>
                    </a:srgbClr>
                  </a:outerShdw>
                </a:effectLst>
              </a:rPr>
              <a:t>)</a:t>
            </a:r>
          </a:p>
          <a:p>
            <a:pPr marL="0" indent="0">
              <a:buNone/>
            </a:pPr>
            <a:r>
              <a:rPr lang="en-NZ" sz="2800" b="1" dirty="0" smtClean="0">
                <a:effectLst>
                  <a:outerShdw blurRad="38100" dist="38100" dir="2700000" algn="tl">
                    <a:srgbClr val="000000">
                      <a:alpha val="43137"/>
                    </a:srgbClr>
                  </a:outerShdw>
                </a:effectLst>
              </a:rPr>
              <a:t>			</a:t>
            </a:r>
          </a:p>
          <a:p>
            <a:pPr marL="0" indent="0">
              <a:buNone/>
            </a:pPr>
            <a:r>
              <a:rPr lang="en-NZ" sz="2800" b="1" dirty="0">
                <a:effectLst>
                  <a:outerShdw blurRad="38100" dist="38100" dir="2700000" algn="tl">
                    <a:srgbClr val="000000">
                      <a:alpha val="43137"/>
                    </a:srgbClr>
                  </a:outerShdw>
                </a:effectLst>
              </a:rPr>
              <a:t>	</a:t>
            </a:r>
            <a:r>
              <a:rPr lang="en-NZ" sz="2800" b="1" dirty="0" smtClean="0">
                <a:effectLst>
                  <a:outerShdw blurRad="38100" dist="38100" dir="2700000" algn="tl">
                    <a:srgbClr val="000000">
                      <a:alpha val="43137"/>
                    </a:srgbClr>
                  </a:outerShdw>
                </a:effectLst>
              </a:rPr>
              <a:t>	or	(</a:t>
            </a:r>
            <a:r>
              <a:rPr lang="en-NZ" sz="2800" dirty="0" smtClean="0"/>
              <a:t> </a:t>
            </a:r>
            <a:r>
              <a:rPr lang="en-NZ" sz="2800" b="1" dirty="0">
                <a:solidFill>
                  <a:srgbClr val="FF0000"/>
                </a:solidFill>
                <a:effectLst>
                  <a:outerShdw blurRad="38100" dist="38100" dir="2700000" algn="tl">
                    <a:srgbClr val="000000">
                      <a:alpha val="43137"/>
                    </a:srgbClr>
                  </a:outerShdw>
                </a:effectLst>
              </a:rPr>
              <a:t>k</a:t>
            </a:r>
            <a:r>
              <a:rPr lang="en-NZ" sz="2800" b="1" baseline="-25000" dirty="0">
                <a:solidFill>
                  <a:srgbClr val="FF0000"/>
                </a:solidFill>
                <a:effectLst>
                  <a:outerShdw blurRad="38100" dist="38100" dir="2700000" algn="tl">
                    <a:srgbClr val="000000">
                      <a:alpha val="43137"/>
                    </a:srgbClr>
                  </a:outerShdw>
                </a:effectLst>
              </a:rPr>
              <a:t>1</a:t>
            </a:r>
            <a:r>
              <a:rPr lang="en-NZ" sz="2800" b="1" dirty="0">
                <a:solidFill>
                  <a:srgbClr val="FF0000"/>
                </a:solidFill>
                <a:effectLst>
                  <a:outerShdw blurRad="38100" dist="38100" dir="2700000" algn="tl">
                    <a:srgbClr val="000000">
                      <a:alpha val="43137"/>
                    </a:srgbClr>
                  </a:outerShdw>
                </a:effectLst>
              </a:rPr>
              <a:t>(s) </a:t>
            </a:r>
            <a:r>
              <a:rPr lang="en-NZ" sz="2800" b="1" dirty="0" smtClean="0">
                <a:solidFill>
                  <a:srgbClr val="FF0000"/>
                </a:solidFill>
                <a:effectLst>
                  <a:outerShdw blurRad="38100" dist="38100" dir="2700000" algn="tl">
                    <a:srgbClr val="000000">
                      <a:alpha val="43137"/>
                    </a:srgbClr>
                  </a:outerShdw>
                </a:effectLst>
              </a:rPr>
              <a:t>==</a:t>
            </a:r>
            <a:r>
              <a:rPr lang="en-NZ" sz="2800" dirty="0" smtClean="0"/>
              <a:t>  </a:t>
            </a:r>
            <a:r>
              <a:rPr lang="en-NZ" sz="2800" b="1" dirty="0">
                <a:solidFill>
                  <a:srgbClr val="FF0000"/>
                </a:solidFill>
                <a:effectLst>
                  <a:outerShdw blurRad="38100" dist="38100" dir="2700000" algn="tl">
                    <a:srgbClr val="000000">
                      <a:alpha val="43137"/>
                    </a:srgbClr>
                  </a:outerShdw>
                </a:effectLst>
              </a:rPr>
              <a:t>k</a:t>
            </a:r>
            <a:r>
              <a:rPr lang="en-NZ" sz="2800" b="1" baseline="-25000" dirty="0">
                <a:solidFill>
                  <a:srgbClr val="FF0000"/>
                </a:solidFill>
                <a:effectLst>
                  <a:outerShdw blurRad="38100" dist="38100" dir="2700000" algn="tl">
                    <a:srgbClr val="000000">
                      <a:alpha val="43137"/>
                    </a:srgbClr>
                  </a:outerShdw>
                </a:effectLst>
              </a:rPr>
              <a:t>1</a:t>
            </a:r>
            <a:r>
              <a:rPr lang="en-NZ" sz="2800" b="1" dirty="0">
                <a:solidFill>
                  <a:srgbClr val="FF0000"/>
                </a:solidFill>
                <a:effectLst>
                  <a:outerShdw blurRad="38100" dist="38100" dir="2700000" algn="tl">
                    <a:srgbClr val="000000">
                      <a:alpha val="43137"/>
                    </a:srgbClr>
                  </a:outerShdw>
                </a:effectLst>
              </a:rPr>
              <a:t>‘(s) </a:t>
            </a:r>
            <a:r>
              <a:rPr lang="en-NZ" sz="2800" b="1" dirty="0" smtClean="0">
                <a:effectLst>
                  <a:outerShdw blurRad="38100" dist="38100" dir="2700000" algn="tl">
                    <a:srgbClr val="000000">
                      <a:alpha val="43137"/>
                    </a:srgbClr>
                  </a:outerShdw>
                </a:effectLst>
              </a:rPr>
              <a:t>) and</a:t>
            </a:r>
            <a:endParaRPr lang="en-NZ" sz="2800" b="1" dirty="0" smtClean="0"/>
          </a:p>
          <a:p>
            <a:pPr marL="0" indent="0">
              <a:buNone/>
            </a:pPr>
            <a:r>
              <a:rPr lang="en-NZ" sz="2800" b="1" dirty="0" smtClean="0">
                <a:effectLst>
                  <a:outerShdw blurRad="38100" dist="38100" dir="2700000" algn="tl">
                    <a:srgbClr val="000000">
                      <a:alpha val="43137"/>
                    </a:srgbClr>
                  </a:outerShdw>
                </a:effectLst>
              </a:rPr>
              <a:t>			(</a:t>
            </a:r>
            <a:r>
              <a:rPr lang="en-NZ" sz="2800" dirty="0" smtClean="0"/>
              <a:t> </a:t>
            </a:r>
            <a:r>
              <a:rPr lang="en-NZ" sz="2800" b="1" dirty="0" smtClean="0">
                <a:solidFill>
                  <a:srgbClr val="008000"/>
                </a:solidFill>
                <a:effectLst>
                  <a:outerShdw blurRad="38100" dist="38100" dir="2700000" algn="tl">
                    <a:srgbClr val="000000">
                      <a:alpha val="43137"/>
                    </a:srgbClr>
                  </a:outerShdw>
                </a:effectLst>
              </a:rPr>
              <a:t>k</a:t>
            </a:r>
            <a:r>
              <a:rPr lang="en-NZ" sz="2800" b="1" baseline="-25000" dirty="0" smtClean="0">
                <a:solidFill>
                  <a:srgbClr val="008000"/>
                </a:solidFill>
                <a:effectLst>
                  <a:outerShdw blurRad="38100" dist="38100" dir="2700000" algn="tl">
                    <a:srgbClr val="000000">
                      <a:alpha val="43137"/>
                    </a:srgbClr>
                  </a:outerShdw>
                </a:effectLst>
              </a:rPr>
              <a:t>2</a:t>
            </a:r>
            <a:r>
              <a:rPr lang="en-NZ" sz="2800" b="1" dirty="0" smtClean="0">
                <a:solidFill>
                  <a:srgbClr val="008000"/>
                </a:solidFill>
                <a:effectLst>
                  <a:outerShdw blurRad="38100" dist="38100" dir="2700000" algn="tl">
                    <a:srgbClr val="000000">
                      <a:alpha val="43137"/>
                    </a:srgbClr>
                  </a:outerShdw>
                </a:effectLst>
              </a:rPr>
              <a:t>(s</a:t>
            </a:r>
            <a:r>
              <a:rPr lang="en-NZ" sz="2800" b="1" dirty="0">
                <a:solidFill>
                  <a:srgbClr val="008000"/>
                </a:solidFill>
                <a:effectLst>
                  <a:outerShdw blurRad="38100" dist="38100" dir="2700000" algn="tl">
                    <a:srgbClr val="000000">
                      <a:alpha val="43137"/>
                    </a:srgbClr>
                  </a:outerShdw>
                </a:effectLst>
              </a:rPr>
              <a:t>) </a:t>
            </a:r>
            <a:r>
              <a:rPr lang="en-NZ" sz="2800" b="1" dirty="0" smtClean="0">
                <a:solidFill>
                  <a:srgbClr val="008000"/>
                </a:solidFill>
                <a:effectLst>
                  <a:outerShdw blurRad="38100" dist="38100" dir="2700000" algn="tl">
                    <a:srgbClr val="000000">
                      <a:alpha val="43137"/>
                    </a:srgbClr>
                  </a:outerShdw>
                </a:effectLst>
              </a:rPr>
              <a:t>≤</a:t>
            </a:r>
            <a:r>
              <a:rPr lang="en-NZ" sz="2800" dirty="0" smtClean="0">
                <a:solidFill>
                  <a:srgbClr val="008000"/>
                </a:solidFill>
              </a:rPr>
              <a:t>  </a:t>
            </a:r>
            <a:r>
              <a:rPr lang="en-NZ" sz="2800" b="1" dirty="0" smtClean="0">
                <a:solidFill>
                  <a:srgbClr val="008000"/>
                </a:solidFill>
                <a:effectLst>
                  <a:outerShdw blurRad="38100" dist="38100" dir="2700000" algn="tl">
                    <a:srgbClr val="000000">
                      <a:alpha val="43137"/>
                    </a:srgbClr>
                  </a:outerShdw>
                </a:effectLst>
              </a:rPr>
              <a:t>k</a:t>
            </a:r>
            <a:r>
              <a:rPr lang="en-NZ" sz="2800" b="1" baseline="-25000" dirty="0" smtClean="0">
                <a:solidFill>
                  <a:srgbClr val="008000"/>
                </a:solidFill>
                <a:effectLst>
                  <a:outerShdw blurRad="38100" dist="38100" dir="2700000" algn="tl">
                    <a:srgbClr val="000000">
                      <a:alpha val="43137"/>
                    </a:srgbClr>
                  </a:outerShdw>
                </a:effectLst>
              </a:rPr>
              <a:t>2</a:t>
            </a:r>
            <a:r>
              <a:rPr lang="en-NZ" sz="2800" b="1" dirty="0" smtClean="0">
                <a:solidFill>
                  <a:srgbClr val="008000"/>
                </a:solidFill>
                <a:effectLst>
                  <a:outerShdw blurRad="38100" dist="38100" dir="2700000" algn="tl">
                    <a:srgbClr val="000000">
                      <a:alpha val="43137"/>
                    </a:srgbClr>
                  </a:outerShdw>
                </a:effectLst>
              </a:rPr>
              <a:t>‘(</a:t>
            </a:r>
            <a:r>
              <a:rPr lang="en-NZ" sz="2800" b="1" dirty="0">
                <a:solidFill>
                  <a:srgbClr val="008000"/>
                </a:solidFill>
                <a:effectLst>
                  <a:outerShdw blurRad="38100" dist="38100" dir="2700000" algn="tl">
                    <a:srgbClr val="000000">
                      <a:alpha val="43137"/>
                    </a:srgbClr>
                  </a:outerShdw>
                </a:effectLst>
              </a:rPr>
              <a:t>s) </a:t>
            </a:r>
            <a:r>
              <a:rPr lang="en-NZ" sz="2800" b="1" dirty="0">
                <a:effectLst>
                  <a:outerShdw blurRad="38100" dist="38100" dir="2700000" algn="tl">
                    <a:srgbClr val="000000">
                      <a:alpha val="43137"/>
                    </a:srgbClr>
                  </a:outerShdw>
                </a:effectLst>
              </a:rPr>
              <a:t>)</a:t>
            </a:r>
            <a:endParaRPr lang="en-NZ" sz="2800" dirty="0" smtClean="0"/>
          </a:p>
          <a:p>
            <a:endParaRPr lang="en-NZ" sz="2800" dirty="0"/>
          </a:p>
        </p:txBody>
      </p:sp>
      <p:pic>
        <p:nvPicPr>
          <p:cNvPr id="6" name="Picture 17" descr="j0234687"/>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002587" y="4183313"/>
            <a:ext cx="114141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AutoShape 18"/>
          <p:cNvSpPr>
            <a:spLocks noChangeArrowheads="1"/>
          </p:cNvSpPr>
          <p:nvPr/>
        </p:nvSpPr>
        <p:spPr bwMode="auto">
          <a:xfrm>
            <a:off x="5677392" y="1587326"/>
            <a:ext cx="2895901" cy="1553642"/>
          </a:xfrm>
          <a:prstGeom prst="wedgeRoundRectCallout">
            <a:avLst>
              <a:gd name="adj1" fmla="val 34431"/>
              <a:gd name="adj2" fmla="val 124467"/>
              <a:gd name="adj3" fmla="val 16667"/>
            </a:avLst>
          </a:prstGeom>
          <a:gradFill rotWithShape="1">
            <a:gsLst>
              <a:gs pos="0">
                <a:schemeClr val="bg1"/>
              </a:gs>
              <a:gs pos="100000">
                <a:schemeClr val="bg1">
                  <a:gamma/>
                  <a:shade val="46275"/>
                  <a:invGamma/>
                </a:schemeClr>
              </a:gs>
            </a:gsLst>
            <a:path path="rect">
              <a:fillToRect l="50000" t="50000" r="50000" b="50000"/>
            </a:path>
          </a:gradFill>
          <a:ln w="25400">
            <a:solidFill>
              <a:srgbClr val="FF0000"/>
            </a:solidFill>
            <a:miter lim="800000"/>
            <a:headEnd/>
            <a:tailEnd/>
          </a:ln>
          <a:effectLst/>
        </p:spPr>
        <p:txBody>
          <a:bodyPr/>
          <a:lstStyle/>
          <a:p>
            <a:pPr algn="ctr">
              <a:defRPr/>
            </a:pPr>
            <a:r>
              <a:rPr lang="en-US" sz="2000" dirty="0" smtClean="0">
                <a:solidFill>
                  <a:schemeClr val="tx2">
                    <a:lumMod val="75000"/>
                  </a:schemeClr>
                </a:solidFill>
                <a:latin typeface="Arial" charset="0"/>
              </a:rPr>
              <a:t>The vertex with the </a:t>
            </a:r>
            <a:r>
              <a:rPr lang="en-US" sz="2000" b="1" dirty="0" smtClean="0">
                <a:solidFill>
                  <a:schemeClr val="tx2">
                    <a:lumMod val="75000"/>
                  </a:schemeClr>
                </a:solidFill>
                <a:effectLst>
                  <a:outerShdw blurRad="38100" dist="38100" dir="2700000" algn="tl">
                    <a:srgbClr val="000000">
                      <a:alpha val="43137"/>
                    </a:srgbClr>
                  </a:outerShdw>
                </a:effectLst>
                <a:latin typeface="Arial" charset="0"/>
              </a:rPr>
              <a:t>smallest key</a:t>
            </a:r>
            <a:r>
              <a:rPr lang="en-US" sz="2000" dirty="0" smtClean="0">
                <a:solidFill>
                  <a:schemeClr val="tx2">
                    <a:lumMod val="75000"/>
                  </a:schemeClr>
                </a:solidFill>
                <a:latin typeface="Arial" charset="0"/>
              </a:rPr>
              <a:t> is expanded first by LPA*.</a:t>
            </a:r>
            <a:endParaRPr lang="en-US" sz="2000" dirty="0">
              <a:solidFill>
                <a:schemeClr val="tx2">
                  <a:lumMod val="75000"/>
                </a:schemeClr>
              </a:solidFill>
              <a:latin typeface="Arial" charset="0"/>
            </a:endParaRPr>
          </a:p>
        </p:txBody>
      </p:sp>
    </p:spTree>
    <p:extLst>
      <p:ext uri="{BB962C8B-B14F-4D97-AF65-F5344CB8AC3E}">
        <p14:creationId xmlns:p14="http://schemas.microsoft.com/office/powerpoint/2010/main" val="142959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Bottom)">
                                      <p:cBhvr>
                                        <p:cTn id="7" dur="500"/>
                                        <p:tgtEl>
                                          <p:spTgt spid="6"/>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slide(fromBottom)">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b="1" dirty="0" smtClean="0">
                <a:effectLst>
                  <a:outerShdw blurRad="38100" dist="38100" dir="2700000" algn="tl">
                    <a:srgbClr val="000000">
                      <a:alpha val="43137"/>
                    </a:srgbClr>
                  </a:outerShdw>
                </a:effectLst>
              </a:rPr>
              <a:t>Incremental search + heuristic search</a:t>
            </a:r>
            <a:endParaRPr lang="en-NZ" b="1" dirty="0">
              <a:effectLst>
                <a:outerShdw blurRad="38100" dist="38100" dir="2700000" algn="tl">
                  <a:srgbClr val="000000">
                    <a:alpha val="43137"/>
                  </a:srgbClr>
                </a:outerShdw>
              </a:effectLst>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188" y="1700808"/>
            <a:ext cx="6143625"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67436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smtClean="0">
                <a:effectLst>
                  <a:outerShdw blurRad="38100" dist="38100" dir="2700000" algn="tl">
                    <a:srgbClr val="000000">
                      <a:alpha val="43137"/>
                    </a:srgbClr>
                  </a:outerShdw>
                </a:effectLst>
              </a:rPr>
              <a:t>Heuristic Function (</a:t>
            </a:r>
            <a:r>
              <a:rPr lang="en-NZ" b="1" dirty="0" err="1" smtClean="0">
                <a:effectLst>
                  <a:outerShdw blurRad="38100" dist="38100" dir="2700000" algn="tl">
                    <a:srgbClr val="000000">
                      <a:alpha val="43137"/>
                    </a:srgbClr>
                  </a:outerShdw>
                </a:effectLst>
              </a:rPr>
              <a:t>Gridworld</a:t>
            </a:r>
            <a:r>
              <a:rPr lang="en-NZ" b="1" dirty="0" smtClean="0">
                <a:effectLst>
                  <a:outerShdw blurRad="38100" dist="38100" dir="2700000" algn="tl">
                    <a:srgbClr val="000000">
                      <a:alpha val="43137"/>
                    </a:srgbClr>
                  </a:outerShdw>
                </a:effectLst>
              </a:rPr>
              <a:t>)</a:t>
            </a:r>
            <a:endParaRPr lang="en-NZ"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67544" y="1484784"/>
            <a:ext cx="8229600" cy="4525963"/>
          </a:xfrm>
        </p:spPr>
        <p:txBody>
          <a:bodyPr/>
          <a:lstStyle/>
          <a:p>
            <a:r>
              <a:rPr lang="en-NZ" dirty="0" smtClean="0"/>
              <a:t>As an approximation of the</a:t>
            </a:r>
            <a:r>
              <a:rPr lang="en-NZ" b="1" dirty="0" smtClean="0"/>
              <a:t> </a:t>
            </a:r>
            <a:r>
              <a:rPr lang="en-NZ" b="1" dirty="0" smtClean="0">
                <a:solidFill>
                  <a:srgbClr val="0000FF"/>
                </a:solidFill>
                <a:effectLst>
                  <a:outerShdw blurRad="38100" dist="38100" dir="2700000" algn="tl">
                    <a:srgbClr val="000000">
                      <a:alpha val="43137"/>
                    </a:srgbClr>
                  </a:outerShdw>
                </a:effectLst>
              </a:rPr>
              <a:t>distance between two cells</a:t>
            </a:r>
            <a:r>
              <a:rPr lang="en-NZ" dirty="0" smtClean="0"/>
              <a:t>, </a:t>
            </a:r>
            <a:r>
              <a:rPr lang="en-NZ" dirty="0" smtClean="0">
                <a:solidFill>
                  <a:srgbClr val="FF0000"/>
                </a:solidFill>
              </a:rPr>
              <a:t>we use the maximum of the absolute differences of their x and y coordinates</a:t>
            </a:r>
            <a:r>
              <a:rPr lang="en-NZ" dirty="0" smtClean="0"/>
              <a:t>. </a:t>
            </a:r>
          </a:p>
          <a:p>
            <a:r>
              <a:rPr lang="en-NZ" dirty="0" smtClean="0"/>
              <a:t>These heuristics are for </a:t>
            </a:r>
            <a:r>
              <a:rPr lang="en-NZ" i="1" dirty="0" smtClean="0">
                <a:solidFill>
                  <a:srgbClr val="0000FF"/>
                </a:solidFill>
                <a:effectLst>
                  <a:outerShdw blurRad="38100" dist="38100" dir="2700000" algn="tl">
                    <a:srgbClr val="000000">
                      <a:alpha val="43137"/>
                    </a:srgbClr>
                  </a:outerShdw>
                </a:effectLst>
              </a:rPr>
              <a:t>eight-connected </a:t>
            </a:r>
            <a:r>
              <a:rPr lang="en-NZ" i="1" dirty="0" err="1" smtClean="0">
                <a:solidFill>
                  <a:srgbClr val="0000FF"/>
                </a:solidFill>
                <a:effectLst>
                  <a:outerShdw blurRad="38100" dist="38100" dir="2700000" algn="tl">
                    <a:srgbClr val="000000">
                      <a:alpha val="43137"/>
                    </a:srgbClr>
                  </a:outerShdw>
                </a:effectLst>
              </a:rPr>
              <a:t>gridworlds</a:t>
            </a:r>
            <a:r>
              <a:rPr lang="en-NZ" dirty="0" smtClean="0"/>
              <a:t> what Manhattan distances are for four-connected </a:t>
            </a:r>
            <a:r>
              <a:rPr lang="en-NZ" dirty="0" err="1" smtClean="0"/>
              <a:t>gridworlds</a:t>
            </a:r>
            <a:r>
              <a:rPr lang="en-NZ" dirty="0" smtClean="0"/>
              <a:t>.</a:t>
            </a:r>
            <a:endParaRPr lang="en-NZ" dirty="0"/>
          </a:p>
        </p:txBody>
      </p:sp>
    </p:spTree>
    <p:extLst>
      <p:ext uri="{BB962C8B-B14F-4D97-AF65-F5344CB8AC3E}">
        <p14:creationId xmlns:p14="http://schemas.microsoft.com/office/powerpoint/2010/main" val="30818493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4784"/>
            <a:ext cx="8229600" cy="4896544"/>
          </a:xfrm>
        </p:spPr>
        <p:txBody>
          <a:bodyPr>
            <a:normAutofit fontScale="77500" lnSpcReduction="20000"/>
          </a:bodyPr>
          <a:lstStyle/>
          <a:p>
            <a:pPr marL="0" indent="0">
              <a:buNone/>
            </a:pPr>
            <a:r>
              <a:rPr lang="en-NZ" dirty="0"/>
              <a:t>The </a:t>
            </a:r>
            <a:r>
              <a:rPr lang="en-NZ" dirty="0" err="1"/>
              <a:t>pseudocode</a:t>
            </a:r>
            <a:r>
              <a:rPr lang="en-NZ" dirty="0"/>
              <a:t> uses the following functions to manage the priority </a:t>
            </a:r>
            <a:r>
              <a:rPr lang="en-NZ" dirty="0" smtClean="0"/>
              <a:t>queue </a:t>
            </a:r>
            <a:r>
              <a:rPr lang="en-NZ" b="1" dirty="0" smtClean="0">
                <a:solidFill>
                  <a:srgbClr val="6600FF"/>
                </a:solidFill>
              </a:rPr>
              <a:t>U</a:t>
            </a:r>
            <a:r>
              <a:rPr lang="en-NZ" dirty="0" smtClean="0"/>
              <a:t>: </a:t>
            </a:r>
          </a:p>
          <a:p>
            <a:pPr marL="0" indent="0">
              <a:buNone/>
            </a:pPr>
            <a:endParaRPr lang="en-NZ" dirty="0" smtClean="0"/>
          </a:p>
          <a:p>
            <a:r>
              <a:rPr lang="en-NZ" b="1" dirty="0" err="1" smtClean="0">
                <a:solidFill>
                  <a:srgbClr val="0000FF"/>
                </a:solidFill>
                <a:effectLst>
                  <a:outerShdw blurRad="38100" dist="38100" dir="2700000" algn="tl">
                    <a:srgbClr val="000000">
                      <a:alpha val="43137"/>
                    </a:srgbClr>
                  </a:outerShdw>
                </a:effectLst>
              </a:rPr>
              <a:t>U.TopKey</a:t>
            </a:r>
            <a:r>
              <a:rPr lang="en-NZ" b="1" dirty="0" smtClean="0">
                <a:solidFill>
                  <a:srgbClr val="0000FF"/>
                </a:solidFill>
                <a:effectLst>
                  <a:outerShdw blurRad="38100" dist="38100" dir="2700000" algn="tl">
                    <a:srgbClr val="000000">
                      <a:alpha val="43137"/>
                    </a:srgbClr>
                  </a:outerShdw>
                </a:effectLst>
              </a:rPr>
              <a:t>()</a:t>
            </a:r>
            <a:r>
              <a:rPr lang="en-NZ" dirty="0" smtClean="0"/>
              <a:t> - returns </a:t>
            </a:r>
            <a:r>
              <a:rPr lang="en-NZ" dirty="0"/>
              <a:t>the smallest priority of all vertices in priority queue U. </a:t>
            </a:r>
            <a:endParaRPr lang="en-NZ" dirty="0" smtClean="0"/>
          </a:p>
          <a:p>
            <a:pPr marL="0" indent="0">
              <a:buNone/>
            </a:pPr>
            <a:r>
              <a:rPr lang="en-NZ" dirty="0" smtClean="0"/>
              <a:t>     (</a:t>
            </a:r>
            <a:r>
              <a:rPr lang="en-NZ" dirty="0"/>
              <a:t>If U is empty, </a:t>
            </a:r>
            <a:r>
              <a:rPr lang="en-NZ" dirty="0" smtClean="0"/>
              <a:t>then </a:t>
            </a:r>
            <a:r>
              <a:rPr lang="en-NZ" dirty="0" err="1" smtClean="0"/>
              <a:t>U.TopKey</a:t>
            </a:r>
            <a:r>
              <a:rPr lang="en-NZ" dirty="0"/>
              <a:t>() returns </a:t>
            </a:r>
            <a:r>
              <a:rPr lang="en-NZ" dirty="0" smtClean="0"/>
              <a:t>[∞;</a:t>
            </a:r>
            <a:r>
              <a:rPr lang="en-NZ" dirty="0"/>
              <a:t> ∞</a:t>
            </a:r>
            <a:r>
              <a:rPr lang="en-NZ" dirty="0" smtClean="0"/>
              <a:t>].) </a:t>
            </a:r>
          </a:p>
          <a:p>
            <a:r>
              <a:rPr lang="en-NZ" b="1" dirty="0" err="1" smtClean="0">
                <a:solidFill>
                  <a:srgbClr val="0000FF"/>
                </a:solidFill>
                <a:effectLst>
                  <a:outerShdw blurRad="38100" dist="38100" dir="2700000" algn="tl">
                    <a:srgbClr val="000000">
                      <a:alpha val="43137"/>
                    </a:srgbClr>
                  </a:outerShdw>
                </a:effectLst>
              </a:rPr>
              <a:t>U.Pop</a:t>
            </a:r>
            <a:r>
              <a:rPr lang="en-NZ" b="1" dirty="0">
                <a:solidFill>
                  <a:srgbClr val="0000FF"/>
                </a:solidFill>
                <a:effectLst>
                  <a:outerShdw blurRad="38100" dist="38100" dir="2700000" algn="tl">
                    <a:srgbClr val="000000">
                      <a:alpha val="43137"/>
                    </a:srgbClr>
                  </a:outerShdw>
                </a:effectLst>
              </a:rPr>
              <a:t>() </a:t>
            </a:r>
            <a:r>
              <a:rPr lang="en-NZ" dirty="0" smtClean="0"/>
              <a:t>- deletes </a:t>
            </a:r>
            <a:r>
              <a:rPr lang="en-NZ" dirty="0"/>
              <a:t>the vertex with the smallest priority </a:t>
            </a:r>
            <a:r>
              <a:rPr lang="en-NZ" dirty="0" smtClean="0"/>
              <a:t>in priority </a:t>
            </a:r>
            <a:r>
              <a:rPr lang="en-NZ" dirty="0"/>
              <a:t>queue U and returns the vertex. </a:t>
            </a:r>
            <a:endParaRPr lang="en-NZ" dirty="0" smtClean="0"/>
          </a:p>
          <a:p>
            <a:r>
              <a:rPr lang="en-NZ" b="1" dirty="0" err="1" smtClean="0">
                <a:solidFill>
                  <a:srgbClr val="0000FF"/>
                </a:solidFill>
                <a:effectLst>
                  <a:outerShdw blurRad="38100" dist="38100" dir="2700000" algn="tl">
                    <a:srgbClr val="000000">
                      <a:alpha val="43137"/>
                    </a:srgbClr>
                  </a:outerShdw>
                </a:effectLst>
              </a:rPr>
              <a:t>U.Insert</a:t>
            </a:r>
            <a:r>
              <a:rPr lang="en-NZ" b="1" dirty="0" smtClean="0">
                <a:solidFill>
                  <a:srgbClr val="0000FF"/>
                </a:solidFill>
                <a:effectLst>
                  <a:outerShdw blurRad="38100" dist="38100" dir="2700000" algn="tl">
                    <a:srgbClr val="000000">
                      <a:alpha val="43137"/>
                    </a:srgbClr>
                  </a:outerShdw>
                </a:effectLst>
              </a:rPr>
              <a:t>(s</a:t>
            </a:r>
            <a:r>
              <a:rPr lang="en-NZ" b="1" dirty="0">
                <a:solidFill>
                  <a:srgbClr val="0000FF"/>
                </a:solidFill>
                <a:effectLst>
                  <a:outerShdw blurRad="38100" dist="38100" dir="2700000" algn="tl">
                    <a:srgbClr val="000000">
                      <a:alpha val="43137"/>
                    </a:srgbClr>
                  </a:outerShdw>
                </a:effectLst>
              </a:rPr>
              <a:t>; k) </a:t>
            </a:r>
            <a:r>
              <a:rPr lang="en-NZ" dirty="0" smtClean="0"/>
              <a:t>- inserts </a:t>
            </a:r>
            <a:r>
              <a:rPr lang="en-NZ" dirty="0"/>
              <a:t>vertex s into </a:t>
            </a:r>
            <a:r>
              <a:rPr lang="en-NZ" dirty="0" smtClean="0"/>
              <a:t>priority queue </a:t>
            </a:r>
            <a:r>
              <a:rPr lang="en-NZ" dirty="0"/>
              <a:t>U with priority </a:t>
            </a:r>
            <a:r>
              <a:rPr lang="en-NZ" dirty="0" smtClean="0"/>
              <a:t>k.</a:t>
            </a:r>
          </a:p>
          <a:p>
            <a:r>
              <a:rPr lang="en-NZ" b="1" dirty="0" smtClean="0">
                <a:solidFill>
                  <a:srgbClr val="0000FF"/>
                </a:solidFill>
                <a:effectLst>
                  <a:outerShdw blurRad="38100" dist="38100" dir="2700000" algn="tl">
                    <a:srgbClr val="000000">
                      <a:alpha val="43137"/>
                    </a:srgbClr>
                  </a:outerShdw>
                </a:effectLst>
              </a:rPr>
              <a:t>Update(s</a:t>
            </a:r>
            <a:r>
              <a:rPr lang="en-NZ" b="1" dirty="0">
                <a:solidFill>
                  <a:srgbClr val="0000FF"/>
                </a:solidFill>
                <a:effectLst>
                  <a:outerShdw blurRad="38100" dist="38100" dir="2700000" algn="tl">
                    <a:srgbClr val="000000">
                      <a:alpha val="43137"/>
                    </a:srgbClr>
                  </a:outerShdw>
                </a:effectLst>
              </a:rPr>
              <a:t>; k) </a:t>
            </a:r>
            <a:r>
              <a:rPr lang="en-NZ" dirty="0" smtClean="0"/>
              <a:t>- changes </a:t>
            </a:r>
            <a:r>
              <a:rPr lang="en-NZ" dirty="0"/>
              <a:t>the priority of vertex s in </a:t>
            </a:r>
            <a:r>
              <a:rPr lang="en-NZ" dirty="0" smtClean="0"/>
              <a:t>priority queue </a:t>
            </a:r>
            <a:r>
              <a:rPr lang="en-NZ" dirty="0"/>
              <a:t>U to k. (It does nothing if the current priority of vertex s already equals k.)</a:t>
            </a:r>
          </a:p>
          <a:p>
            <a:r>
              <a:rPr lang="en-NZ" b="1" dirty="0" err="1" smtClean="0">
                <a:solidFill>
                  <a:srgbClr val="0000FF"/>
                </a:solidFill>
                <a:effectLst>
                  <a:outerShdw blurRad="38100" dist="38100" dir="2700000" algn="tl">
                    <a:srgbClr val="000000">
                      <a:alpha val="43137"/>
                    </a:srgbClr>
                  </a:outerShdw>
                </a:effectLst>
              </a:rPr>
              <a:t>U.Remove</a:t>
            </a:r>
            <a:r>
              <a:rPr lang="en-NZ" b="1" dirty="0" smtClean="0">
                <a:solidFill>
                  <a:srgbClr val="0000FF"/>
                </a:solidFill>
                <a:effectLst>
                  <a:outerShdw blurRad="38100" dist="38100" dir="2700000" algn="tl">
                    <a:srgbClr val="000000">
                      <a:alpha val="43137"/>
                    </a:srgbClr>
                  </a:outerShdw>
                </a:effectLst>
              </a:rPr>
              <a:t>(s</a:t>
            </a:r>
            <a:r>
              <a:rPr lang="en-NZ" b="1" dirty="0">
                <a:solidFill>
                  <a:srgbClr val="0000FF"/>
                </a:solidFill>
                <a:effectLst>
                  <a:outerShdw blurRad="38100" dist="38100" dir="2700000" algn="tl">
                    <a:srgbClr val="000000">
                      <a:alpha val="43137"/>
                    </a:srgbClr>
                  </a:outerShdw>
                </a:effectLst>
              </a:rPr>
              <a:t>) </a:t>
            </a:r>
            <a:r>
              <a:rPr lang="en-NZ" dirty="0" smtClean="0"/>
              <a:t>- removes </a:t>
            </a:r>
            <a:r>
              <a:rPr lang="en-NZ" dirty="0"/>
              <a:t>vertex s from priority queue U.</a:t>
            </a:r>
          </a:p>
        </p:txBody>
      </p:sp>
      <p:sp>
        <p:nvSpPr>
          <p:cNvPr id="5" name="Title 1"/>
          <p:cNvSpPr txBox="1">
            <a:spLocks/>
          </p:cNvSpPr>
          <p:nvPr/>
        </p:nvSpPr>
        <p:spPr>
          <a:xfrm>
            <a:off x="457200" y="332656"/>
            <a:ext cx="8229600" cy="77809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NZ" b="1" dirty="0" smtClean="0">
                <a:effectLst>
                  <a:outerShdw blurRad="38100" dist="38100" dir="2700000" algn="tl">
                    <a:srgbClr val="000000">
                      <a:alpha val="43137"/>
                    </a:srgbClr>
                  </a:outerShdw>
                </a:effectLst>
              </a:rPr>
              <a:t>LPA* </a:t>
            </a:r>
            <a:r>
              <a:rPr lang="en-NZ" b="1" dirty="0" err="1" smtClean="0">
                <a:effectLst>
                  <a:outerShdw blurRad="38100" dist="38100" dir="2700000" algn="tl">
                    <a:srgbClr val="000000">
                      <a:alpha val="43137"/>
                    </a:srgbClr>
                  </a:outerShdw>
                </a:effectLst>
              </a:rPr>
              <a:t>Pseudocode</a:t>
            </a:r>
            <a:endParaRPr lang="en-NZ"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672882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22"/>
            <a:ext cx="8229600" cy="778098"/>
          </a:xfrm>
        </p:spPr>
        <p:txBody>
          <a:bodyPr/>
          <a:lstStyle/>
          <a:p>
            <a:r>
              <a:rPr lang="en-NZ" b="1" dirty="0" smtClean="0">
                <a:effectLst>
                  <a:outerShdw blurRad="38100" dist="38100" dir="2700000" algn="tl">
                    <a:srgbClr val="000000">
                      <a:alpha val="43137"/>
                    </a:srgbClr>
                  </a:outerShdw>
                </a:effectLst>
              </a:rPr>
              <a:t>LPA* </a:t>
            </a:r>
            <a:r>
              <a:rPr lang="en-NZ" b="1" dirty="0" err="1" smtClean="0">
                <a:effectLst>
                  <a:outerShdw blurRad="38100" dist="38100" dir="2700000" algn="tl">
                    <a:srgbClr val="000000">
                      <a:alpha val="43137"/>
                    </a:srgbClr>
                  </a:outerShdw>
                </a:effectLst>
              </a:rPr>
              <a:t>Pseudocode</a:t>
            </a:r>
            <a:endParaRPr lang="en-NZ" b="1"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993926"/>
            <a:ext cx="5832648" cy="5713857"/>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71074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Optimisations</a:t>
            </a:r>
            <a:endParaRPr lang="en-NZ"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NZ" dirty="0" err="1" smtClean="0"/>
              <a:t>ComputeShortestPath</a:t>
            </a:r>
            <a:r>
              <a:rPr lang="en-NZ" dirty="0" smtClean="0"/>
              <a:t>() – can also terminate when the goal is </a:t>
            </a:r>
            <a:r>
              <a:rPr lang="en-NZ" dirty="0" err="1" smtClean="0"/>
              <a:t>overconsistent</a:t>
            </a:r>
            <a:r>
              <a:rPr lang="en-NZ" dirty="0" smtClean="0"/>
              <a:t> and its key is &lt;= </a:t>
            </a:r>
            <a:r>
              <a:rPr lang="en-NZ" dirty="0" err="1" smtClean="0"/>
              <a:t>TopKey</a:t>
            </a:r>
            <a:r>
              <a:rPr lang="en-NZ" dirty="0"/>
              <a:t> </a:t>
            </a:r>
            <a:r>
              <a:rPr lang="en-NZ" dirty="0" smtClean="0"/>
              <a:t>: </a:t>
            </a:r>
            <a:r>
              <a:rPr lang="en-NZ" dirty="0" smtClean="0">
                <a:solidFill>
                  <a:srgbClr val="0000FF"/>
                </a:solidFill>
              </a:rPr>
              <a:t>this will avoid expanding the goal vertex </a:t>
            </a:r>
            <a:r>
              <a:rPr lang="en-NZ" dirty="0" err="1" smtClean="0">
                <a:solidFill>
                  <a:srgbClr val="0000FF"/>
                </a:solidFill>
              </a:rPr>
              <a:t>unecessarily</a:t>
            </a:r>
            <a:r>
              <a:rPr lang="en-NZ" dirty="0" smtClean="0">
                <a:solidFill>
                  <a:srgbClr val="0000FF"/>
                </a:solidFill>
              </a:rPr>
              <a:t>, but the g-value of the goal will not be used anymore for tracing the shortest path</a:t>
            </a:r>
            <a:r>
              <a:rPr lang="en-NZ" dirty="0" smtClean="0"/>
              <a:t>.</a:t>
            </a:r>
          </a:p>
          <a:p>
            <a:pPr marL="514350" indent="-514350">
              <a:buFont typeface="+mj-lt"/>
              <a:buAutoNum type="arabicPeriod"/>
            </a:pPr>
            <a:r>
              <a:rPr lang="en-NZ" dirty="0" smtClean="0"/>
              <a:t>If the </a:t>
            </a:r>
            <a:r>
              <a:rPr lang="en-NZ" dirty="0" err="1" smtClean="0"/>
              <a:t>rhs</a:t>
            </a:r>
            <a:r>
              <a:rPr lang="en-NZ" dirty="0" smtClean="0"/>
              <a:t>(Goal) is infinity then there is no path from Start vertex to the goal: </a:t>
            </a:r>
            <a:r>
              <a:rPr lang="en-NZ" dirty="0" smtClean="0">
                <a:solidFill>
                  <a:srgbClr val="0000FF"/>
                </a:solidFill>
              </a:rPr>
              <a:t>will avoid expanding a potentially large number of vertices. </a:t>
            </a:r>
          </a:p>
          <a:p>
            <a:endParaRPr lang="en-NZ" dirty="0" smtClean="0"/>
          </a:p>
          <a:p>
            <a:endParaRPr lang="en-NZ" dirty="0" smtClean="0"/>
          </a:p>
          <a:p>
            <a:endParaRPr lang="en-NZ" dirty="0" smtClean="0"/>
          </a:p>
          <a:p>
            <a:endParaRPr lang="en-NZ" dirty="0"/>
          </a:p>
        </p:txBody>
      </p:sp>
    </p:spTree>
    <p:extLst>
      <p:ext uri="{BB962C8B-B14F-4D97-AF65-F5344CB8AC3E}">
        <p14:creationId xmlns:p14="http://schemas.microsoft.com/office/powerpoint/2010/main" val="10595609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Replanning</a:t>
            </a:r>
            <a:r>
              <a:rPr lang="en-NZ" dirty="0" smtClean="0"/>
              <a:t> (not found in journal)</a:t>
            </a:r>
            <a:endParaRPr lang="en-NZ" dirty="0"/>
          </a:p>
        </p:txBody>
      </p:sp>
      <p:sp>
        <p:nvSpPr>
          <p:cNvPr id="3" name="Content Placeholder 2"/>
          <p:cNvSpPr>
            <a:spLocks noGrp="1"/>
          </p:cNvSpPr>
          <p:nvPr>
            <p:ph idx="1"/>
          </p:nvPr>
        </p:nvSpPr>
        <p:spPr>
          <a:xfrm>
            <a:off x="467544" y="1628800"/>
            <a:ext cx="5112568" cy="3600400"/>
          </a:xfrm>
          <a:ln>
            <a:solidFill>
              <a:srgbClr val="0000FF"/>
            </a:solidFill>
          </a:ln>
        </p:spPr>
        <p:txBody>
          <a:bodyPr>
            <a:noAutofit/>
          </a:bodyPr>
          <a:lstStyle/>
          <a:p>
            <a:pPr marL="0" indent="0">
              <a:buNone/>
            </a:pPr>
            <a:r>
              <a:rPr lang="en-NZ" sz="1400" b="1" dirty="0" smtClean="0">
                <a:solidFill>
                  <a:srgbClr val="0000FF"/>
                </a:solidFill>
              </a:rPr>
              <a:t>Procedure</a:t>
            </a:r>
            <a:r>
              <a:rPr lang="en-NZ" sz="1400" dirty="0" smtClean="0"/>
              <a:t> </a:t>
            </a:r>
            <a:r>
              <a:rPr lang="en-NZ" sz="1800" b="1" dirty="0" err="1"/>
              <a:t>Replan</a:t>
            </a:r>
            <a:r>
              <a:rPr lang="en-NZ" sz="1400" dirty="0"/>
              <a:t>(New BLOCKED Cell</a:t>
            </a:r>
            <a:r>
              <a:rPr lang="en-NZ" sz="1400" dirty="0" smtClean="0"/>
              <a:t>)</a:t>
            </a:r>
          </a:p>
          <a:p>
            <a:pPr marL="0" indent="0">
              <a:buNone/>
            </a:pPr>
            <a:r>
              <a:rPr lang="en-NZ" sz="1400" dirty="0" smtClean="0"/>
              <a:t>a </a:t>
            </a:r>
            <a:r>
              <a:rPr lang="en-NZ" sz="1400" dirty="0"/>
              <a:t>NEW BLOCKED CELL </a:t>
            </a:r>
            <a:r>
              <a:rPr lang="en-NZ" sz="1400" dirty="0" smtClean="0"/>
              <a:t>is introduced</a:t>
            </a:r>
          </a:p>
          <a:p>
            <a:pPr marL="0" indent="0">
              <a:buNone/>
            </a:pPr>
            <a:r>
              <a:rPr lang="en-NZ" sz="1400" b="1" dirty="0" smtClean="0">
                <a:solidFill>
                  <a:srgbClr val="0000FF"/>
                </a:solidFill>
              </a:rPr>
              <a:t>For</a:t>
            </a:r>
            <a:r>
              <a:rPr lang="en-NZ" sz="1400" dirty="0" smtClean="0"/>
              <a:t> </a:t>
            </a:r>
            <a:r>
              <a:rPr lang="en-NZ" sz="1400" dirty="0"/>
              <a:t>each of the NEIGHBOURS of the NEW BLOCKED CELL  </a:t>
            </a:r>
            <a:endParaRPr lang="en-NZ" sz="1400" dirty="0" smtClean="0"/>
          </a:p>
          <a:p>
            <a:pPr marL="0" indent="0">
              <a:buNone/>
            </a:pPr>
            <a:r>
              <a:rPr lang="en-NZ" sz="1400" dirty="0"/>
              <a:t> </a:t>
            </a:r>
            <a:r>
              <a:rPr lang="en-NZ" sz="1400" dirty="0" smtClean="0"/>
              <a:t>       Pick </a:t>
            </a:r>
            <a:r>
              <a:rPr lang="en-NZ" sz="1400" dirty="0"/>
              <a:t>one NEIGHBOUR. 	  </a:t>
            </a:r>
            <a:endParaRPr lang="en-NZ" sz="1400" dirty="0" smtClean="0"/>
          </a:p>
          <a:p>
            <a:pPr marL="0" indent="0">
              <a:buNone/>
            </a:pPr>
            <a:r>
              <a:rPr lang="en-NZ" sz="1400" dirty="0"/>
              <a:t> </a:t>
            </a:r>
            <a:r>
              <a:rPr lang="en-NZ" sz="1400" dirty="0" smtClean="0"/>
              <a:t>       </a:t>
            </a:r>
            <a:r>
              <a:rPr lang="en-NZ" sz="1400" b="1" dirty="0" smtClean="0">
                <a:solidFill>
                  <a:srgbClr val="0000FF"/>
                </a:solidFill>
              </a:rPr>
              <a:t>If </a:t>
            </a:r>
            <a:r>
              <a:rPr lang="en-NZ" sz="1400" dirty="0"/>
              <a:t>the NEIGHBOR </a:t>
            </a:r>
            <a:r>
              <a:rPr lang="en-NZ" sz="1400" dirty="0" smtClean="0"/>
              <a:t>is </a:t>
            </a:r>
            <a:r>
              <a:rPr lang="en-NZ" sz="1400" dirty="0"/>
              <a:t>NOT an OBSTACLE	      </a:t>
            </a:r>
            <a:r>
              <a:rPr lang="en-NZ" sz="1400" dirty="0" smtClean="0"/>
              <a:t>              	</a:t>
            </a:r>
          </a:p>
          <a:p>
            <a:pPr marL="0" indent="0">
              <a:buNone/>
            </a:pPr>
            <a:r>
              <a:rPr lang="en-NZ" sz="1400" dirty="0"/>
              <a:t> </a:t>
            </a:r>
            <a:r>
              <a:rPr lang="en-NZ" sz="1400" dirty="0" smtClean="0"/>
              <a:t>              disconnect </a:t>
            </a:r>
            <a:r>
              <a:rPr lang="en-NZ" sz="1400" dirty="0"/>
              <a:t>the NEW BLOCKED CELL from the </a:t>
            </a:r>
            <a:r>
              <a:rPr lang="en-NZ" sz="1400" dirty="0" smtClean="0"/>
              <a:t>NEIGHBOR     </a:t>
            </a:r>
          </a:p>
          <a:p>
            <a:pPr marL="0" indent="0">
              <a:buNone/>
            </a:pPr>
            <a:r>
              <a:rPr lang="en-NZ" sz="1400" dirty="0"/>
              <a:t> </a:t>
            </a:r>
            <a:r>
              <a:rPr lang="en-NZ" sz="1400" dirty="0" smtClean="0"/>
              <a:t>              If </a:t>
            </a:r>
            <a:r>
              <a:rPr lang="en-NZ" sz="1400" dirty="0"/>
              <a:t>(the NEIGHBOUR is not the START VERTEX) AND </a:t>
            </a:r>
            <a:endParaRPr lang="en-NZ" sz="1400" dirty="0" smtClean="0"/>
          </a:p>
          <a:p>
            <a:pPr marL="0" indent="0">
              <a:buNone/>
            </a:pPr>
            <a:r>
              <a:rPr lang="en-NZ" sz="1400" dirty="0"/>
              <a:t> </a:t>
            </a:r>
            <a:r>
              <a:rPr lang="en-NZ" sz="1400" dirty="0" smtClean="0"/>
              <a:t>                (</a:t>
            </a:r>
            <a:r>
              <a:rPr lang="en-NZ" sz="1400" dirty="0"/>
              <a:t>the NEIGHBOUR's predecessor is equal to the NEW </a:t>
            </a:r>
            <a:r>
              <a:rPr lang="en-NZ" sz="1400" dirty="0" smtClean="0"/>
              <a:t>  	BLOCKED </a:t>
            </a:r>
            <a:r>
              <a:rPr lang="en-NZ" sz="1400" dirty="0"/>
              <a:t>cell</a:t>
            </a:r>
            <a:r>
              <a:rPr lang="en-NZ" sz="1400" dirty="0" smtClean="0"/>
              <a:t>)</a:t>
            </a:r>
          </a:p>
          <a:p>
            <a:pPr marL="0" indent="0">
              <a:buNone/>
            </a:pPr>
            <a:r>
              <a:rPr lang="en-NZ" sz="1400" dirty="0" smtClean="0"/>
              <a:t> </a:t>
            </a:r>
            <a:r>
              <a:rPr lang="en-NZ" sz="1400" dirty="0"/>
              <a:t>	 </a:t>
            </a:r>
            <a:r>
              <a:rPr lang="en-NZ" sz="1400" b="1" dirty="0" err="1" smtClean="0"/>
              <a:t>UpdateNEIGHBOUR</a:t>
            </a:r>
            <a:r>
              <a:rPr lang="en-NZ" sz="1400" dirty="0" smtClean="0"/>
              <a:t>(NEIGHBOUR)</a:t>
            </a:r>
            <a:r>
              <a:rPr lang="en-NZ" sz="1400" dirty="0"/>
              <a:t>	 </a:t>
            </a:r>
          </a:p>
          <a:p>
            <a:pPr marL="0" indent="0">
              <a:buNone/>
            </a:pPr>
            <a:r>
              <a:rPr lang="en-NZ" sz="1400" dirty="0" smtClean="0"/>
              <a:t>               </a:t>
            </a:r>
            <a:r>
              <a:rPr lang="en-NZ" sz="1400" b="1" dirty="0" smtClean="0">
                <a:solidFill>
                  <a:srgbClr val="0000FF"/>
                </a:solidFill>
              </a:rPr>
              <a:t>End </a:t>
            </a:r>
            <a:r>
              <a:rPr lang="en-NZ" sz="1400" b="1" dirty="0">
                <a:solidFill>
                  <a:srgbClr val="0000FF"/>
                </a:solidFill>
              </a:rPr>
              <a:t>If  </a:t>
            </a:r>
          </a:p>
          <a:p>
            <a:pPr marL="114300" indent="0">
              <a:buNone/>
            </a:pPr>
            <a:r>
              <a:rPr lang="en-NZ" sz="1400" dirty="0" smtClean="0"/>
              <a:t>      </a:t>
            </a:r>
            <a:r>
              <a:rPr lang="en-NZ" sz="1400" b="1" dirty="0" smtClean="0">
                <a:solidFill>
                  <a:srgbClr val="0000FF"/>
                </a:solidFill>
              </a:rPr>
              <a:t>End </a:t>
            </a:r>
            <a:r>
              <a:rPr lang="en-NZ" sz="1400" b="1" dirty="0">
                <a:solidFill>
                  <a:srgbClr val="0000FF"/>
                </a:solidFill>
              </a:rPr>
              <a:t>If	</a:t>
            </a:r>
            <a:r>
              <a:rPr lang="en-NZ" sz="1400" dirty="0"/>
              <a:t>  </a:t>
            </a:r>
            <a:endParaRPr lang="en-NZ" sz="1400" dirty="0" smtClean="0"/>
          </a:p>
          <a:p>
            <a:pPr marL="114300" indent="0">
              <a:buNone/>
            </a:pPr>
            <a:r>
              <a:rPr lang="en-NZ" sz="1400" b="1" dirty="0" smtClean="0">
                <a:solidFill>
                  <a:srgbClr val="0000FF"/>
                </a:solidFill>
              </a:rPr>
              <a:t>For Next</a:t>
            </a:r>
          </a:p>
          <a:p>
            <a:pPr marL="114300" indent="0">
              <a:buNone/>
            </a:pPr>
            <a:endParaRPr lang="en-NZ" sz="1200" dirty="0" smtClean="0"/>
          </a:p>
        </p:txBody>
      </p:sp>
      <p:sp>
        <p:nvSpPr>
          <p:cNvPr id="4" name="TextBox 3"/>
          <p:cNvSpPr txBox="1"/>
          <p:nvPr/>
        </p:nvSpPr>
        <p:spPr>
          <a:xfrm>
            <a:off x="5652120" y="2645618"/>
            <a:ext cx="3312368" cy="3785652"/>
          </a:xfrm>
          <a:prstGeom prst="rect">
            <a:avLst/>
          </a:prstGeom>
          <a:noFill/>
          <a:ln>
            <a:solidFill>
              <a:srgbClr val="0000FF"/>
            </a:solidFill>
          </a:ln>
        </p:spPr>
        <p:txBody>
          <a:bodyPr wrap="square" rtlCol="0">
            <a:spAutoFit/>
          </a:bodyPr>
          <a:lstStyle/>
          <a:p>
            <a:r>
              <a:rPr lang="en-NZ" sz="1400" b="1" dirty="0">
                <a:solidFill>
                  <a:srgbClr val="0000FF"/>
                </a:solidFill>
              </a:rPr>
              <a:t>Procedure</a:t>
            </a:r>
            <a:r>
              <a:rPr lang="en-NZ" sz="1400" dirty="0">
                <a:solidFill>
                  <a:srgbClr val="0000FF"/>
                </a:solidFill>
              </a:rPr>
              <a:t> </a:t>
            </a:r>
            <a:r>
              <a:rPr lang="en-NZ" sz="1600" b="1" dirty="0" err="1"/>
              <a:t>UpdateNEIGHBOUR</a:t>
            </a:r>
            <a:r>
              <a:rPr lang="en-NZ" sz="1400" dirty="0"/>
              <a:t>(cell)</a:t>
            </a:r>
          </a:p>
          <a:p>
            <a:r>
              <a:rPr lang="en-NZ" sz="1400" dirty="0" err="1"/>
              <a:t>rhs</a:t>
            </a:r>
            <a:r>
              <a:rPr lang="en-NZ" sz="1400" dirty="0"/>
              <a:t>(cell) = infinity </a:t>
            </a:r>
          </a:p>
          <a:p>
            <a:r>
              <a:rPr lang="en-NZ" sz="1400" dirty="0"/>
              <a:t>predecessor of cell = NULL </a:t>
            </a:r>
          </a:p>
          <a:p>
            <a:r>
              <a:rPr lang="en-NZ" sz="1400" dirty="0"/>
              <a:t>For all NEIGHBOURS of Cell	    </a:t>
            </a:r>
          </a:p>
          <a:p>
            <a:r>
              <a:rPr lang="en-NZ" sz="1400" dirty="0"/>
              <a:t>         Pick one NEIGHBOUR    </a:t>
            </a:r>
          </a:p>
          <a:p>
            <a:r>
              <a:rPr lang="en-NZ" sz="1400" dirty="0"/>
              <a:t>         IF( </a:t>
            </a:r>
            <a:r>
              <a:rPr lang="en-NZ" sz="1400" dirty="0" err="1"/>
              <a:t>rhs</a:t>
            </a:r>
            <a:r>
              <a:rPr lang="en-NZ" sz="1400" dirty="0"/>
              <a:t>(cell) &gt; g(NEIGHBOUR) + 1 )        </a:t>
            </a:r>
          </a:p>
          <a:p>
            <a:r>
              <a:rPr lang="en-NZ" sz="1400" dirty="0"/>
              <a:t>                </a:t>
            </a:r>
            <a:r>
              <a:rPr lang="en-NZ" sz="1400" dirty="0" err="1"/>
              <a:t>rhs</a:t>
            </a:r>
            <a:r>
              <a:rPr lang="en-NZ" sz="1400" dirty="0"/>
              <a:t>(cell) = g(NEIGHBOUR) + 1        </a:t>
            </a:r>
          </a:p>
          <a:p>
            <a:r>
              <a:rPr lang="en-NZ" sz="1400" dirty="0"/>
              <a:t>                predecessor of cell = NEIGHBOUR    </a:t>
            </a:r>
          </a:p>
          <a:p>
            <a:r>
              <a:rPr lang="en-NZ" sz="1400" dirty="0"/>
              <a:t>          End If </a:t>
            </a:r>
          </a:p>
          <a:p>
            <a:r>
              <a:rPr lang="en-NZ" sz="1400" dirty="0"/>
              <a:t>For Next   </a:t>
            </a:r>
          </a:p>
          <a:p>
            <a:endParaRPr lang="en-NZ" sz="1400" dirty="0"/>
          </a:p>
          <a:p>
            <a:r>
              <a:rPr lang="en-NZ" sz="1400" dirty="0" smtClean="0"/>
              <a:t>If </a:t>
            </a:r>
            <a:r>
              <a:rPr lang="en-NZ" sz="1400" dirty="0"/>
              <a:t>the cell is locally INCONSISTENT     </a:t>
            </a:r>
            <a:r>
              <a:rPr lang="en-NZ" sz="1400" dirty="0" smtClean="0"/>
              <a:t>                 </a:t>
            </a:r>
            <a:r>
              <a:rPr lang="en-NZ" sz="1400" dirty="0" err="1" smtClean="0"/>
              <a:t>calculateKey</a:t>
            </a:r>
            <a:r>
              <a:rPr lang="en-NZ" sz="1400" dirty="0" smtClean="0"/>
              <a:t>(cell)     </a:t>
            </a:r>
          </a:p>
          <a:p>
            <a:r>
              <a:rPr lang="en-NZ" sz="1400" dirty="0" smtClean="0"/>
              <a:t>   insert </a:t>
            </a:r>
            <a:r>
              <a:rPr lang="en-NZ" sz="1400" dirty="0"/>
              <a:t>cell into heap. </a:t>
            </a:r>
            <a:endParaRPr lang="en-NZ" sz="1400" dirty="0" smtClean="0"/>
          </a:p>
          <a:p>
            <a:r>
              <a:rPr lang="en-NZ" sz="1400" dirty="0" smtClean="0"/>
              <a:t>Else    </a:t>
            </a:r>
          </a:p>
          <a:p>
            <a:r>
              <a:rPr lang="en-NZ" sz="1400" dirty="0"/>
              <a:t> </a:t>
            </a:r>
            <a:r>
              <a:rPr lang="en-NZ" sz="1400" dirty="0" smtClean="0"/>
              <a:t>  </a:t>
            </a:r>
            <a:r>
              <a:rPr lang="en-NZ" sz="1400" dirty="0"/>
              <a:t>delete cell from heap</a:t>
            </a:r>
            <a:r>
              <a:rPr lang="en-NZ" sz="1400" dirty="0" smtClean="0"/>
              <a:t>.</a:t>
            </a:r>
          </a:p>
          <a:p>
            <a:r>
              <a:rPr lang="en-NZ" sz="1400" dirty="0" smtClean="0"/>
              <a:t>End If</a:t>
            </a:r>
            <a:endParaRPr lang="en-NZ" sz="1400" dirty="0"/>
          </a:p>
        </p:txBody>
      </p:sp>
    </p:spTree>
    <p:extLst>
      <p:ext uri="{BB962C8B-B14F-4D97-AF65-F5344CB8AC3E}">
        <p14:creationId xmlns:p14="http://schemas.microsoft.com/office/powerpoint/2010/main" val="16189236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22"/>
            <a:ext cx="8229600" cy="778098"/>
          </a:xfrm>
        </p:spPr>
        <p:txBody>
          <a:bodyPr/>
          <a:lstStyle/>
          <a:p>
            <a:r>
              <a:rPr lang="en-NZ" b="1" dirty="0" smtClean="0">
                <a:effectLst>
                  <a:outerShdw blurRad="38100" dist="38100" dir="2700000" algn="tl">
                    <a:srgbClr val="000000">
                      <a:alpha val="43137"/>
                    </a:srgbClr>
                  </a:outerShdw>
                </a:effectLst>
              </a:rPr>
              <a:t>Optimised LPA</a:t>
            </a:r>
            <a:r>
              <a:rPr lang="en-NZ" b="1" dirty="0" smtClean="0">
                <a:effectLst>
                  <a:outerShdw blurRad="38100" dist="38100" dir="2700000" algn="tl">
                    <a:srgbClr val="000000">
                      <a:alpha val="43137"/>
                    </a:srgbClr>
                  </a:outerShdw>
                </a:effectLst>
              </a:rPr>
              <a:t>* </a:t>
            </a:r>
            <a:r>
              <a:rPr lang="en-NZ" b="1" dirty="0" err="1" smtClean="0">
                <a:effectLst>
                  <a:outerShdw blurRad="38100" dist="38100" dir="2700000" algn="tl">
                    <a:srgbClr val="000000">
                      <a:alpha val="43137"/>
                    </a:srgbClr>
                  </a:outerShdw>
                </a:effectLst>
              </a:rPr>
              <a:t>Pseudocode</a:t>
            </a:r>
            <a:endParaRPr lang="en-NZ" b="1" dirty="0">
              <a:effectLst>
                <a:outerShdw blurRad="38100" dist="38100" dir="2700000" algn="tl">
                  <a:srgbClr val="000000">
                    <a:alpha val="43137"/>
                  </a:srgbClr>
                </a:outerShdw>
              </a:effectLst>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212" y="1171352"/>
            <a:ext cx="4647815" cy="549898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4740" y="1167153"/>
            <a:ext cx="4032448" cy="3413975"/>
          </a:xfrm>
          <a:prstGeom prst="rect">
            <a:avLst/>
          </a:prstGeom>
          <a:solidFill>
            <a:srgbClr val="FFFF99"/>
          </a:solidFill>
          <a:ln w="9525">
            <a:solidFill>
              <a:schemeClr val="tx1"/>
            </a:solidFill>
            <a:miter lim="800000"/>
            <a:headEnd/>
            <a:tailEnd/>
          </a:ln>
        </p:spPr>
      </p:pic>
      <p:sp>
        <p:nvSpPr>
          <p:cNvPr id="3" name="TextBox 2"/>
          <p:cNvSpPr txBox="1"/>
          <p:nvPr/>
        </p:nvSpPr>
        <p:spPr>
          <a:xfrm>
            <a:off x="5220072" y="5085184"/>
            <a:ext cx="2010487" cy="369332"/>
          </a:xfrm>
          <a:prstGeom prst="rect">
            <a:avLst/>
          </a:prstGeom>
          <a:noFill/>
        </p:spPr>
        <p:txBody>
          <a:bodyPr wrap="none" rtlCol="0">
            <a:spAutoFit/>
          </a:bodyPr>
          <a:lstStyle/>
          <a:p>
            <a:r>
              <a:rPr lang="en-NZ" dirty="0" smtClean="0">
                <a:solidFill>
                  <a:srgbClr val="0000FF"/>
                </a:solidFill>
              </a:rPr>
              <a:t>Decrease in g-value</a:t>
            </a:r>
            <a:endParaRPr lang="en-NZ" dirty="0">
              <a:solidFill>
                <a:srgbClr val="0000FF"/>
              </a:solidFill>
            </a:endParaRPr>
          </a:p>
        </p:txBody>
      </p:sp>
      <p:cxnSp>
        <p:nvCxnSpPr>
          <p:cNvPr id="5" name="Straight Arrow Connector 4"/>
          <p:cNvCxnSpPr>
            <a:stCxn id="3" idx="1"/>
          </p:cNvCxnSpPr>
          <p:nvPr/>
        </p:nvCxnSpPr>
        <p:spPr>
          <a:xfrm flipH="1" flipV="1">
            <a:off x="1691680" y="4293096"/>
            <a:ext cx="3528392" cy="9767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220072" y="5733256"/>
            <a:ext cx="1927131" cy="369332"/>
          </a:xfrm>
          <a:prstGeom prst="rect">
            <a:avLst/>
          </a:prstGeom>
          <a:noFill/>
        </p:spPr>
        <p:txBody>
          <a:bodyPr wrap="none" rtlCol="0">
            <a:spAutoFit/>
          </a:bodyPr>
          <a:lstStyle/>
          <a:p>
            <a:r>
              <a:rPr lang="en-NZ" dirty="0" smtClean="0">
                <a:solidFill>
                  <a:srgbClr val="0000FF"/>
                </a:solidFill>
              </a:rPr>
              <a:t>increase in g-value</a:t>
            </a:r>
            <a:endParaRPr lang="en-NZ" dirty="0">
              <a:solidFill>
                <a:srgbClr val="0000FF"/>
              </a:solidFill>
            </a:endParaRPr>
          </a:p>
        </p:txBody>
      </p:sp>
      <p:cxnSp>
        <p:nvCxnSpPr>
          <p:cNvPr id="7" name="Straight Arrow Connector 6"/>
          <p:cNvCxnSpPr>
            <a:stCxn id="9" idx="1"/>
          </p:cNvCxnSpPr>
          <p:nvPr/>
        </p:nvCxnSpPr>
        <p:spPr>
          <a:xfrm flipH="1" flipV="1">
            <a:off x="1475656" y="5733256"/>
            <a:ext cx="3744416"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47624" y="2718814"/>
            <a:ext cx="1229824" cy="646331"/>
          </a:xfrm>
          <a:prstGeom prst="rect">
            <a:avLst/>
          </a:prstGeom>
          <a:solidFill>
            <a:srgbClr val="FFFF99"/>
          </a:solidFill>
        </p:spPr>
        <p:txBody>
          <a:bodyPr wrap="none" rtlCol="0">
            <a:spAutoFit/>
          </a:bodyPr>
          <a:lstStyle/>
          <a:p>
            <a:r>
              <a:rPr lang="en-NZ" b="1" dirty="0" smtClean="0">
                <a:solidFill>
                  <a:srgbClr val="00B050"/>
                </a:solidFill>
              </a:rPr>
              <a:t>Cell</a:t>
            </a:r>
          </a:p>
          <a:p>
            <a:r>
              <a:rPr lang="en-NZ" b="1" dirty="0" smtClean="0">
                <a:solidFill>
                  <a:srgbClr val="00B050"/>
                </a:solidFill>
              </a:rPr>
              <a:t>unblocking</a:t>
            </a:r>
            <a:endParaRPr lang="en-NZ" b="1" dirty="0">
              <a:solidFill>
                <a:srgbClr val="00B050"/>
              </a:solidFill>
            </a:endParaRPr>
          </a:p>
        </p:txBody>
      </p:sp>
      <p:sp>
        <p:nvSpPr>
          <p:cNvPr id="13" name="TextBox 12"/>
          <p:cNvSpPr txBox="1"/>
          <p:nvPr/>
        </p:nvSpPr>
        <p:spPr>
          <a:xfrm>
            <a:off x="7994487" y="4280537"/>
            <a:ext cx="982961" cy="646331"/>
          </a:xfrm>
          <a:prstGeom prst="rect">
            <a:avLst/>
          </a:prstGeom>
          <a:solidFill>
            <a:srgbClr val="FFFF99"/>
          </a:solidFill>
        </p:spPr>
        <p:txBody>
          <a:bodyPr wrap="none" rtlCol="0">
            <a:spAutoFit/>
          </a:bodyPr>
          <a:lstStyle/>
          <a:p>
            <a:r>
              <a:rPr lang="en-NZ" b="1" dirty="0" smtClean="0">
                <a:solidFill>
                  <a:srgbClr val="FF0000"/>
                </a:solidFill>
              </a:rPr>
              <a:t>Cell</a:t>
            </a:r>
          </a:p>
          <a:p>
            <a:r>
              <a:rPr lang="en-NZ" b="1" dirty="0" smtClean="0">
                <a:solidFill>
                  <a:srgbClr val="FF0000"/>
                </a:solidFill>
              </a:rPr>
              <a:t>blocking</a:t>
            </a:r>
            <a:endParaRPr lang="en-NZ" b="1" dirty="0">
              <a:solidFill>
                <a:srgbClr val="FF0000"/>
              </a:solidFill>
            </a:endParaRPr>
          </a:p>
        </p:txBody>
      </p:sp>
    </p:spTree>
    <p:extLst>
      <p:ext uri="{BB962C8B-B14F-4D97-AF65-F5344CB8AC3E}">
        <p14:creationId xmlns:p14="http://schemas.microsoft.com/office/powerpoint/2010/main" val="5382144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smtClean="0">
                <a:effectLst>
                  <a:outerShdw blurRad="38100" dist="38100" dir="2700000" algn="tl">
                    <a:srgbClr val="000000">
                      <a:alpha val="43137"/>
                    </a:srgbClr>
                  </a:outerShdw>
                </a:effectLst>
              </a:rPr>
              <a:t>Exercise: Planning &amp; </a:t>
            </a:r>
            <a:r>
              <a:rPr lang="en-NZ" b="1" dirty="0" err="1" smtClean="0">
                <a:effectLst>
                  <a:outerShdw blurRad="38100" dist="38100" dir="2700000" algn="tl">
                    <a:srgbClr val="000000">
                      <a:alpha val="43137"/>
                    </a:srgbClr>
                  </a:outerShdw>
                </a:effectLst>
              </a:rPr>
              <a:t>Replanning</a:t>
            </a:r>
            <a:endParaRPr lang="en-NZ"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marL="0" indent="0">
              <a:buNone/>
            </a:pPr>
            <a:r>
              <a:rPr lang="en-NZ" dirty="0" smtClean="0"/>
              <a:t>Simulate the following 4-connected </a:t>
            </a:r>
            <a:r>
              <a:rPr lang="en-NZ" dirty="0" err="1" smtClean="0"/>
              <a:t>gridworld</a:t>
            </a:r>
            <a:r>
              <a:rPr lang="en-NZ" dirty="0" smtClean="0"/>
              <a:t> using:</a:t>
            </a:r>
          </a:p>
          <a:p>
            <a:pPr marL="914400" lvl="1" indent="-514350">
              <a:buFont typeface="+mj-lt"/>
              <a:buAutoNum type="arabicPeriod"/>
            </a:pPr>
            <a:r>
              <a:rPr lang="en-NZ" dirty="0" smtClean="0"/>
              <a:t>(optional) A* with Strict Expanded List (break ties in favour of smallest g-value</a:t>
            </a:r>
          </a:p>
          <a:p>
            <a:pPr marL="914400" lvl="1" indent="-514350">
              <a:buFont typeface="+mj-lt"/>
              <a:buAutoNum type="arabicPeriod"/>
            </a:pPr>
            <a:r>
              <a:rPr lang="en-NZ" dirty="0" smtClean="0"/>
              <a:t>LPA* </a:t>
            </a:r>
            <a:endParaRPr lang="en-NZ" dirty="0"/>
          </a:p>
        </p:txBody>
      </p:sp>
    </p:spTree>
    <p:extLst>
      <p:ext uri="{BB962C8B-B14F-4D97-AF65-F5344CB8AC3E}">
        <p14:creationId xmlns:p14="http://schemas.microsoft.com/office/powerpoint/2010/main" val="40109089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NZ" sz="3200" b="1" dirty="0"/>
              <a:t>R</a:t>
            </a:r>
            <a:r>
              <a:rPr lang="en-NZ" sz="3200" b="1" dirty="0" smtClean="0"/>
              <a:t>oute-planning example in the eight-connected</a:t>
            </a:r>
            <a:br>
              <a:rPr lang="en-NZ" sz="3200" b="1" dirty="0" smtClean="0"/>
            </a:br>
            <a:r>
              <a:rPr lang="en-NZ" sz="3200" b="1" dirty="0" err="1" smtClean="0"/>
              <a:t>gridworld</a:t>
            </a:r>
            <a:endParaRPr lang="en-NZ" sz="32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9763" y="2133600"/>
            <a:ext cx="5324475"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301380" y="2589738"/>
            <a:ext cx="334516" cy="335206"/>
          </a:xfrm>
          <a:prstGeom prst="rect">
            <a:avLst/>
          </a:prstGeom>
          <a:solidFill>
            <a:srgbClr val="00B050">
              <a:alpha val="25000"/>
            </a:srgb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 name="Rectangle 4"/>
          <p:cNvSpPr/>
          <p:nvPr/>
        </p:nvSpPr>
        <p:spPr>
          <a:xfrm>
            <a:off x="2258219" y="4293096"/>
            <a:ext cx="360040" cy="360040"/>
          </a:xfrm>
          <a:prstGeom prst="rect">
            <a:avLst/>
          </a:prstGeom>
          <a:solidFill>
            <a:srgbClr val="FF0000">
              <a:alpha val="25000"/>
            </a:srgb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55173501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NZ" sz="3200" b="1" dirty="0"/>
              <a:t>R</a:t>
            </a:r>
            <a:r>
              <a:rPr lang="en-NZ" sz="3200" b="1" dirty="0" smtClean="0"/>
              <a:t>oute-planning example in the eight-connected</a:t>
            </a:r>
            <a:br>
              <a:rPr lang="en-NZ" sz="3200" b="1" dirty="0" smtClean="0"/>
            </a:br>
            <a:r>
              <a:rPr lang="en-NZ" sz="3200" b="1" dirty="0" err="1" smtClean="0"/>
              <a:t>gridworld</a:t>
            </a:r>
            <a:endParaRPr lang="en-NZ" sz="3200"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2128838"/>
            <a:ext cx="5257800" cy="260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263280" y="2608788"/>
            <a:ext cx="334516" cy="335206"/>
          </a:xfrm>
          <a:prstGeom prst="rect">
            <a:avLst/>
          </a:prstGeom>
          <a:solidFill>
            <a:srgbClr val="00B050">
              <a:alpha val="25000"/>
            </a:srgb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 name="Rectangle 4"/>
          <p:cNvSpPr/>
          <p:nvPr/>
        </p:nvSpPr>
        <p:spPr>
          <a:xfrm>
            <a:off x="2220119" y="4312146"/>
            <a:ext cx="360040" cy="360040"/>
          </a:xfrm>
          <a:prstGeom prst="rect">
            <a:avLst/>
          </a:prstGeom>
          <a:solidFill>
            <a:srgbClr val="FF0000">
              <a:alpha val="25000"/>
            </a:srgb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24779424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NZ" sz="3200" b="1" dirty="0"/>
              <a:t>R</a:t>
            </a:r>
            <a:r>
              <a:rPr lang="en-NZ" sz="3200" b="1" dirty="0" smtClean="0"/>
              <a:t>oute-planning example in the eight-connected</a:t>
            </a:r>
            <a:br>
              <a:rPr lang="en-NZ" sz="3200" b="1" dirty="0" smtClean="0"/>
            </a:br>
            <a:r>
              <a:rPr lang="en-NZ" sz="3200" b="1" dirty="0" err="1" smtClean="0"/>
              <a:t>gridworld</a:t>
            </a:r>
            <a:endParaRPr lang="en-NZ" sz="3200"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7863" y="2128838"/>
            <a:ext cx="5248275" cy="260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263280" y="2589738"/>
            <a:ext cx="334516" cy="335206"/>
          </a:xfrm>
          <a:prstGeom prst="rect">
            <a:avLst/>
          </a:prstGeom>
          <a:solidFill>
            <a:srgbClr val="00B050">
              <a:alpha val="25000"/>
            </a:srgb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 name="Rectangle 4"/>
          <p:cNvSpPr/>
          <p:nvPr/>
        </p:nvSpPr>
        <p:spPr>
          <a:xfrm>
            <a:off x="2220119" y="4293096"/>
            <a:ext cx="360040" cy="360040"/>
          </a:xfrm>
          <a:prstGeom prst="rect">
            <a:avLst/>
          </a:prstGeom>
          <a:solidFill>
            <a:srgbClr val="FF0000">
              <a:alpha val="25000"/>
            </a:srgb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7321552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sp>
        <p:nvSpPr>
          <p:cNvPr id="3" name="Content Placeholder 2"/>
          <p:cNvSpPr>
            <a:spLocks noGrp="1"/>
          </p:cNvSpPr>
          <p:nvPr>
            <p:ph idx="1"/>
          </p:nvPr>
        </p:nvSpPr>
        <p:spPr/>
        <p:txBody>
          <a:bodyPr/>
          <a:lstStyle/>
          <a:p>
            <a:r>
              <a:rPr lang="en-NZ" dirty="0" smtClean="0"/>
              <a:t>Optimised LPA*</a:t>
            </a:r>
          </a:p>
          <a:p>
            <a:r>
              <a:rPr lang="en-NZ" dirty="0" smtClean="0"/>
              <a:t>2 other optimisations</a:t>
            </a:r>
          </a:p>
          <a:p>
            <a:r>
              <a:rPr lang="en-NZ" dirty="0" smtClean="0"/>
              <a:t>Results </a:t>
            </a:r>
          </a:p>
          <a:p>
            <a:r>
              <a:rPr lang="en-NZ" dirty="0" smtClean="0"/>
              <a:t>ASSIGNMENT#1 - Start-up Code</a:t>
            </a:r>
            <a:endParaRPr lang="en-NZ" dirty="0"/>
          </a:p>
        </p:txBody>
      </p:sp>
    </p:spTree>
    <p:extLst>
      <p:ext uri="{BB962C8B-B14F-4D97-AF65-F5344CB8AC3E}">
        <p14:creationId xmlns:p14="http://schemas.microsoft.com/office/powerpoint/2010/main" val="27234864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NZ" sz="3200" b="1" dirty="0"/>
              <a:t>R</a:t>
            </a:r>
            <a:r>
              <a:rPr lang="en-NZ" sz="3200" b="1" dirty="0" smtClean="0"/>
              <a:t>oute-planning example in the eight-connected</a:t>
            </a:r>
            <a:br>
              <a:rPr lang="en-NZ" sz="3200" b="1" dirty="0" smtClean="0"/>
            </a:br>
            <a:r>
              <a:rPr lang="en-NZ" sz="3200" b="1" dirty="0" err="1" smtClean="0"/>
              <a:t>gridworld</a:t>
            </a:r>
            <a:endParaRPr lang="en-NZ" sz="3200" b="1"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7388" y="2138363"/>
            <a:ext cx="5229225"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253755" y="2646888"/>
            <a:ext cx="334516" cy="335206"/>
          </a:xfrm>
          <a:prstGeom prst="rect">
            <a:avLst/>
          </a:prstGeom>
          <a:solidFill>
            <a:srgbClr val="00B050">
              <a:alpha val="25000"/>
            </a:srgb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 name="Rectangle 4"/>
          <p:cNvSpPr/>
          <p:nvPr/>
        </p:nvSpPr>
        <p:spPr>
          <a:xfrm>
            <a:off x="2210594" y="4350246"/>
            <a:ext cx="360040" cy="360040"/>
          </a:xfrm>
          <a:prstGeom prst="rect">
            <a:avLst/>
          </a:prstGeom>
          <a:solidFill>
            <a:srgbClr val="FF0000">
              <a:alpha val="25000"/>
            </a:srgb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103703115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4468926" cy="764704"/>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NZ" sz="3600" b="1" dirty="0" smtClean="0">
                <a:solidFill>
                  <a:srgbClr val="FF0000"/>
                </a:solidFill>
                <a:effectLst>
                  <a:outerShdw blurRad="38100" dist="38100" dir="2700000" algn="tl">
                    <a:srgbClr val="000000">
                      <a:alpha val="43137"/>
                    </a:srgbClr>
                  </a:outerShdw>
                </a:effectLst>
              </a:rPr>
              <a:t>Exercise: </a:t>
            </a:r>
            <a:r>
              <a:rPr lang="en-NZ" sz="3600" b="1" dirty="0" smtClean="0">
                <a:effectLst>
                  <a:outerShdw blurRad="38100" dist="38100" dir="2700000" algn="tl">
                    <a:srgbClr val="000000">
                      <a:alpha val="43137"/>
                    </a:srgbClr>
                  </a:outerShdw>
                </a:effectLst>
              </a:rPr>
              <a:t>Second Search</a:t>
            </a:r>
            <a:endParaRPr lang="en-NZ" sz="3600" b="1" dirty="0">
              <a:effectLst>
                <a:outerShdw blurRad="38100" dist="38100" dir="2700000" algn="tl">
                  <a:srgbClr val="000000">
                    <a:alpha val="43137"/>
                  </a:srgbClr>
                </a:outerShdw>
              </a:effectLst>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8926" y="421795"/>
            <a:ext cx="4237459" cy="6356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4300" y="4256705"/>
            <a:ext cx="2600325"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130314" y="6228020"/>
            <a:ext cx="2208297" cy="369332"/>
          </a:xfrm>
          <a:prstGeom prst="rect">
            <a:avLst/>
          </a:prstGeom>
          <a:noFill/>
        </p:spPr>
        <p:txBody>
          <a:bodyPr wrap="none" rtlCol="0">
            <a:spAutoFit/>
          </a:bodyPr>
          <a:lstStyle/>
          <a:p>
            <a:r>
              <a:rPr lang="en-NZ" dirty="0" smtClean="0"/>
              <a:t>Principle behind LPA*</a:t>
            </a:r>
            <a:endParaRPr lang="en-NZ" dirty="0"/>
          </a:p>
        </p:txBody>
      </p:sp>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297" y="1484784"/>
            <a:ext cx="3744416" cy="1848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5297" y="1124744"/>
            <a:ext cx="1666290" cy="369332"/>
          </a:xfrm>
          <a:prstGeom prst="rect">
            <a:avLst/>
          </a:prstGeom>
          <a:noFill/>
        </p:spPr>
        <p:txBody>
          <a:bodyPr wrap="none" rtlCol="0">
            <a:spAutoFit/>
          </a:bodyPr>
          <a:lstStyle/>
          <a:p>
            <a:r>
              <a:rPr lang="en-NZ" dirty="0" smtClean="0"/>
              <a:t>Previous Search</a:t>
            </a:r>
            <a:endParaRPr lang="en-NZ" dirty="0"/>
          </a:p>
        </p:txBody>
      </p:sp>
    </p:spTree>
    <p:extLst>
      <p:ext uri="{BB962C8B-B14F-4D97-AF65-F5344CB8AC3E}">
        <p14:creationId xmlns:p14="http://schemas.microsoft.com/office/powerpoint/2010/main" val="131015237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smtClean="0">
                <a:effectLst>
                  <a:outerShdw blurRad="38100" dist="38100" dir="2700000" algn="tl">
                    <a:srgbClr val="000000">
                      <a:alpha val="43137"/>
                    </a:srgbClr>
                  </a:outerShdw>
                </a:effectLst>
              </a:rPr>
              <a:t>Properties</a:t>
            </a:r>
            <a:endParaRPr lang="en-NZ"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0"/>
            <a:ext cx="8229600" cy="4781128"/>
          </a:xfrm>
        </p:spPr>
        <p:txBody>
          <a:bodyPr>
            <a:normAutofit fontScale="92500" lnSpcReduction="10000"/>
          </a:bodyPr>
          <a:lstStyle/>
          <a:p>
            <a:r>
              <a:rPr lang="en-NZ" b="1" dirty="0" smtClean="0">
                <a:solidFill>
                  <a:srgbClr val="FF0000"/>
                </a:solidFill>
                <a:effectLst>
                  <a:outerShdw blurRad="38100" dist="38100" dir="2700000" algn="tl">
                    <a:srgbClr val="000000">
                      <a:alpha val="43137"/>
                    </a:srgbClr>
                  </a:outerShdw>
                </a:effectLst>
              </a:rPr>
              <a:t>LPA*</a:t>
            </a:r>
            <a:r>
              <a:rPr lang="en-NZ" dirty="0" smtClean="0"/>
              <a:t> does </a:t>
            </a:r>
            <a:r>
              <a:rPr lang="en-NZ" u="sng" dirty="0" smtClean="0"/>
              <a:t>not</a:t>
            </a:r>
            <a:r>
              <a:rPr lang="en-NZ" dirty="0" smtClean="0"/>
              <a:t> maintain a CLOSED list (expanded list) since it uses local consistency checks to avoid vertex re-expansions.</a:t>
            </a:r>
          </a:p>
          <a:p>
            <a:r>
              <a:rPr lang="en-NZ" dirty="0" err="1" smtClean="0"/>
              <a:t>Replanning</a:t>
            </a:r>
            <a:r>
              <a:rPr lang="en-NZ" dirty="0" smtClean="0"/>
              <a:t> with LPA* is best understood as transforming the </a:t>
            </a:r>
            <a:r>
              <a:rPr lang="en-NZ" b="1" dirty="0" smtClean="0">
                <a:solidFill>
                  <a:srgbClr val="FF0000"/>
                </a:solidFill>
                <a:effectLst>
                  <a:outerShdw blurRad="38100" dist="38100" dir="2700000" algn="tl">
                    <a:srgbClr val="000000">
                      <a:alpha val="43137"/>
                    </a:srgbClr>
                  </a:outerShdw>
                </a:effectLst>
              </a:rPr>
              <a:t>A*</a:t>
            </a:r>
            <a:r>
              <a:rPr lang="en-NZ" dirty="0" smtClean="0"/>
              <a:t> search tree of the old problem to the new one.  The larger the </a:t>
            </a:r>
            <a:r>
              <a:rPr lang="en-NZ" b="1" dirty="0" smtClean="0">
                <a:solidFill>
                  <a:srgbClr val="0000FF"/>
                </a:solidFill>
                <a:effectLst>
                  <a:outerShdw blurRad="38100" dist="38100" dir="2700000" algn="tl">
                    <a:srgbClr val="000000">
                      <a:alpha val="43137"/>
                    </a:srgbClr>
                  </a:outerShdw>
                </a:effectLst>
              </a:rPr>
              <a:t>overlap</a:t>
            </a:r>
            <a:r>
              <a:rPr lang="en-NZ" dirty="0" smtClean="0">
                <a:effectLst>
                  <a:outerShdw blurRad="38100" dist="38100" dir="2700000" algn="tl">
                    <a:srgbClr val="000000">
                      <a:alpha val="43137"/>
                    </a:srgbClr>
                  </a:outerShdw>
                </a:effectLst>
              </a:rPr>
              <a:t> </a:t>
            </a:r>
            <a:r>
              <a:rPr lang="en-NZ" dirty="0" smtClean="0"/>
              <a:t>between the </a:t>
            </a:r>
            <a:r>
              <a:rPr lang="en-NZ" b="1" dirty="0" smtClean="0">
                <a:solidFill>
                  <a:srgbClr val="008000"/>
                </a:solidFill>
                <a:effectLst>
                  <a:outerShdw blurRad="38100" dist="38100" dir="2700000" algn="tl">
                    <a:srgbClr val="000000">
                      <a:alpha val="43137"/>
                    </a:srgbClr>
                  </a:outerShdw>
                </a:effectLst>
              </a:rPr>
              <a:t>old </a:t>
            </a:r>
            <a:r>
              <a:rPr lang="en-NZ" dirty="0" smtClean="0"/>
              <a:t>and the </a:t>
            </a:r>
            <a:r>
              <a:rPr lang="en-NZ" b="1" dirty="0" smtClean="0">
                <a:solidFill>
                  <a:srgbClr val="008000"/>
                </a:solidFill>
                <a:effectLst>
                  <a:outerShdw blurRad="38100" dist="38100" dir="2700000" algn="tl">
                    <a:srgbClr val="000000">
                      <a:alpha val="43137"/>
                    </a:srgbClr>
                  </a:outerShdw>
                </a:effectLst>
              </a:rPr>
              <a:t>new</a:t>
            </a:r>
            <a:r>
              <a:rPr lang="en-NZ" dirty="0" smtClean="0">
                <a:effectLst>
                  <a:outerShdw blurRad="38100" dist="38100" dir="2700000" algn="tl">
                    <a:srgbClr val="000000">
                      <a:alpha val="43137"/>
                    </a:srgbClr>
                  </a:outerShdw>
                </a:effectLst>
              </a:rPr>
              <a:t> </a:t>
            </a:r>
            <a:r>
              <a:rPr lang="en-NZ" b="1" dirty="0" smtClean="0">
                <a:solidFill>
                  <a:srgbClr val="008000"/>
                </a:solidFill>
                <a:effectLst>
                  <a:outerShdw blurRad="38100" dist="38100" dir="2700000" algn="tl">
                    <a:srgbClr val="000000">
                      <a:alpha val="43137"/>
                    </a:srgbClr>
                  </a:outerShdw>
                </a:effectLst>
              </a:rPr>
              <a:t>search trees </a:t>
            </a:r>
            <a:r>
              <a:rPr lang="en-NZ" dirty="0" smtClean="0"/>
              <a:t>and the more </a:t>
            </a:r>
            <a:r>
              <a:rPr lang="en-NZ" b="1" dirty="0" smtClean="0">
                <a:solidFill>
                  <a:srgbClr val="0000FF"/>
                </a:solidFill>
                <a:effectLst>
                  <a:outerShdw blurRad="38100" dist="38100" dir="2700000" algn="tl">
                    <a:srgbClr val="000000">
                      <a:alpha val="43137"/>
                    </a:srgbClr>
                  </a:outerShdw>
                </a:effectLst>
              </a:rPr>
              <a:t>start distances </a:t>
            </a:r>
            <a:r>
              <a:rPr lang="en-NZ" dirty="0" smtClean="0"/>
              <a:t>remain unchanged, the more efficient </a:t>
            </a:r>
            <a:r>
              <a:rPr lang="en-NZ" dirty="0" err="1" smtClean="0"/>
              <a:t>replanning</a:t>
            </a:r>
            <a:r>
              <a:rPr lang="en-NZ" dirty="0" smtClean="0"/>
              <a:t> becomes.  </a:t>
            </a:r>
            <a:r>
              <a:rPr lang="en-NZ" b="1" dirty="0" smtClean="0">
                <a:solidFill>
                  <a:srgbClr val="FF0000"/>
                </a:solidFill>
                <a:effectLst>
                  <a:outerShdw blurRad="38100" dist="38100" dir="2700000" algn="tl">
                    <a:srgbClr val="000000">
                      <a:alpha val="43137"/>
                    </a:srgbClr>
                  </a:outerShdw>
                </a:effectLst>
              </a:rPr>
              <a:t>LPA*</a:t>
            </a:r>
            <a:r>
              <a:rPr lang="en-NZ" dirty="0" smtClean="0"/>
              <a:t> can be </a:t>
            </a:r>
            <a:r>
              <a:rPr lang="en-NZ" b="1" u="sng" dirty="0" smtClean="0">
                <a:effectLst>
                  <a:outerShdw blurRad="38100" dist="38100" dir="2700000" algn="tl">
                    <a:srgbClr val="000000">
                      <a:alpha val="43137"/>
                    </a:srgbClr>
                  </a:outerShdw>
                </a:effectLst>
              </a:rPr>
              <a:t>less efficient </a:t>
            </a:r>
            <a:r>
              <a:rPr lang="en-NZ" dirty="0" smtClean="0"/>
              <a:t>than </a:t>
            </a:r>
            <a:r>
              <a:rPr lang="en-NZ" b="1" dirty="0" smtClean="0">
                <a:solidFill>
                  <a:srgbClr val="FF0000"/>
                </a:solidFill>
                <a:effectLst>
                  <a:outerShdw blurRad="38100" dist="38100" dir="2700000" algn="tl">
                    <a:srgbClr val="000000">
                      <a:alpha val="43137"/>
                    </a:srgbClr>
                  </a:outerShdw>
                </a:effectLst>
              </a:rPr>
              <a:t>A*</a:t>
            </a:r>
            <a:r>
              <a:rPr lang="en-NZ" dirty="0" smtClean="0"/>
              <a:t> if the overlap between the search trees is small.</a:t>
            </a:r>
            <a:endParaRPr lang="en-NZ" dirty="0"/>
          </a:p>
        </p:txBody>
      </p:sp>
    </p:spTree>
    <p:extLst>
      <p:ext uri="{BB962C8B-B14F-4D97-AF65-F5344CB8AC3E}">
        <p14:creationId xmlns:p14="http://schemas.microsoft.com/office/powerpoint/2010/main" val="235678336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smtClean="0">
                <a:effectLst>
                  <a:outerShdw blurRad="38100" dist="38100" dir="2700000" algn="tl">
                    <a:srgbClr val="000000">
                      <a:alpha val="43137"/>
                    </a:srgbClr>
                  </a:outerShdw>
                </a:effectLst>
              </a:rPr>
              <a:t>Conclusions</a:t>
            </a:r>
            <a:endParaRPr lang="en-NZ"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85000" lnSpcReduction="20000"/>
          </a:bodyPr>
          <a:lstStyle/>
          <a:p>
            <a:r>
              <a:rPr lang="en-NZ" dirty="0" smtClean="0"/>
              <a:t>Incremental search methods find optimal solutions to series of similar path-planning problems potentially faster than is possible by solving each path-planning problem from scratch. </a:t>
            </a:r>
          </a:p>
          <a:p>
            <a:r>
              <a:rPr lang="en-NZ" dirty="0" smtClean="0"/>
              <a:t>They do this by using information from previous search episodes to speed up later searches. </a:t>
            </a:r>
          </a:p>
          <a:p>
            <a:r>
              <a:rPr lang="en-NZ" dirty="0" smtClean="0"/>
              <a:t>LPA* applies to path-planning problems where one needs to find shortest paths repeatedly as:</a:t>
            </a:r>
          </a:p>
          <a:p>
            <a:pPr lvl="1"/>
            <a:r>
              <a:rPr lang="en-NZ" dirty="0" smtClean="0"/>
              <a:t>edges or vertices are added or deleted, </a:t>
            </a:r>
          </a:p>
          <a:p>
            <a:pPr lvl="1"/>
            <a:r>
              <a:rPr lang="en-NZ" dirty="0" smtClean="0"/>
              <a:t>or the costs of edges are changed, for example, because the cost of planning operators, their preconditions, or their effects change from one path-planning problem to the next.</a:t>
            </a:r>
            <a:endParaRPr lang="en-NZ" dirty="0"/>
          </a:p>
        </p:txBody>
      </p:sp>
    </p:spTree>
    <p:extLst>
      <p:ext uri="{BB962C8B-B14F-4D97-AF65-F5344CB8AC3E}">
        <p14:creationId xmlns:p14="http://schemas.microsoft.com/office/powerpoint/2010/main" val="14030091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a:effectLst>
                  <a:outerShdw blurRad="38100" dist="38100" dir="2700000" algn="tl">
                    <a:srgbClr val="000000">
                      <a:alpha val="43137"/>
                    </a:srgbClr>
                  </a:outerShdw>
                </a:effectLst>
              </a:rPr>
              <a:t>Conclusions</a:t>
            </a:r>
            <a:endParaRPr lang="en-NZ" dirty="0"/>
          </a:p>
        </p:txBody>
      </p:sp>
      <p:sp>
        <p:nvSpPr>
          <p:cNvPr id="3" name="Content Placeholder 2"/>
          <p:cNvSpPr>
            <a:spLocks noGrp="1"/>
          </p:cNvSpPr>
          <p:nvPr>
            <p:ph idx="1"/>
          </p:nvPr>
        </p:nvSpPr>
        <p:spPr/>
        <p:txBody>
          <a:bodyPr>
            <a:normAutofit fontScale="92500" lnSpcReduction="10000"/>
          </a:bodyPr>
          <a:lstStyle/>
          <a:p>
            <a:r>
              <a:rPr lang="en-NZ" dirty="0"/>
              <a:t>Lifelong Planning A* generalizes A*. Like A*, it uses heuristics to speed up the current search. Different from A*, it also uses information from previous searches to speed up the current one.</a:t>
            </a:r>
          </a:p>
          <a:p>
            <a:r>
              <a:rPr lang="en-NZ" dirty="0" smtClean="0"/>
              <a:t>The </a:t>
            </a:r>
            <a:r>
              <a:rPr lang="en-NZ" dirty="0"/>
              <a:t>search effort of Lifelong Planning A* is especially small if the changes occur close to the goal cell. It is usually much smaller than the search effort of A* although it can also be larger (especially if the changes occur close to the start cell)</a:t>
            </a:r>
          </a:p>
        </p:txBody>
      </p:sp>
    </p:spTree>
    <p:extLst>
      <p:ext uri="{BB962C8B-B14F-4D97-AF65-F5344CB8AC3E}">
        <p14:creationId xmlns:p14="http://schemas.microsoft.com/office/powerpoint/2010/main" val="12229635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363" y="2881858"/>
            <a:ext cx="6391275"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229600" cy="1143000"/>
          </a:xfrm>
        </p:spPr>
        <p:txBody>
          <a:bodyPr/>
          <a:lstStyle/>
          <a:p>
            <a:r>
              <a:rPr lang="en-NZ" b="1" dirty="0">
                <a:effectLst>
                  <a:outerShdw blurRad="38100" dist="38100" dir="2700000" algn="tl">
                    <a:srgbClr val="000000">
                      <a:alpha val="43137"/>
                    </a:srgbClr>
                  </a:outerShdw>
                </a:effectLst>
              </a:rPr>
              <a:t>Path Planning</a:t>
            </a:r>
          </a:p>
        </p:txBody>
      </p:sp>
      <p:sp>
        <p:nvSpPr>
          <p:cNvPr id="6" name="TextBox 5"/>
          <p:cNvSpPr txBox="1"/>
          <p:nvPr/>
        </p:nvSpPr>
        <p:spPr>
          <a:xfrm>
            <a:off x="2275280" y="2060848"/>
            <a:ext cx="4593437" cy="461665"/>
          </a:xfrm>
          <a:prstGeom prst="rect">
            <a:avLst/>
          </a:prstGeom>
          <a:noFill/>
        </p:spPr>
        <p:txBody>
          <a:bodyPr wrap="none" rtlCol="0">
            <a:spAutoFit/>
          </a:bodyPr>
          <a:lstStyle/>
          <a:p>
            <a:r>
              <a:rPr lang="en-NZ" sz="2400" b="1" dirty="0"/>
              <a:t>original eight-connected </a:t>
            </a:r>
            <a:r>
              <a:rPr lang="en-NZ" sz="2400" b="1" dirty="0" err="1"/>
              <a:t>gridworld</a:t>
            </a:r>
            <a:endParaRPr lang="en-NZ" sz="2400" b="1" dirty="0"/>
          </a:p>
        </p:txBody>
      </p:sp>
    </p:spTree>
    <p:extLst>
      <p:ext uri="{BB962C8B-B14F-4D97-AF65-F5344CB8AC3E}">
        <p14:creationId xmlns:p14="http://schemas.microsoft.com/office/powerpoint/2010/main" val="3471718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a:effectLst>
                  <a:outerShdw blurRad="38100" dist="38100" dir="2700000" algn="tl">
                    <a:srgbClr val="000000">
                      <a:alpha val="43137"/>
                    </a:srgbClr>
                  </a:outerShdw>
                </a:effectLst>
              </a:rPr>
              <a:t>Path Planning</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362" y="2852936"/>
            <a:ext cx="639127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275280" y="2066402"/>
            <a:ext cx="4593437" cy="461665"/>
          </a:xfrm>
          <a:prstGeom prst="rect">
            <a:avLst/>
          </a:prstGeom>
          <a:noFill/>
        </p:spPr>
        <p:txBody>
          <a:bodyPr wrap="none" rtlCol="0">
            <a:spAutoFit/>
          </a:bodyPr>
          <a:lstStyle/>
          <a:p>
            <a:r>
              <a:rPr lang="en-NZ" sz="2400" b="1" dirty="0"/>
              <a:t>original eight-connected </a:t>
            </a:r>
            <a:r>
              <a:rPr lang="en-NZ" sz="2400" b="1" dirty="0" err="1"/>
              <a:t>gridworld</a:t>
            </a:r>
            <a:endParaRPr lang="en-NZ" sz="2400" b="1" dirty="0"/>
          </a:p>
        </p:txBody>
      </p:sp>
    </p:spTree>
    <p:extLst>
      <p:ext uri="{BB962C8B-B14F-4D97-AF65-F5344CB8AC3E}">
        <p14:creationId xmlns:p14="http://schemas.microsoft.com/office/powerpoint/2010/main" val="28387721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a:effectLst>
                  <a:outerShdw blurRad="38100" dist="38100" dir="2700000" algn="tl">
                    <a:srgbClr val="000000">
                      <a:alpha val="43137"/>
                    </a:srgbClr>
                  </a:outerShdw>
                </a:effectLst>
              </a:rPr>
              <a:t>Path Planning</a:t>
            </a:r>
          </a:p>
        </p:txBody>
      </p:sp>
      <p:sp>
        <p:nvSpPr>
          <p:cNvPr id="4" name="TextBox 3"/>
          <p:cNvSpPr txBox="1"/>
          <p:nvPr/>
        </p:nvSpPr>
        <p:spPr>
          <a:xfrm>
            <a:off x="2275280" y="2066402"/>
            <a:ext cx="4867423" cy="461665"/>
          </a:xfrm>
          <a:prstGeom prst="rect">
            <a:avLst/>
          </a:prstGeom>
          <a:noFill/>
        </p:spPr>
        <p:txBody>
          <a:bodyPr wrap="none" rtlCol="0">
            <a:spAutoFit/>
          </a:bodyPr>
          <a:lstStyle/>
          <a:p>
            <a:r>
              <a:rPr lang="en-NZ" sz="2400" b="1" dirty="0" smtClean="0"/>
              <a:t>changed eight-connected </a:t>
            </a:r>
            <a:r>
              <a:rPr lang="en-NZ" sz="2400" b="1" dirty="0" err="1"/>
              <a:t>gridworld</a:t>
            </a:r>
            <a:endParaRPr lang="en-NZ" sz="2400" b="1"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360" y="2877324"/>
            <a:ext cx="6391275" cy="242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15812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a:effectLst>
                  <a:outerShdw blurRad="38100" dist="38100" dir="2700000" algn="tl">
                    <a:srgbClr val="000000">
                      <a:alpha val="43137"/>
                    </a:srgbClr>
                  </a:outerShdw>
                </a:effectLst>
              </a:rPr>
              <a:t>Path Planning</a:t>
            </a:r>
          </a:p>
        </p:txBody>
      </p:sp>
      <p:sp>
        <p:nvSpPr>
          <p:cNvPr id="4" name="TextBox 3"/>
          <p:cNvSpPr txBox="1"/>
          <p:nvPr/>
        </p:nvSpPr>
        <p:spPr>
          <a:xfrm>
            <a:off x="2275280" y="2066402"/>
            <a:ext cx="4703916" cy="461665"/>
          </a:xfrm>
          <a:prstGeom prst="rect">
            <a:avLst/>
          </a:prstGeom>
          <a:noFill/>
        </p:spPr>
        <p:txBody>
          <a:bodyPr wrap="none" rtlCol="0">
            <a:spAutoFit/>
          </a:bodyPr>
          <a:lstStyle/>
          <a:p>
            <a:r>
              <a:rPr lang="en-NZ" sz="2400" b="1" dirty="0" smtClean="0"/>
              <a:t>changed eight-connected </a:t>
            </a:r>
            <a:r>
              <a:rPr lang="en-NZ" sz="2400" b="1" dirty="0" err="1"/>
              <a:t>gridworld</a:t>
            </a:r>
            <a:endParaRPr lang="en-NZ" sz="2400"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363" y="2862808"/>
            <a:ext cx="639127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4618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5801</TotalTime>
  <Words>2699</Words>
  <Application>Microsoft Office PowerPoint</Application>
  <PresentationFormat>On-screen Show (4:3)</PresentationFormat>
  <Paragraphs>354</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Lifelong Planning A*</vt:lpstr>
      <vt:lpstr>Topics</vt:lpstr>
      <vt:lpstr>Incremental search + heuristic search</vt:lpstr>
      <vt:lpstr>Incremental search + heuristic search</vt:lpstr>
      <vt:lpstr>PowerPoint Presentation</vt:lpstr>
      <vt:lpstr>Path Planning</vt:lpstr>
      <vt:lpstr>Path Planning</vt:lpstr>
      <vt:lpstr>Path Planning</vt:lpstr>
      <vt:lpstr>Path Planning</vt:lpstr>
      <vt:lpstr>Lifelong Planning A*</vt:lpstr>
      <vt:lpstr>Path-planning</vt:lpstr>
      <vt:lpstr>Incremental Search</vt:lpstr>
      <vt:lpstr>Incremental Search</vt:lpstr>
      <vt:lpstr>Incremental Search</vt:lpstr>
      <vt:lpstr>Incremental Search</vt:lpstr>
      <vt:lpstr>Lifelong Learning</vt:lpstr>
      <vt:lpstr>LPA* vs. A*</vt:lpstr>
      <vt:lpstr>LPA* vs. A*</vt:lpstr>
      <vt:lpstr>LPA* vs. A*</vt:lpstr>
      <vt:lpstr>LPA* vs. A*</vt:lpstr>
      <vt:lpstr>LPA* vs. A*</vt:lpstr>
      <vt:lpstr>LPA* vs. A*</vt:lpstr>
      <vt:lpstr>LPA* vs. A*</vt:lpstr>
      <vt:lpstr>LPA* vs. A*</vt:lpstr>
      <vt:lpstr>Sample Run:   LPA* vs. A*</vt:lpstr>
      <vt:lpstr>A* v.1 versus  A* v.2</vt:lpstr>
      <vt:lpstr>Eight-connected gridworld </vt:lpstr>
      <vt:lpstr>Eight-connected gridworld </vt:lpstr>
      <vt:lpstr>(Original) Eight-connected gridworld </vt:lpstr>
      <vt:lpstr>(Changed) Eight-connected gridworld </vt:lpstr>
      <vt:lpstr>LPA*</vt:lpstr>
      <vt:lpstr>Variables</vt:lpstr>
      <vt:lpstr>Variables</vt:lpstr>
      <vt:lpstr>Rhs-value</vt:lpstr>
      <vt:lpstr>Rhs-value</vt:lpstr>
      <vt:lpstr>Shortest Path</vt:lpstr>
      <vt:lpstr>Selective Update</vt:lpstr>
      <vt:lpstr>Priority</vt:lpstr>
      <vt:lpstr>Priority</vt:lpstr>
      <vt:lpstr>Heuristic Function (Gridworld)</vt:lpstr>
      <vt:lpstr>PowerPoint Presentation</vt:lpstr>
      <vt:lpstr>LPA* Pseudocode</vt:lpstr>
      <vt:lpstr>Optimisations</vt:lpstr>
      <vt:lpstr>Replanning (not found in journal)</vt:lpstr>
      <vt:lpstr>Optimised LPA* Pseudocode</vt:lpstr>
      <vt:lpstr>Exercise: Planning &amp; Replanning</vt:lpstr>
      <vt:lpstr>Route-planning example in the eight-connected gridworld</vt:lpstr>
      <vt:lpstr>Route-planning example in the eight-connected gridworld</vt:lpstr>
      <vt:lpstr>Route-planning example in the eight-connected gridworld</vt:lpstr>
      <vt:lpstr>Route-planning example in the eight-connected gridworld</vt:lpstr>
      <vt:lpstr>PowerPoint Presentation</vt:lpstr>
      <vt:lpstr>Properties</vt:lpstr>
      <vt:lpstr>Conclusions</vt:lpstr>
      <vt:lpstr>Conclusions</vt:lpstr>
    </vt:vector>
  </TitlesOfParts>
  <Company>Massey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nhreyes</dc:creator>
  <cp:lastModifiedBy>n.h.reyes@massey.ac.nz</cp:lastModifiedBy>
  <cp:revision>149</cp:revision>
  <cp:lastPrinted>2014-07-09T04:11:21Z</cp:lastPrinted>
  <dcterms:created xsi:type="dcterms:W3CDTF">2012-07-15T02:54:56Z</dcterms:created>
  <dcterms:modified xsi:type="dcterms:W3CDTF">2014-07-21T02:32:15Z</dcterms:modified>
</cp:coreProperties>
</file>