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sldIdLst>
    <p:sldId id="444" r:id="rId3"/>
    <p:sldId id="330" r:id="rId4"/>
    <p:sldId id="430" r:id="rId5"/>
    <p:sldId id="431" r:id="rId6"/>
    <p:sldId id="321" r:id="rId7"/>
    <p:sldId id="322" r:id="rId8"/>
    <p:sldId id="323" r:id="rId9"/>
    <p:sldId id="319" r:id="rId10"/>
    <p:sldId id="335" r:id="rId11"/>
    <p:sldId id="336" r:id="rId12"/>
    <p:sldId id="338" r:id="rId13"/>
    <p:sldId id="337" r:id="rId14"/>
    <p:sldId id="334" r:id="rId15"/>
    <p:sldId id="341" r:id="rId16"/>
    <p:sldId id="324" r:id="rId17"/>
    <p:sldId id="325" r:id="rId18"/>
    <p:sldId id="326" r:id="rId19"/>
    <p:sldId id="327" r:id="rId20"/>
    <p:sldId id="432" r:id="rId21"/>
    <p:sldId id="433" r:id="rId22"/>
    <p:sldId id="328" r:id="rId23"/>
    <p:sldId id="340" r:id="rId24"/>
    <p:sldId id="339" r:id="rId25"/>
    <p:sldId id="439" r:id="rId26"/>
    <p:sldId id="434" r:id="rId27"/>
    <p:sldId id="435" r:id="rId28"/>
    <p:sldId id="436" r:id="rId29"/>
    <p:sldId id="437" r:id="rId30"/>
    <p:sldId id="438" r:id="rId31"/>
    <p:sldId id="440" r:id="rId32"/>
    <p:sldId id="442" r:id="rId33"/>
    <p:sldId id="441" r:id="rId34"/>
    <p:sldId id="443" r:id="rId35"/>
    <p:sldId id="313" r:id="rId36"/>
    <p:sldId id="297" r:id="rId37"/>
    <p:sldId id="298" r:id="rId38"/>
    <p:sldId id="299" r:id="rId39"/>
    <p:sldId id="300" r:id="rId40"/>
    <p:sldId id="312" r:id="rId41"/>
    <p:sldId id="301" r:id="rId42"/>
    <p:sldId id="302" r:id="rId43"/>
    <p:sldId id="303" r:id="rId44"/>
    <p:sldId id="304" r:id="rId45"/>
    <p:sldId id="305" r:id="rId46"/>
    <p:sldId id="28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BDD"/>
    <a:srgbClr val="00863D"/>
    <a:srgbClr val="0066FF"/>
    <a:srgbClr val="FFFF99"/>
    <a:srgbClr val="66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97410" autoAdjust="0"/>
  </p:normalViewPr>
  <p:slideViewPr>
    <p:cSldViewPr>
      <p:cViewPr varScale="1">
        <p:scale>
          <a:sx n="72" d="100"/>
          <a:sy n="72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678C-2943-4888-ABAF-B4520352751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53325-E704-4892-AEE4-F880B15D2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Indirection operator (</a:t>
            </a:r>
            <a:r>
              <a:rPr lang="en-US" dirty="0" err="1" smtClean="0"/>
              <a:t>fuzzy_system_rec</a:t>
            </a:r>
            <a:r>
              <a:rPr lang="en-US" dirty="0" smtClean="0"/>
              <a:t>*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fl)</a:t>
            </a:r>
            <a:endParaRPr lang="en-NZ" dirty="0" smtClean="0"/>
          </a:p>
          <a:p>
            <a:r>
              <a:rPr lang="en-NZ" dirty="0" smtClean="0"/>
              <a:t>Structure pointer (</a:t>
            </a:r>
            <a:r>
              <a:rPr lang="en-US" dirty="0" smtClean="0"/>
              <a:t>fl-&gt;</a:t>
            </a:r>
            <a:r>
              <a:rPr lang="en-US" dirty="0" err="1" smtClean="0"/>
              <a:t>no_of_inputs</a:t>
            </a:r>
            <a:r>
              <a:rPr lang="en-US" smtClean="0"/>
              <a:t> = 2;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53325-E704-4892-AEE4-F880B15D20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latin typeface="Times" charset="0"/>
              </a:rPr>
              <a:pPr/>
              <a:t>35</a:t>
            </a:fld>
            <a:endParaRPr lang="en-US" smtClean="0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76834-76CF-4EBD-9C23-08F37D54EF0E}" type="slidenum">
              <a:rPr lang="en-US" smtClean="0">
                <a:latin typeface="Times" charset="0"/>
              </a:rPr>
              <a:pPr/>
              <a:t>36</a:t>
            </a:fld>
            <a:endParaRPr lang="en-US" smtClean="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E974A-AF3D-412E-AE84-556AAF7C6C86}" type="slidenum">
              <a:rPr lang="en-US" smtClean="0">
                <a:latin typeface="Times" charset="0"/>
              </a:rPr>
              <a:pPr/>
              <a:t>37</a:t>
            </a:fld>
            <a:endParaRPr lang="en-US" smtClean="0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7767B-8946-4DA8-8D2E-E8B1AAA0C681}" type="slidenum">
              <a:rPr lang="en-US" smtClean="0">
                <a:latin typeface="Times" charset="0"/>
              </a:rPr>
              <a:pPr/>
              <a:t>38</a:t>
            </a:fld>
            <a:endParaRPr lang="en-US" smtClean="0">
              <a:latin typeface="Times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1A695-AF34-477D-955D-0A17EC95F0DE}" type="slidenum">
              <a:rPr lang="en-US" smtClean="0">
                <a:latin typeface="Times" charset="0"/>
              </a:rPr>
              <a:pPr/>
              <a:t>40</a:t>
            </a:fld>
            <a:endParaRPr lang="en-US" smtClean="0">
              <a:latin typeface="Time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FADD1-B06A-4CA8-B659-BD4352EF0905}" type="slidenum">
              <a:rPr lang="en-US" smtClean="0">
                <a:latin typeface="Times" charset="0"/>
              </a:rPr>
              <a:pPr/>
              <a:t>41</a:t>
            </a:fld>
            <a:endParaRPr lang="en-US" smtClean="0">
              <a:latin typeface="Times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96038-610E-4203-B647-F775E1C73DB3}" type="slidenum">
              <a:rPr lang="en-US" smtClean="0">
                <a:latin typeface="Times" charset="0"/>
              </a:rPr>
              <a:pPr/>
              <a:t>42</a:t>
            </a:fld>
            <a:endParaRPr lang="en-US" smtClean="0">
              <a:latin typeface="Times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6AF6A-24C2-4468-ACEE-4F540EEC646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030DD-2C64-4E07-BAAA-FC8F0DD30A0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26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B4478-756A-4FB5-A748-068B9F108BF5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27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A8D2D-EDBD-485B-8D07-94E6C193CCD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28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C4888-E3EC-4DE9-A5F4-74BD572B6F08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29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30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31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32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33</a:t>
            </a:fld>
            <a:endParaRPr lang="en-US" smtClean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51E45-77D2-4A43-A4E9-27ACB7766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64"/>
              <a:chOff x="-3" y="1562"/>
              <a:chExt cx="5763" cy="664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5812434 h 720"/>
                  <a:gd name="T4" fmla="*/ 59 w 1000"/>
                  <a:gd name="T5" fmla="*/ 185812434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79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11 h 272"/>
                  <a:gd name="T4" fmla="*/ 240 w 624"/>
                  <a:gd name="T5" fmla="*/ 1334 h 272"/>
                  <a:gd name="T6" fmla="*/ 624 w 624"/>
                  <a:gd name="T7" fmla="*/ 151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53"/>
                <a:ext cx="632" cy="315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37 h 362"/>
                  <a:gd name="T4" fmla="*/ 248 w 632"/>
                  <a:gd name="T5" fmla="*/ 137 h 362"/>
                  <a:gd name="T6" fmla="*/ 632 w 632"/>
                  <a:gd name="T7" fmla="*/ 137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85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74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51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57" y="1762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57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95 h 385"/>
                <a:gd name="T2" fmla="*/ 5762 w 5762"/>
                <a:gd name="T3" fmla="*/ 28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9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357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2D7B035-FC73-460B-BA09-73246D66C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5D9BAC-40EA-4729-A395-F65D94CDE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7A534F-F6B8-4F0C-90A4-811A52F27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D7B9879-A7DE-4641-9C49-2B9FFCAED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DCC026-C053-45EA-83DA-08525AA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3E0E2C-E682-457E-A4BB-17CF21752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14A176-D22E-42F7-A400-1F7DC6A72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9532A04-5EEC-493D-96E5-71D40844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BDE59A-900D-4466-AC5A-AE83A3885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C7B383-B011-44F1-9935-A4A3A0E9F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9C5215-F8DD-4B19-B0C7-7F2AF33F1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0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5D32A0-8D2B-4088-9305-E91B9A56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37EE9D-31CC-4A8F-9AE2-53E570A8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C71-D48D-4FB7-99A2-4DC69F0E315B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7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60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6006543 h 720"/>
                  <a:gd name="T4" fmla="*/ 59 w 1000"/>
                  <a:gd name="T5" fmla="*/ 186006543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Freeform 6"/>
              <p:cNvSpPr>
                <a:spLocks/>
              </p:cNvSpPr>
              <p:nvPr/>
            </p:nvSpPr>
            <p:spPr bwMode="ltGray">
              <a:xfrm rot="-5400000">
                <a:off x="926" y="169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Freeform 7"/>
              <p:cNvSpPr>
                <a:spLocks/>
              </p:cNvSpPr>
              <p:nvPr/>
            </p:nvSpPr>
            <p:spPr bwMode="ltGray">
              <a:xfrm rot="-5400000">
                <a:off x="-113" y="1780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9 h 317"/>
                  <a:gd name="T4" fmla="*/ 624 w 624"/>
                  <a:gd name="T5" fmla="*/ 1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Freeform 9"/>
              <p:cNvSpPr>
                <a:spLocks/>
              </p:cNvSpPr>
              <p:nvPr/>
            </p:nvSpPr>
            <p:spPr bwMode="ltGray">
              <a:xfrm rot="-5400000">
                <a:off x="406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63 h 272"/>
                  <a:gd name="T4" fmla="*/ 240 w 624"/>
                  <a:gd name="T5" fmla="*/ 1377 h 272"/>
                  <a:gd name="T6" fmla="*/ 624 w 624"/>
                  <a:gd name="T7" fmla="*/ 156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Freeform 10"/>
              <p:cNvSpPr>
                <a:spLocks/>
              </p:cNvSpPr>
              <p:nvPr/>
            </p:nvSpPr>
            <p:spPr bwMode="ltGray">
              <a:xfrm rot="-5400000">
                <a:off x="119" y="1728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Freeform 11"/>
              <p:cNvSpPr>
                <a:spLocks/>
              </p:cNvSpPr>
              <p:nvPr/>
            </p:nvSpPr>
            <p:spPr bwMode="ltGray">
              <a:xfrm rot="-5400000">
                <a:off x="3136" y="163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9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6 h 370"/>
                  <a:gd name="T4" fmla="*/ 624 w 624"/>
                  <a:gd name="T5" fmla="*/ 36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Freeform 14"/>
              <p:cNvSpPr>
                <a:spLocks/>
              </p:cNvSpPr>
              <p:nvPr/>
            </p:nvSpPr>
            <p:spPr bwMode="ltGray">
              <a:xfrm rot="-5400000">
                <a:off x="2514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7 h 317"/>
                  <a:gd name="T4" fmla="*/ 624 w 624"/>
                  <a:gd name="T5" fmla="*/ 16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Freeform 16"/>
              <p:cNvSpPr>
                <a:spLocks/>
              </p:cNvSpPr>
              <p:nvPr/>
            </p:nvSpPr>
            <p:spPr bwMode="ltGray">
              <a:xfrm rot="-5400000">
                <a:off x="2006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Freeform 17"/>
              <p:cNvSpPr>
                <a:spLocks/>
              </p:cNvSpPr>
              <p:nvPr/>
            </p:nvSpPr>
            <p:spPr bwMode="ltGray">
              <a:xfrm rot="-5400000">
                <a:off x="4004" y="1614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Freeform 18"/>
              <p:cNvSpPr>
                <a:spLocks/>
              </p:cNvSpPr>
              <p:nvPr/>
            </p:nvSpPr>
            <p:spPr bwMode="ltGray">
              <a:xfrm rot="-5400000">
                <a:off x="3625" y="164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Freeform 19"/>
              <p:cNvSpPr>
                <a:spLocks/>
              </p:cNvSpPr>
              <p:nvPr/>
            </p:nvSpPr>
            <p:spPr bwMode="ltGray">
              <a:xfrm rot="-5400000">
                <a:off x="4472" y="1719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Freeform 20"/>
              <p:cNvSpPr>
                <a:spLocks/>
              </p:cNvSpPr>
              <p:nvPr/>
            </p:nvSpPr>
            <p:spPr bwMode="ltGray">
              <a:xfrm>
                <a:off x="5469" y="153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Freeform 21"/>
              <p:cNvSpPr>
                <a:spLocks/>
              </p:cNvSpPr>
              <p:nvPr/>
            </p:nvSpPr>
            <p:spPr bwMode="ltGray">
              <a:xfrm rot="-5400000">
                <a:off x="5041" y="1639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Freeform 22"/>
              <p:cNvSpPr>
                <a:spLocks/>
              </p:cNvSpPr>
              <p:nvPr/>
            </p:nvSpPr>
            <p:spPr bwMode="ltGray">
              <a:xfrm rot="-5400000">
                <a:off x="4722" y="1665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8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95 h 385"/>
                <a:gd name="T2" fmla="*/ 1023 w 5762"/>
                <a:gd name="T3" fmla="*/ 281 h 385"/>
                <a:gd name="T4" fmla="*/ 1023 w 5762"/>
                <a:gd name="T5" fmla="*/ 4 h 385"/>
                <a:gd name="T6" fmla="*/ 0 w 5762"/>
                <a:gd name="T7" fmla="*/ 0 h 385"/>
                <a:gd name="T8" fmla="*/ 0 w 5762"/>
                <a:gd name="T9" fmla="*/ 29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023 w 5761"/>
                <a:gd name="T3" fmla="*/ 0 h 189"/>
                <a:gd name="T4" fmla="*/ 1023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55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255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EAE04E0-9954-473B-B55D-CB5543A39B3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2056" name="AutoShape 30">
            <a:hlinkClick r:id="rId15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721725" y="6435725"/>
            <a:ext cx="304800" cy="304800"/>
          </a:xfrm>
          <a:prstGeom prst="actionButtonHome">
            <a:avLst/>
          </a:prstGeom>
          <a:gradFill rotWithShape="0">
            <a:gsLst>
              <a:gs pos="0">
                <a:srgbClr val="FF33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8098" y="1412776"/>
            <a:ext cx="71678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b="1" dirty="0" smtClean="0">
                <a:solidFill>
                  <a:srgbClr val="132BDD"/>
                </a:solidFill>
              </a:rPr>
              <a:t>Fuzzy Logic Engine</a:t>
            </a:r>
          </a:p>
          <a:p>
            <a:endParaRPr lang="en-NZ" sz="2400" b="1" dirty="0" smtClean="0">
              <a:solidFill>
                <a:srgbClr val="132BDD"/>
              </a:solidFill>
            </a:endParaRPr>
          </a:p>
          <a:p>
            <a:r>
              <a:rPr lang="en-NZ" sz="2400" b="1" dirty="0" smtClean="0">
                <a:solidFill>
                  <a:srgbClr val="132BDD"/>
                </a:solidFill>
              </a:rPr>
              <a:t>Simulation System for Assignment 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b="1" dirty="0" smtClean="0">
                <a:solidFill>
                  <a:srgbClr val="132BDD"/>
                </a:solidFill>
              </a:rPr>
              <a:t>World-to-Device Transformation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b="1" dirty="0" smtClean="0">
                <a:solidFill>
                  <a:srgbClr val="132BDD"/>
                </a:solidFill>
              </a:rPr>
              <a:t>Physics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b="1" dirty="0" smtClean="0">
                <a:solidFill>
                  <a:srgbClr val="132BDD"/>
                </a:solidFill>
              </a:rPr>
              <a:t>Euler’s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32BDD"/>
                </a:solidFill>
              </a:rPr>
              <a:t>Double Buffering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32BDD"/>
                </a:solidFill>
              </a:rPr>
              <a:t>Main Routines</a:t>
            </a:r>
            <a:endParaRPr lang="en-US" sz="2400" b="1" dirty="0">
              <a:solidFill>
                <a:srgbClr val="132BD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Topics for Discussion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 data structure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625870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33091" y="4066488"/>
            <a:ext cx="822036" cy="554181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4084960"/>
            <a:ext cx="2167466" cy="1450109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dirty="0" err="1" smtClean="0"/>
              <a:t>in_small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in_very_far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b="1" dirty="0" err="1" smtClean="0"/>
              <a:t>out_very_fast</a:t>
            </a:r>
            <a:r>
              <a:rPr lang="en-US" dirty="0" smtClean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in_distance</a:t>
            </a:r>
            <a:r>
              <a:rPr lang="en-US" dirty="0" smtClean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449" y="2571744"/>
            <a:ext cx="79532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 smtClean="0"/>
              <a:t> is a structure containing all the parameters of a </a:t>
            </a:r>
          </a:p>
          <a:p>
            <a:r>
              <a:rPr lang="en-US" sz="2400" dirty="0" smtClean="0"/>
              <a:t>membership function.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8596" y="1714488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trapezoid   </a:t>
            </a:r>
            <a:r>
              <a:rPr lang="en-US" b="1" dirty="0" err="1" smtClean="0"/>
              <a:t>inp_mem_fns</a:t>
            </a:r>
            <a:r>
              <a:rPr lang="en-US" dirty="0" smtClean="0"/>
              <a:t> [MAX_NO_OF_INPUTS] [MAX_NO_OF_INP_REGIONS];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 </a:t>
            </a:r>
            <a:r>
              <a:rPr 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Initialisation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786058"/>
            <a:ext cx="9144000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fl-&gt;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in_angle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in_small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init_trapz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(14.0f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20.0f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0.0f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0.0f,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left_trapezoid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3500430" y="3214687"/>
            <a:ext cx="71438" cy="1357322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3214686"/>
            <a:ext cx="385474" cy="2320383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dirty="0" err="1" smtClean="0"/>
              <a:t>in_small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in_very_far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b="1" dirty="0" err="1" smtClean="0"/>
              <a:t>out_very_fast</a:t>
            </a:r>
            <a:r>
              <a:rPr lang="en-US" dirty="0" smtClean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in_distance</a:t>
            </a:r>
            <a:r>
              <a:rPr lang="en-US" dirty="0" smtClean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034" y="2071678"/>
            <a:ext cx="750917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init_trapz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400" dirty="0" smtClean="0"/>
              <a:t>function is used to initialize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928670"/>
            <a:ext cx="7953203" cy="83099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 smtClean="0"/>
              <a:t> is a structure containing all the parameters of a </a:t>
            </a:r>
          </a:p>
          <a:p>
            <a:r>
              <a:rPr lang="en-US" sz="2400" dirty="0" smtClean="0"/>
              <a:t>membership function.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Calculation of degree of Membership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357562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trapz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inputs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],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fl.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][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])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11318" y="3786190"/>
            <a:ext cx="2546632" cy="867137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3714752"/>
            <a:ext cx="3814498" cy="1820317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dirty="0" err="1" smtClean="0"/>
              <a:t>in_small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in_very_far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b="1" dirty="0" err="1" smtClean="0"/>
              <a:t>out_very_fast</a:t>
            </a:r>
            <a:r>
              <a:rPr lang="en-US" dirty="0" smtClean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in_distance</a:t>
            </a:r>
            <a:r>
              <a:rPr lang="en-US" dirty="0" smtClean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596" y="928670"/>
            <a:ext cx="7953203" cy="83099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 smtClean="0"/>
              <a:t> is a structure containing all the parameters of a </a:t>
            </a:r>
          </a:p>
          <a:p>
            <a:r>
              <a:rPr lang="en-US" sz="2400" dirty="0" smtClean="0"/>
              <a:t>membership function.</a:t>
            </a:r>
            <a:endParaRPr lang="en-US" sz="2400" dirty="0"/>
          </a:p>
        </p:txBody>
      </p:sp>
      <p:sp>
        <p:nvSpPr>
          <p:cNvPr id="17" name="Freeform 16"/>
          <p:cNvSpPr/>
          <p:nvPr/>
        </p:nvSpPr>
        <p:spPr>
          <a:xfrm flipH="1">
            <a:off x="2428860" y="3714753"/>
            <a:ext cx="785817" cy="785818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596" y="2071678"/>
            <a:ext cx="861190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trapz</a:t>
            </a:r>
            <a:r>
              <a:rPr lang="en-US" sz="2400" dirty="0" smtClean="0"/>
              <a:t> function calculates the </a:t>
            </a:r>
            <a:r>
              <a:rPr lang="en-US" sz="2400" b="1" u="sng" dirty="0" smtClean="0">
                <a:solidFill>
                  <a:srgbClr val="132B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degree of membership </a:t>
            </a:r>
            <a:r>
              <a:rPr lang="en-US" sz="2400" dirty="0" smtClean="0"/>
              <a:t>of a </a:t>
            </a:r>
          </a:p>
          <a:p>
            <a:r>
              <a:rPr lang="en-US" sz="2400" dirty="0" smtClean="0"/>
              <a:t>given input value in a fuzzy set.</a:t>
            </a:r>
            <a:endParaRPr lang="en-US" sz="2400" dirty="0"/>
          </a:p>
        </p:txBody>
      </p:sp>
      <p:sp>
        <p:nvSpPr>
          <p:cNvPr id="11" name="Line Callout 2 10"/>
          <p:cNvSpPr/>
          <p:nvPr/>
        </p:nvSpPr>
        <p:spPr>
          <a:xfrm>
            <a:off x="2857488" y="2928934"/>
            <a:ext cx="1357322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FF00"/>
                </a:solidFill>
              </a:rPr>
              <a:t>which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5572132" y="2928934"/>
            <a:ext cx="3071834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FF00"/>
                </a:solidFill>
              </a:rPr>
              <a:t>which membership function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733270"/>
            <a:ext cx="8501122" cy="598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float  </a:t>
            </a:r>
            <a:r>
              <a:rPr lang="en-US" sz="1600" b="1" dirty="0" err="1" smtClean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fuzzy_system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 float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inputs[ ]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fuzzy_system_rec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fz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j;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short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float  sum1 = 0.0f,  sum2 = 0.0f,  weight;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float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[MAX_NO_OF_INPUTS];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for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fz.no_of_rules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++) {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for (j = 0; j &lt;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fz.no_of_inputs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 j++) {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inp_index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[j];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inp_fuzzy_set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[j];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[j]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trapz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(inputs[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fz.inp_mem_fns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} 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end j  */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weight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min_of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fz.no_of_inputs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sum1 += weight *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fz.output_values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out_fuzzy_set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];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sum2 += weight;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} 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end </a:t>
            </a:r>
            <a:r>
              <a:rPr lang="en-US" sz="1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*/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if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fabs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(sum2) &lt; TOO_SMALL) {  </a:t>
            </a:r>
            <a:r>
              <a:rPr lang="en-US" sz="1400" b="1" dirty="0" smtClean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// TOO_SMALL = 1e-6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&lt;&lt; "\r\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nFLPRCS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Error: sum2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fuzzy_system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0." &lt;&lt;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exit(1);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return 0.0;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return (sum1/sum2);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System –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from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fuzzification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to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defuzzification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04192" y="2099386"/>
            <a:ext cx="214314" cy="250033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09558" y="2357430"/>
            <a:ext cx="276228" cy="92869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5643570" y="1571612"/>
            <a:ext cx="1357322" cy="285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8740"/>
              <a:gd name="adj6" fmla="val -60277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FF00"/>
                </a:solidFill>
              </a:rPr>
              <a:t>which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215074" y="3786190"/>
            <a:ext cx="2000264" cy="285752"/>
          </a:xfrm>
          <a:prstGeom prst="borderCallout2">
            <a:avLst>
              <a:gd name="adj1" fmla="val 34911"/>
              <a:gd name="adj2" fmla="val 102586"/>
              <a:gd name="adj3" fmla="val 9053"/>
              <a:gd name="adj4" fmla="val 106695"/>
              <a:gd name="adj5" fmla="val -241760"/>
              <a:gd name="adj6" fmla="val 92953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FF00"/>
                </a:solidFill>
              </a:rPr>
              <a:t>which fuzzy set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179355" y="2250273"/>
            <a:ext cx="107157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73835" y="714356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fuzzylogic.cpp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86051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to use the Fuzzy Logic Engine?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3643314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000100" y="2786058"/>
            <a:ext cx="6929486" cy="46166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NZ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fuzzy_system_rec</a:t>
            </a:r>
            <a:r>
              <a:rPr lang="en-NZ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NZ" sz="2400" dirty="0" err="1" smtClean="0"/>
              <a:t>g_fuzzy_system</a:t>
            </a:r>
            <a:r>
              <a:rPr lang="en-NZ" sz="2400" dirty="0" smtClean="0"/>
              <a:t>;</a:t>
            </a:r>
            <a:endParaRPr lang="en-US" sz="2400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572264" y="1785926"/>
            <a:ext cx="1827223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MyProg.cpp</a:t>
            </a:r>
            <a:endParaRPr lang="en-US" b="1" dirty="0"/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57200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1. Declare a global variable for the fuzzy system.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5621178"/>
            <a:ext cx="427668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NZ" sz="2000" dirty="0"/>
              <a:t>#</a:t>
            </a:r>
            <a:r>
              <a:rPr lang="en-NZ" sz="2000" dirty="0" smtClean="0"/>
              <a:t>define  </a:t>
            </a:r>
            <a:r>
              <a:rPr lang="en-NZ" sz="2000" dirty="0"/>
              <a:t>MAX_NO_OF_INP_REGIONS </a:t>
            </a:r>
            <a:r>
              <a:rPr lang="en-NZ" sz="2000" dirty="0" smtClean="0"/>
              <a:t> </a:t>
            </a:r>
            <a:r>
              <a:rPr lang="en-NZ" sz="2000" b="1" dirty="0"/>
              <a:t>7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72264" y="4718472"/>
            <a:ext cx="1827223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err="1" smtClean="0"/>
              <a:t>fuzzylogic.h</a:t>
            </a:r>
            <a:endParaRPr lang="en-US" b="1" dirty="0"/>
          </a:p>
        </p:txBody>
      </p:sp>
      <p:sp>
        <p:nvSpPr>
          <p:cNvPr id="3" name="Line Callout 1 2"/>
          <p:cNvSpPr/>
          <p:nvPr/>
        </p:nvSpPr>
        <p:spPr>
          <a:xfrm>
            <a:off x="6987538" y="5854626"/>
            <a:ext cx="2048958" cy="886742"/>
          </a:xfrm>
          <a:prstGeom prst="borderCallout1">
            <a:avLst>
              <a:gd name="adj1" fmla="val 18750"/>
              <a:gd name="adj2" fmla="val -8333"/>
              <a:gd name="adj3" fmla="val 2489"/>
              <a:gd name="adj4" fmla="val -82594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e.g. </a:t>
            </a:r>
            <a:r>
              <a:rPr lang="en-NZ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NZ" dirty="0" smtClean="0"/>
              <a:t> Maximum Number of Fuzzy Sets allowed</a:t>
            </a:r>
            <a:endParaRPr lang="en-NZ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3933056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Define the maximum number of Fuzzy Sets to be used.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571472" y="1842396"/>
            <a:ext cx="8072494" cy="4801314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  </a:t>
            </a:r>
            <a:r>
              <a:rPr lang="en-US" b="1" dirty="0" err="1" smtClean="0"/>
              <a:t>initFuzzySystem</a:t>
            </a:r>
            <a:r>
              <a:rPr lang="en-US" dirty="0" smtClean="0"/>
              <a:t> (</a:t>
            </a:r>
            <a:r>
              <a:rPr lang="en-US" dirty="0" err="1" smtClean="0"/>
              <a:t>fuzzy_system_rec</a:t>
            </a:r>
            <a:r>
              <a:rPr lang="en-US" dirty="0" smtClean="0"/>
              <a:t>*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fl-&gt;</a:t>
            </a:r>
            <a:r>
              <a:rPr lang="en-US" dirty="0" err="1" smtClean="0"/>
              <a:t>no_of_inputs</a:t>
            </a:r>
            <a:r>
              <a:rPr lang="en-US" dirty="0" smtClean="0"/>
              <a:t> = 2;  </a:t>
            </a:r>
            <a:r>
              <a:rPr lang="en-US" dirty="0" smtClean="0">
                <a:solidFill>
                  <a:srgbClr val="132BDD"/>
                </a:solidFill>
              </a:rPr>
              <a:t>//inputs are handled 2 at a time only</a:t>
            </a:r>
          </a:p>
          <a:p>
            <a:r>
              <a:rPr lang="en-US" dirty="0" smtClean="0"/>
              <a:t>   fl-&gt;</a:t>
            </a:r>
            <a:r>
              <a:rPr lang="en-US" dirty="0" err="1" smtClean="0"/>
              <a:t>no_of_inp_regions</a:t>
            </a:r>
            <a:r>
              <a:rPr lang="en-US" dirty="0" smtClean="0"/>
              <a:t> = 7; </a:t>
            </a:r>
            <a:r>
              <a:rPr lang="en-US" dirty="0" smtClean="0">
                <a:solidFill>
                  <a:srgbClr val="132BDD"/>
                </a:solidFill>
              </a:rPr>
              <a:t>//number of fuzzy sets per input</a:t>
            </a:r>
            <a:endParaRPr lang="en-US" dirty="0" smtClean="0"/>
          </a:p>
          <a:p>
            <a:r>
              <a:rPr lang="en-US" dirty="0" smtClean="0"/>
              <a:t>   fl-&gt;</a:t>
            </a:r>
            <a:r>
              <a:rPr lang="en-US" dirty="0" err="1" smtClean="0"/>
              <a:t>no_of_rules</a:t>
            </a:r>
            <a:r>
              <a:rPr lang="en-US" dirty="0" smtClean="0"/>
              <a:t> = 49;           </a:t>
            </a:r>
            <a:r>
              <a:rPr lang="en-US" dirty="0" smtClean="0">
                <a:solidFill>
                  <a:srgbClr val="132BDD"/>
                </a:solidFill>
              </a:rPr>
              <a:t>//number of rules</a:t>
            </a:r>
            <a:endParaRPr lang="en-US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//----</a:t>
            </a:r>
          </a:p>
          <a:p>
            <a:r>
              <a:rPr lang="en-US" dirty="0" smtClean="0"/>
              <a:t>   fl-&gt;</a:t>
            </a:r>
            <a:r>
              <a:rPr lang="en-US" dirty="0" err="1" smtClean="0"/>
              <a:t>output_values</a:t>
            </a:r>
            <a:r>
              <a:rPr lang="en-US" dirty="0" smtClean="0"/>
              <a:t> [</a:t>
            </a:r>
            <a:r>
              <a:rPr lang="en-US" dirty="0" err="1" smtClean="0"/>
              <a:t>out_small_push_left</a:t>
            </a:r>
            <a:r>
              <a:rPr lang="en-US" dirty="0" smtClean="0"/>
              <a:t>] = -15f;   </a:t>
            </a:r>
            <a:r>
              <a:rPr lang="en-US" dirty="0" smtClean="0">
                <a:solidFill>
                  <a:srgbClr val="132BDD"/>
                </a:solidFill>
              </a:rPr>
              <a:t>//-15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132BDD"/>
                </a:solidFill>
              </a:rPr>
              <a:t>Newtons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 smtClean="0"/>
              <a:t>   fl-&gt;</a:t>
            </a:r>
            <a:r>
              <a:rPr lang="en-US" dirty="0" err="1" smtClean="0"/>
              <a:t>output_values</a:t>
            </a:r>
            <a:r>
              <a:rPr lang="en-US" dirty="0" smtClean="0"/>
              <a:t> [</a:t>
            </a:r>
            <a:r>
              <a:rPr lang="en-US" dirty="0" err="1" smtClean="0"/>
              <a:t>out_large_push_left</a:t>
            </a:r>
            <a:r>
              <a:rPr lang="en-US" dirty="0" smtClean="0"/>
              <a:t>] = -100f; </a:t>
            </a:r>
            <a:r>
              <a:rPr lang="en-US" dirty="0">
                <a:solidFill>
                  <a:srgbClr val="132BDD"/>
                </a:solidFill>
              </a:rPr>
              <a:t>//-</a:t>
            </a:r>
            <a:r>
              <a:rPr lang="en-US" dirty="0" smtClean="0">
                <a:solidFill>
                  <a:srgbClr val="132BDD"/>
                </a:solidFill>
              </a:rPr>
              <a:t>100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132BDD"/>
                </a:solidFill>
              </a:rPr>
              <a:t>Newtons</a:t>
            </a:r>
            <a:endParaRPr lang="en-US" dirty="0">
              <a:solidFill>
                <a:srgbClr val="132BDD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132BDD"/>
                </a:solidFill>
              </a:rPr>
              <a:t>//… and so on…</a:t>
            </a:r>
          </a:p>
          <a:p>
            <a:r>
              <a:rPr lang="en-NZ" dirty="0" smtClean="0"/>
              <a:t>   </a:t>
            </a:r>
            <a:r>
              <a:rPr lang="en-NZ" dirty="0" smtClean="0">
                <a:solidFill>
                  <a:srgbClr val="132BDD"/>
                </a:solidFill>
              </a:rPr>
              <a:t>...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US" dirty="0" smtClean="0"/>
              <a:t>   fl-&gt;rules = new rule [fl-&gt;</a:t>
            </a:r>
            <a:r>
              <a:rPr lang="en-US" dirty="0" err="1" smtClean="0"/>
              <a:t>no_of_rules</a:t>
            </a:r>
            <a:r>
              <a:rPr lang="en-US" dirty="0" smtClean="0"/>
              <a:t>];  </a:t>
            </a:r>
            <a:r>
              <a:rPr lang="en-US" dirty="0" smtClean="0">
                <a:solidFill>
                  <a:srgbClr val="132BDD"/>
                </a:solidFill>
              </a:rPr>
              <a:t>//allocate memory for the rules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initFuzzyRules</a:t>
            </a:r>
            <a:r>
              <a:rPr lang="en-US" b="1" dirty="0" smtClean="0"/>
              <a:t> (fl);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32BDD"/>
                </a:solidFill>
              </a:rPr>
              <a:t>//</a:t>
            </a:r>
            <a:r>
              <a:rPr lang="en-US" dirty="0" err="1" smtClean="0">
                <a:solidFill>
                  <a:srgbClr val="132BDD"/>
                </a:solidFill>
              </a:rPr>
              <a:t>initialise</a:t>
            </a:r>
            <a:r>
              <a:rPr lang="en-US" dirty="0" smtClean="0">
                <a:solidFill>
                  <a:srgbClr val="132BDD"/>
                </a:solidFill>
              </a:rPr>
              <a:t> the rules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b="1" dirty="0" err="1" smtClean="0"/>
              <a:t>initMembershipFunctions</a:t>
            </a:r>
            <a:r>
              <a:rPr lang="en-US" b="1" dirty="0" smtClean="0"/>
              <a:t>(</a:t>
            </a:r>
            <a:r>
              <a:rPr lang="en-US" b="1" dirty="0" err="1" smtClean="0"/>
              <a:t>fl</a:t>
            </a:r>
            <a:r>
              <a:rPr lang="en-US" b="1" dirty="0" smtClean="0"/>
              <a:t>); </a:t>
            </a:r>
            <a:r>
              <a:rPr lang="en-US" dirty="0" smtClean="0">
                <a:solidFill>
                  <a:srgbClr val="132BDD"/>
                </a:solidFill>
              </a:rPr>
              <a:t>//</a:t>
            </a:r>
            <a:r>
              <a:rPr lang="en-US" dirty="0" err="1" smtClean="0">
                <a:solidFill>
                  <a:srgbClr val="132BDD"/>
                </a:solidFill>
              </a:rPr>
              <a:t>initialise</a:t>
            </a:r>
            <a:r>
              <a:rPr lang="en-US" dirty="0" smtClean="0">
                <a:solidFill>
                  <a:srgbClr val="132BDD"/>
                </a:solidFill>
              </a:rPr>
              <a:t> the membership 						   //functions</a:t>
            </a:r>
            <a:endParaRPr lang="en-US" dirty="0" smtClean="0"/>
          </a:p>
          <a:p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2. </a:t>
            </a:r>
            <a:r>
              <a:rPr lang="en-US" sz="2400" b="1" dirty="0" err="1" smtClean="0">
                <a:solidFill>
                  <a:schemeClr val="bg1"/>
                </a:solidFill>
              </a:rPr>
              <a:t>Initialise</a:t>
            </a:r>
            <a:r>
              <a:rPr lang="en-US" sz="2400" b="1" dirty="0" smtClean="0">
                <a:solidFill>
                  <a:schemeClr val="bg1"/>
                </a:solidFill>
              </a:rPr>
              <a:t> the fuzzy system.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fuzzylogic.cpp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571472" y="1857364"/>
            <a:ext cx="7715304" cy="452431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b="1" dirty="0" err="1" smtClean="0"/>
              <a:t>initFuzzyRules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fuzzy_system_rec</a:t>
            </a:r>
            <a:r>
              <a:rPr lang="en-US" dirty="0" smtClean="0"/>
              <a:t>*  </a:t>
            </a:r>
            <a:r>
              <a:rPr lang="en-US" b="1" dirty="0" smtClean="0"/>
              <a:t>fl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for (</a:t>
            </a:r>
            <a:r>
              <a:rPr lang="en-US" dirty="0" err="1" smtClean="0"/>
              <a:t>i</a:t>
            </a:r>
            <a:r>
              <a:rPr lang="en-US" dirty="0" smtClean="0"/>
              <a:t> = 0;i &lt; fl-&gt;</a:t>
            </a:r>
            <a:r>
              <a:rPr lang="en-US" dirty="0" err="1" smtClean="0"/>
              <a:t>no_of_rules;i</a:t>
            </a:r>
            <a:r>
              <a:rPr lang="en-US" dirty="0" smtClean="0"/>
              <a:t>++) {  </a:t>
            </a:r>
          </a:p>
          <a:p>
            <a:r>
              <a:rPr lang="en-US" dirty="0" smtClean="0"/>
              <a:t>       //(*fl).rules[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132BDD"/>
                </a:solidFill>
              </a:rPr>
              <a:t>//alternatively</a:t>
            </a:r>
          </a:p>
          <a:p>
            <a:r>
              <a:rPr lang="en-US" dirty="0" smtClean="0"/>
              <a:t>       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in_angle_dot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dirty="0" err="1" smtClean="0"/>
              <a:t>in_negatively_small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in_falling_to_left_fast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dirty="0" err="1"/>
              <a:t>out_large_push_left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// define the other remaining rules next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>
                <a:solidFill>
                  <a:srgbClr val="132BDD"/>
                </a:solidFill>
              </a:rPr>
              <a:t>// and so on...</a:t>
            </a:r>
          </a:p>
          <a:p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3. </a:t>
            </a:r>
            <a:r>
              <a:rPr lang="en-US" sz="2400" b="1" dirty="0" err="1" smtClean="0">
                <a:solidFill>
                  <a:schemeClr val="bg1"/>
                </a:solidFill>
              </a:rPr>
              <a:t>Initialise</a:t>
            </a:r>
            <a:r>
              <a:rPr lang="en-US" sz="2400" b="1" dirty="0" smtClean="0">
                <a:solidFill>
                  <a:schemeClr val="bg1"/>
                </a:solidFill>
              </a:rPr>
              <a:t> fuzzy rules.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fuzzylogic.cpp</a:t>
            </a:r>
            <a:endParaRPr lang="en-US" b="1" dirty="0"/>
          </a:p>
        </p:txBody>
      </p:sp>
      <p:sp>
        <p:nvSpPr>
          <p:cNvPr id="7" name="Right Brace 6"/>
          <p:cNvSpPr/>
          <p:nvPr/>
        </p:nvSpPr>
        <p:spPr>
          <a:xfrm>
            <a:off x="5796136" y="4071942"/>
            <a:ext cx="214314" cy="92869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3326" y="42862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132BDD"/>
                </a:solidFill>
              </a:rPr>
              <a:t>Rule #0</a:t>
            </a:r>
            <a:endParaRPr lang="en-US" i="1" dirty="0">
              <a:solidFill>
                <a:srgbClr val="132B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2071678"/>
            <a:ext cx="9001156" cy="50783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  </a:t>
            </a:r>
            <a:r>
              <a:rPr lang="en-US" b="1" dirty="0" err="1" smtClean="0"/>
              <a:t>initMembershipFunctions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fuzzy_system_rec</a:t>
            </a:r>
            <a:r>
              <a:rPr lang="en-US" dirty="0" smtClean="0"/>
              <a:t>*   </a:t>
            </a:r>
            <a:r>
              <a:rPr lang="en-US" b="1" dirty="0" smtClean="0"/>
              <a:t>fl</a:t>
            </a:r>
            <a:r>
              <a:rPr lang="en-US" dirty="0" smtClean="0"/>
              <a:t> ) {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132BDD"/>
                </a:solidFill>
              </a:rPr>
              <a:t>//angle   </a:t>
            </a:r>
          </a:p>
          <a:p>
            <a:r>
              <a:rPr lang="en-US" dirty="0" smtClean="0"/>
              <a:t>   fl-&gt;</a:t>
            </a:r>
            <a:r>
              <a:rPr lang="en-US" dirty="0" err="1" smtClean="0"/>
              <a:t>inp_mem_fns</a:t>
            </a:r>
            <a:r>
              <a:rPr lang="en-US" dirty="0" smtClean="0"/>
              <a:t>[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 smtClean="0"/>
              <a:t>][</a:t>
            </a:r>
            <a:r>
              <a:rPr lang="en-US" b="1" dirty="0" err="1" smtClean="0">
                <a:solidFill>
                  <a:srgbClr val="00B050"/>
                </a:solidFill>
              </a:rPr>
              <a:t>in_negatively_large</a:t>
            </a:r>
            <a:r>
              <a:rPr lang="en-US" dirty="0" smtClean="0"/>
              <a:t>] = </a:t>
            </a:r>
            <a:r>
              <a:rPr lang="en-US" dirty="0" err="1" smtClean="0"/>
              <a:t>init_trapz</a:t>
            </a:r>
            <a:r>
              <a:rPr lang="en-US" dirty="0" smtClean="0"/>
              <a:t>(</a:t>
            </a:r>
            <a:r>
              <a:rPr lang="en-US" sz="1600" dirty="0" smtClean="0"/>
              <a:t>14.0f,20.0f,0.0f,0.0f</a:t>
            </a:r>
            <a:r>
              <a:rPr lang="en-US" dirty="0" smtClean="0"/>
              <a:t>,  									</a:t>
            </a:r>
            <a:r>
              <a:rPr lang="en-US" b="1" dirty="0" err="1" smtClean="0"/>
              <a:t>left_trapezoid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fl-&gt;</a:t>
            </a:r>
            <a:r>
              <a:rPr lang="en-US" dirty="0" err="1" smtClean="0"/>
              <a:t>inp_mem_fns</a:t>
            </a:r>
            <a:r>
              <a:rPr lang="en-US" dirty="0" smtClean="0"/>
              <a:t>[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 smtClean="0"/>
              <a:t>][</a:t>
            </a:r>
            <a:r>
              <a:rPr lang="en-US" b="1" dirty="0" err="1" smtClean="0">
                <a:solidFill>
                  <a:srgbClr val="00B050"/>
                </a:solidFill>
              </a:rPr>
              <a:t>in_negatively_medium</a:t>
            </a:r>
            <a:r>
              <a:rPr lang="en-US" dirty="0" smtClean="0"/>
              <a:t>] = </a:t>
            </a:r>
            <a:r>
              <a:rPr lang="en-US" dirty="0" err="1" smtClean="0"/>
              <a:t>init_trapz</a:t>
            </a:r>
            <a:r>
              <a:rPr lang="en-US" dirty="0" smtClean="0"/>
              <a:t>(</a:t>
            </a:r>
            <a:r>
              <a:rPr lang="en-US" sz="1600" dirty="0" smtClean="0"/>
              <a:t>14.0f,20.0f,34.0f,40.0f, 								            </a:t>
            </a:r>
            <a:r>
              <a:rPr lang="en-US" b="1" dirty="0" err="1" smtClean="0"/>
              <a:t>regular_trapezoid</a:t>
            </a:r>
            <a:r>
              <a:rPr lang="en-US" dirty="0" smtClean="0"/>
              <a:t>);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//...</a:t>
            </a:r>
            <a:endParaRPr lang="en-NZ" dirty="0">
              <a:solidFill>
                <a:srgbClr val="132BDD"/>
              </a:solidFill>
            </a:endParaRPr>
          </a:p>
          <a:p>
            <a:r>
              <a:rPr lang="en-US" dirty="0" smtClean="0"/>
              <a:t>   fl-&gt;</a:t>
            </a:r>
            <a:r>
              <a:rPr lang="en-US" dirty="0" err="1" smtClean="0"/>
              <a:t>inp_mem_fns</a:t>
            </a:r>
            <a:r>
              <a:rPr lang="en-US" dirty="0" smtClean="0"/>
              <a:t>[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 smtClean="0"/>
              <a:t>][</a:t>
            </a:r>
            <a:r>
              <a:rPr lang="en-US" b="1" dirty="0" err="1" smtClean="0">
                <a:solidFill>
                  <a:srgbClr val="00B050"/>
                </a:solidFill>
              </a:rPr>
              <a:t>in_positively_large</a:t>
            </a:r>
            <a:r>
              <a:rPr lang="en-US" dirty="0" smtClean="0"/>
              <a:t>] = </a:t>
            </a:r>
            <a:r>
              <a:rPr lang="en-US" dirty="0" err="1" smtClean="0"/>
              <a:t>init_trapz</a:t>
            </a:r>
            <a:r>
              <a:rPr lang="en-US" dirty="0" smtClean="0"/>
              <a:t> (</a:t>
            </a:r>
            <a:r>
              <a:rPr lang="en-US" sz="1600" dirty="0" smtClean="0"/>
              <a:t>34.0f, 40.0f, 0.0f, 0.0f</a:t>
            </a:r>
            <a:r>
              <a:rPr lang="en-US" dirty="0" smtClean="0"/>
              <a:t>, 								               </a:t>
            </a:r>
            <a:r>
              <a:rPr lang="en-US" b="1" dirty="0" err="1" smtClean="0"/>
              <a:t>right_trapezoid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>
                <a:solidFill>
                  <a:srgbClr val="132BDD"/>
                </a:solidFill>
              </a:rPr>
              <a:t>   //angular velocity</a:t>
            </a:r>
          </a:p>
          <a:p>
            <a:r>
              <a:rPr lang="en-US" dirty="0" smtClean="0"/>
              <a:t> </a:t>
            </a:r>
            <a:r>
              <a:rPr lang="en-NZ" dirty="0" smtClean="0"/>
              <a:t>  </a:t>
            </a:r>
            <a:r>
              <a:rPr lang="en-NZ" dirty="0" smtClean="0">
                <a:solidFill>
                  <a:srgbClr val="132BDD"/>
                </a:solidFill>
              </a:rPr>
              <a:t>//...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//...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>
                <a:solidFill>
                  <a:srgbClr val="132BDD"/>
                </a:solidFill>
              </a:rPr>
              <a:t>   //...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//and so on...</a:t>
            </a:r>
          </a:p>
          <a:p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4. </a:t>
            </a:r>
            <a:r>
              <a:rPr lang="en-US" sz="2400" b="1" dirty="0" err="1" smtClean="0">
                <a:solidFill>
                  <a:schemeClr val="bg1"/>
                </a:solidFill>
              </a:rPr>
              <a:t>Initialise</a:t>
            </a:r>
            <a:r>
              <a:rPr lang="en-US" sz="2400" b="1" dirty="0" smtClean="0">
                <a:solidFill>
                  <a:schemeClr val="bg1"/>
                </a:solidFill>
              </a:rPr>
              <a:t> membership functions.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fuzzylogic.cpp</a:t>
            </a:r>
            <a:endParaRPr lang="en-US" b="1" dirty="0"/>
          </a:p>
        </p:txBody>
      </p:sp>
      <p:sp>
        <p:nvSpPr>
          <p:cNvPr id="8" name="Line Callout 2 7"/>
          <p:cNvSpPr/>
          <p:nvPr/>
        </p:nvSpPr>
        <p:spPr>
          <a:xfrm>
            <a:off x="3275856" y="5315699"/>
            <a:ext cx="2000264" cy="285752"/>
          </a:xfrm>
          <a:prstGeom prst="borderCallout2">
            <a:avLst>
              <a:gd name="adj1" fmla="val -3184"/>
              <a:gd name="adj2" fmla="val 13879"/>
              <a:gd name="adj3" fmla="val -55708"/>
              <a:gd name="adj4" fmla="val 8193"/>
              <a:gd name="adj5" fmla="val -256998"/>
              <a:gd name="adj6" fmla="val 37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FFFF00"/>
                </a:solidFill>
              </a:rPr>
              <a:t>which fuzzy set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503784"/>
            <a:ext cx="9144000" cy="535531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  </a:t>
            </a:r>
            <a:r>
              <a:rPr lang="en-US" b="1" dirty="0" smtClean="0"/>
              <a:t>run()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132BDD"/>
                </a:solidFill>
              </a:rPr>
              <a:t>  </a:t>
            </a:r>
          </a:p>
          <a:p>
            <a:r>
              <a:rPr lang="en-NZ" sz="1600" dirty="0" smtClean="0"/>
              <a:t>   </a:t>
            </a:r>
            <a:r>
              <a:rPr lang="en-NZ" sz="1600" dirty="0" smtClean="0">
                <a:solidFill>
                  <a:srgbClr val="132BDD"/>
                </a:solidFill>
              </a:rPr>
              <a:t>//...</a:t>
            </a:r>
            <a:r>
              <a:rPr lang="en-US" sz="1600" dirty="0" smtClean="0">
                <a:solidFill>
                  <a:srgbClr val="132BDD"/>
                </a:solidFill>
              </a:rPr>
              <a:t> 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</a:t>
            </a:r>
            <a:r>
              <a:rPr lang="en-NZ" dirty="0" err="1" smtClean="0"/>
              <a:t>initFuzzySystem</a:t>
            </a:r>
            <a:r>
              <a:rPr lang="en-NZ" dirty="0" smtClean="0"/>
              <a:t>(</a:t>
            </a:r>
            <a:r>
              <a:rPr lang="en-NZ" b="1" dirty="0" smtClean="0"/>
              <a:t>&amp;</a:t>
            </a:r>
            <a:r>
              <a:rPr lang="en-NZ" b="1" dirty="0" err="1" smtClean="0">
                <a:solidFill>
                  <a:srgbClr val="00B050"/>
                </a:solidFill>
              </a:rPr>
              <a:t>g_fuzzy_system</a:t>
            </a:r>
            <a:r>
              <a:rPr lang="en-NZ" dirty="0" smtClean="0"/>
              <a:t>);</a:t>
            </a:r>
            <a:r>
              <a:rPr lang="en-US" dirty="0" smtClean="0"/>
              <a:t>	   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US" dirty="0" smtClean="0"/>
              <a:t>   while((</a:t>
            </a:r>
            <a:r>
              <a:rPr lang="en-US" dirty="0" err="1" smtClean="0"/>
              <a:t>GetAsyncKeyState</a:t>
            </a:r>
            <a:r>
              <a:rPr lang="en-US" dirty="0" smtClean="0"/>
              <a:t>(VK_ESCAPE)) == 0 ) { </a:t>
            </a:r>
            <a:r>
              <a:rPr lang="en-US" dirty="0" smtClean="0">
                <a:solidFill>
                  <a:srgbClr val="132BDD"/>
                </a:solidFill>
              </a:rPr>
              <a:t>//while</a:t>
            </a:r>
            <a:r>
              <a:rPr lang="en-US" dirty="0">
                <a:solidFill>
                  <a:srgbClr val="132BDD"/>
                </a:solidFill>
              </a:rPr>
              <a:t> ESC key </a:t>
            </a:r>
            <a:r>
              <a:rPr lang="en-US" dirty="0" smtClean="0">
                <a:solidFill>
                  <a:srgbClr val="132BDD"/>
                </a:solidFill>
              </a:rPr>
              <a:t>is not </a:t>
            </a:r>
            <a:r>
              <a:rPr lang="en-US" dirty="0">
                <a:solidFill>
                  <a:srgbClr val="132BDD"/>
                </a:solidFill>
              </a:rPr>
              <a:t>pressed </a:t>
            </a:r>
            <a:endParaRPr lang="en-US" dirty="0" smtClean="0"/>
          </a:p>
          <a:p>
            <a:r>
              <a:rPr lang="en-NZ" sz="1600" dirty="0" smtClean="0"/>
              <a:t>       </a:t>
            </a:r>
            <a:r>
              <a:rPr lang="en-NZ" sz="1600" dirty="0" smtClean="0">
                <a:solidFill>
                  <a:srgbClr val="132BDD"/>
                </a:solidFill>
              </a:rPr>
              <a:t>//...</a:t>
            </a:r>
          </a:p>
          <a:p>
            <a:r>
              <a:rPr lang="en-NZ" dirty="0" smtClean="0"/>
              <a:t>       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 smtClean="0"/>
              <a:t>[ </a:t>
            </a:r>
            <a:r>
              <a:rPr lang="en-NZ" dirty="0" err="1" smtClean="0"/>
              <a:t>in_angle</a:t>
            </a:r>
            <a:r>
              <a:rPr lang="en-NZ" dirty="0" smtClean="0"/>
              <a:t> ] = </a:t>
            </a:r>
            <a:r>
              <a:rPr lang="en-NZ" dirty="0" err="1" smtClean="0"/>
              <a:t>prevState.angle</a:t>
            </a:r>
            <a:r>
              <a:rPr lang="en-NZ" dirty="0" smtClean="0"/>
              <a:t>;</a:t>
            </a:r>
          </a:p>
          <a:p>
            <a:r>
              <a:rPr lang="en-NZ" dirty="0" smtClean="0"/>
              <a:t>       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dirty="0" smtClean="0"/>
              <a:t>[ </a:t>
            </a:r>
            <a:r>
              <a:rPr lang="en-NZ" dirty="0" err="1" smtClean="0"/>
              <a:t>in_angle_dot</a:t>
            </a:r>
            <a:r>
              <a:rPr lang="en-NZ" dirty="0" smtClean="0"/>
              <a:t> ] = </a:t>
            </a:r>
            <a:r>
              <a:rPr lang="en-NZ" dirty="0" err="1" smtClean="0"/>
              <a:t>prevState.angle_dot</a:t>
            </a:r>
            <a:r>
              <a:rPr lang="en-NZ" dirty="0" smtClean="0"/>
              <a:t>;</a:t>
            </a:r>
          </a:p>
          <a:p>
            <a:r>
              <a:rPr lang="en-NZ" dirty="0" smtClean="0"/>
              <a:t>       </a:t>
            </a:r>
            <a:r>
              <a:rPr lang="en-NZ" dirty="0" err="1"/>
              <a:t>prevState.</a:t>
            </a:r>
            <a:r>
              <a:rPr lang="en-N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</a:t>
            </a:r>
            <a:r>
              <a:rPr lang="en-NZ" dirty="0" smtClean="0"/>
              <a:t>= </a:t>
            </a:r>
            <a:r>
              <a:rPr lang="en-NZ" b="1" dirty="0" err="1" smtClean="0"/>
              <a:t>fuzzy_system</a:t>
            </a:r>
            <a:r>
              <a:rPr lang="en-NZ" dirty="0" smtClean="0"/>
              <a:t>(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dirty="0" smtClean="0"/>
              <a:t>,	</a:t>
            </a:r>
            <a:r>
              <a:rPr lang="en-NZ" b="1" dirty="0" err="1" smtClean="0">
                <a:solidFill>
                  <a:srgbClr val="00B050"/>
                </a:solidFill>
              </a:rPr>
              <a:t>g_fuzzy_system</a:t>
            </a:r>
            <a:r>
              <a:rPr lang="en-NZ" dirty="0" smtClean="0"/>
              <a:t>);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   //...  Calculate new state of the world   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   </a:t>
            </a:r>
            <a:r>
              <a:rPr lang="en-NZ" dirty="0" err="1" smtClean="0"/>
              <a:t>newState.angle_double_dot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calc_angular_acceleration</a:t>
            </a:r>
            <a:r>
              <a:rPr lang="en-NZ" dirty="0"/>
              <a:t>(</a:t>
            </a:r>
            <a:r>
              <a:rPr lang="en-NZ" dirty="0" err="1"/>
              <a:t>prevState</a:t>
            </a:r>
            <a:r>
              <a:rPr lang="en-NZ" dirty="0" smtClean="0"/>
              <a:t>);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   //</a:t>
            </a:r>
            <a:r>
              <a:rPr lang="en-NZ" dirty="0">
                <a:solidFill>
                  <a:srgbClr val="132BDD"/>
                </a:solidFill>
              </a:rPr>
              <a:t>and so on...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 smtClean="0"/>
              <a:t>       </a:t>
            </a:r>
            <a:r>
              <a:rPr lang="en-NZ" dirty="0" err="1" smtClean="0"/>
              <a:t>cart.setX</a:t>
            </a:r>
            <a:r>
              <a:rPr lang="en-NZ" dirty="0" smtClean="0"/>
              <a:t>(</a:t>
            </a:r>
            <a:r>
              <a:rPr lang="en-NZ" dirty="0" err="1" smtClean="0"/>
              <a:t>newState.x</a:t>
            </a:r>
            <a:r>
              <a:rPr lang="en-NZ" dirty="0"/>
              <a:t>);</a:t>
            </a:r>
          </a:p>
          <a:p>
            <a:r>
              <a:rPr lang="en-NZ" dirty="0" smtClean="0"/>
              <a:t>       </a:t>
            </a:r>
            <a:r>
              <a:rPr lang="en-NZ" dirty="0" err="1"/>
              <a:t>rod.setX</a:t>
            </a:r>
            <a:r>
              <a:rPr lang="en-NZ" dirty="0"/>
              <a:t>(</a:t>
            </a:r>
            <a:r>
              <a:rPr lang="en-NZ" dirty="0" err="1"/>
              <a:t>newState.x</a:t>
            </a:r>
            <a:r>
              <a:rPr lang="en-NZ" dirty="0"/>
              <a:t>);</a:t>
            </a:r>
          </a:p>
          <a:p>
            <a:r>
              <a:rPr lang="en-NZ" dirty="0" smtClean="0"/>
              <a:t>       </a:t>
            </a:r>
            <a:r>
              <a:rPr lang="en-NZ" dirty="0" err="1" smtClean="0"/>
              <a:t>rod.setAngle</a:t>
            </a:r>
            <a:r>
              <a:rPr lang="en-NZ" dirty="0" smtClean="0"/>
              <a:t>(</a:t>
            </a:r>
            <a:r>
              <a:rPr lang="en-NZ" dirty="0" err="1" smtClean="0"/>
              <a:t>newState.angle</a:t>
            </a:r>
            <a:r>
              <a:rPr lang="en-NZ" dirty="0"/>
              <a:t>);</a:t>
            </a:r>
          </a:p>
          <a:p>
            <a:r>
              <a:rPr lang="en-NZ" dirty="0" smtClean="0"/>
              <a:t>       </a:t>
            </a:r>
            <a:r>
              <a:rPr lang="en-NZ" dirty="0" err="1"/>
              <a:t>cart.draw</a:t>
            </a:r>
            <a:r>
              <a:rPr lang="en-NZ" dirty="0" smtClean="0"/>
              <a:t>();   </a:t>
            </a:r>
            <a:r>
              <a:rPr lang="en-NZ" dirty="0" err="1"/>
              <a:t>rod.draw</a:t>
            </a:r>
            <a:r>
              <a:rPr lang="en-NZ" dirty="0"/>
              <a:t>();</a:t>
            </a:r>
            <a:endParaRPr lang="en-NZ" dirty="0" smtClean="0"/>
          </a:p>
          <a:p>
            <a:r>
              <a:rPr lang="en-NZ" dirty="0" smtClean="0"/>
              <a:t>}</a:t>
            </a:r>
          </a:p>
          <a:p>
            <a:r>
              <a:rPr lang="en-NZ" dirty="0" smtClean="0"/>
              <a:t>    </a:t>
            </a:r>
            <a:r>
              <a:rPr lang="en-NZ" dirty="0" err="1" smtClean="0"/>
              <a:t>free_fuzzy_rules</a:t>
            </a:r>
            <a:r>
              <a:rPr lang="en-NZ" dirty="0" smtClean="0"/>
              <a:t>(</a:t>
            </a:r>
            <a:r>
              <a:rPr lang="en-NZ" b="1" dirty="0" smtClean="0"/>
              <a:t>&amp;</a:t>
            </a:r>
            <a:r>
              <a:rPr lang="en-NZ" b="1" dirty="0" err="1" smtClean="0">
                <a:solidFill>
                  <a:srgbClr val="00B050"/>
                </a:solidFill>
              </a:rPr>
              <a:t>g_fuzzy_system</a:t>
            </a:r>
            <a:r>
              <a:rPr lang="en-NZ" dirty="0" smtClean="0"/>
              <a:t>);</a:t>
            </a:r>
            <a:endParaRPr lang="en-US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   //and so on...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Inverted Pendulum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12286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4. Modify run().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MyProg</a:t>
            </a:r>
            <a:r>
              <a:rPr lang="en-US" b="1" dirty="0" smtClean="0"/>
              <a:t>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3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195735" y="4149080"/>
            <a:ext cx="5040561" cy="576064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C/C++ version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619672" y="2276872"/>
            <a:ext cx="5998866" cy="162783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Fuzzy Logic Engine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/>
          <a:lstStyle/>
          <a:p>
            <a:r>
              <a:rPr lang="en-NZ" dirty="0" smtClean="0"/>
              <a:t>Another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1944216"/>
          </a:xfrm>
        </p:spPr>
        <p:txBody>
          <a:bodyPr/>
          <a:lstStyle/>
          <a:p>
            <a:r>
              <a:rPr lang="en-NZ" dirty="0" smtClean="0"/>
              <a:t>Robot Navigation</a:t>
            </a:r>
          </a:p>
          <a:p>
            <a:pPr lvl="1"/>
            <a:r>
              <a:rPr lang="en-NZ" dirty="0" smtClean="0"/>
              <a:t>Target Pursuit</a:t>
            </a:r>
          </a:p>
          <a:p>
            <a:pPr lvl="1"/>
            <a:r>
              <a:rPr lang="en-NZ" dirty="0" smtClean="0"/>
              <a:t>Obstacle Avoidance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34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708366"/>
            <a:ext cx="9144000" cy="50783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  </a:t>
            </a:r>
            <a:r>
              <a:rPr lang="en-US" b="1" dirty="0" err="1" smtClean="0"/>
              <a:t>runGame</a:t>
            </a:r>
            <a:r>
              <a:rPr lang="en-US" dirty="0" smtClean="0"/>
              <a:t>() {</a:t>
            </a:r>
            <a:r>
              <a:rPr lang="en-US" dirty="0" smtClean="0">
                <a:solidFill>
                  <a:srgbClr val="132BDD"/>
                </a:solidFill>
              </a:rPr>
              <a:t>  </a:t>
            </a:r>
          </a:p>
          <a:p>
            <a:r>
              <a:rPr lang="en-NZ" dirty="0" smtClean="0"/>
              <a:t>   </a:t>
            </a:r>
            <a:r>
              <a:rPr lang="en-NZ" dirty="0" smtClean="0">
                <a:solidFill>
                  <a:srgbClr val="132BDD"/>
                </a:solidFill>
              </a:rPr>
              <a:t>//...</a:t>
            </a:r>
            <a:r>
              <a:rPr lang="en-US" dirty="0" smtClean="0">
                <a:solidFill>
                  <a:srgbClr val="132BDD"/>
                </a:solidFill>
              </a:rPr>
              <a:t> 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</a:t>
            </a:r>
            <a:r>
              <a:rPr lang="en-NZ" dirty="0" err="1" smtClean="0"/>
              <a:t>initFuzzySystemTargetPursuitSpeed</a:t>
            </a:r>
            <a:r>
              <a:rPr lang="en-NZ" dirty="0" smtClean="0"/>
              <a:t>(</a:t>
            </a:r>
            <a:r>
              <a:rPr lang="en-NZ" b="1" dirty="0" smtClean="0"/>
              <a:t>&amp;</a:t>
            </a:r>
            <a:r>
              <a:rPr lang="en-NZ" b="1" dirty="0" err="1" smtClean="0">
                <a:solidFill>
                  <a:srgbClr val="00B050"/>
                </a:solidFill>
              </a:rPr>
              <a:t>g_fuzzy_system_pursuit_speed</a:t>
            </a:r>
            <a:r>
              <a:rPr lang="en-NZ" dirty="0" smtClean="0"/>
              <a:t>);</a:t>
            </a:r>
          </a:p>
          <a:p>
            <a:r>
              <a:rPr lang="en-NZ" dirty="0" smtClean="0"/>
              <a:t>   </a:t>
            </a:r>
            <a:r>
              <a:rPr lang="en-US" dirty="0" smtClean="0"/>
              <a:t> 	 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132BDD"/>
                </a:solidFill>
              </a:rPr>
              <a:t>// keep running the program until the ESC key is pressed   </a:t>
            </a:r>
          </a:p>
          <a:p>
            <a:r>
              <a:rPr lang="en-US" dirty="0" smtClean="0"/>
              <a:t>   while((</a:t>
            </a:r>
            <a:r>
              <a:rPr lang="en-US" dirty="0" err="1" smtClean="0"/>
              <a:t>GetAsyncKeyState</a:t>
            </a:r>
            <a:r>
              <a:rPr lang="en-US" dirty="0" smtClean="0"/>
              <a:t>(VK_ESCAPE)) == 0 ) {</a:t>
            </a:r>
          </a:p>
          <a:p>
            <a:r>
              <a:rPr lang="en-NZ" dirty="0" smtClean="0"/>
              <a:t>       </a:t>
            </a:r>
            <a:r>
              <a:rPr lang="en-NZ" dirty="0" smtClean="0">
                <a:solidFill>
                  <a:srgbClr val="132BDD"/>
                </a:solidFill>
              </a:rPr>
              <a:t>//...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     </a:t>
            </a:r>
          </a:p>
          <a:p>
            <a:r>
              <a:rPr lang="en-NZ" dirty="0" smtClean="0"/>
              <a:t>       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 smtClean="0"/>
              <a:t>[ </a:t>
            </a:r>
            <a:r>
              <a:rPr lang="en-NZ" dirty="0" err="1" smtClean="0"/>
              <a:t>in_angle</a:t>
            </a:r>
            <a:r>
              <a:rPr lang="en-NZ" dirty="0" smtClean="0"/>
              <a:t> ] = </a:t>
            </a:r>
            <a:r>
              <a:rPr lang="en-NZ" dirty="0" err="1" smtClean="0"/>
              <a:t>angleFromTarget</a:t>
            </a:r>
            <a:r>
              <a:rPr lang="en-NZ" dirty="0" smtClean="0"/>
              <a:t>;</a:t>
            </a:r>
          </a:p>
          <a:p>
            <a:r>
              <a:rPr lang="en-NZ" dirty="0" smtClean="0"/>
              <a:t>       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 smtClean="0"/>
              <a:t>[ </a:t>
            </a:r>
            <a:r>
              <a:rPr lang="en-NZ" dirty="0" err="1" smtClean="0"/>
              <a:t>in_distance</a:t>
            </a:r>
            <a:r>
              <a:rPr lang="en-NZ" dirty="0" smtClean="0"/>
              <a:t> ] = </a:t>
            </a:r>
            <a:r>
              <a:rPr lang="en-NZ" dirty="0" err="1" smtClean="0"/>
              <a:t>distanceFromTarget</a:t>
            </a:r>
            <a:r>
              <a:rPr lang="en-NZ" dirty="0" smtClean="0"/>
              <a:t>;</a:t>
            </a:r>
          </a:p>
          <a:p>
            <a:r>
              <a:rPr lang="en-NZ" dirty="0" smtClean="0"/>
              <a:t>       </a:t>
            </a:r>
            <a:r>
              <a:rPr lang="en-N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fuzzyPursuitSpeed</a:t>
            </a:r>
            <a:r>
              <a:rPr lang="en-NZ" dirty="0" smtClean="0"/>
              <a:t> = </a:t>
            </a:r>
            <a:r>
              <a:rPr lang="en-NZ" dirty="0" err="1" smtClean="0"/>
              <a:t>fuzzy_system</a:t>
            </a:r>
            <a:r>
              <a:rPr lang="en-NZ" dirty="0" smtClean="0"/>
              <a:t>(</a:t>
            </a:r>
            <a:r>
              <a:rPr lang="en-NZ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 smtClean="0"/>
              <a:t>,							</a:t>
            </a:r>
            <a:r>
              <a:rPr lang="en-NZ" b="1" dirty="0" smtClean="0">
                <a:solidFill>
                  <a:srgbClr val="00B050"/>
                </a:solidFill>
              </a:rPr>
              <a:t> </a:t>
            </a:r>
            <a:r>
              <a:rPr lang="en-NZ" b="1" dirty="0" err="1" smtClean="0">
                <a:solidFill>
                  <a:srgbClr val="00B050"/>
                </a:solidFill>
              </a:rPr>
              <a:t>g_fuzzy_system_pursuit_speed</a:t>
            </a:r>
            <a:r>
              <a:rPr lang="en-NZ" dirty="0" smtClean="0"/>
              <a:t>);</a:t>
            </a:r>
          </a:p>
          <a:p>
            <a:r>
              <a:rPr lang="en-NZ" dirty="0" smtClean="0"/>
              <a:t>       </a:t>
            </a:r>
            <a:r>
              <a:rPr lang="en-NZ" dirty="0" err="1" smtClean="0"/>
              <a:t>robot.setSpeed</a:t>
            </a:r>
            <a:r>
              <a:rPr lang="en-NZ" dirty="0" smtClean="0"/>
              <a:t>(</a:t>
            </a:r>
            <a:r>
              <a:rPr lang="en-N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fuzzyPursuitSpeed</a:t>
            </a:r>
            <a:r>
              <a:rPr lang="en-NZ" dirty="0" smtClean="0"/>
              <a:t>);</a:t>
            </a:r>
          </a:p>
          <a:p>
            <a:r>
              <a:rPr lang="en-NZ" dirty="0" smtClean="0"/>
              <a:t>   }</a:t>
            </a:r>
          </a:p>
          <a:p>
            <a:r>
              <a:rPr lang="en-US" dirty="0" smtClean="0"/>
              <a:t> </a:t>
            </a:r>
            <a:r>
              <a:rPr lang="en-NZ" dirty="0" smtClean="0"/>
              <a:t>  </a:t>
            </a:r>
            <a:r>
              <a:rPr lang="en-NZ" dirty="0" smtClean="0">
                <a:solidFill>
                  <a:srgbClr val="132BDD"/>
                </a:solidFill>
              </a:rPr>
              <a:t>//...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</a:t>
            </a:r>
            <a:r>
              <a:rPr lang="en-NZ" dirty="0" err="1" smtClean="0"/>
              <a:t>free_fuzzy_rules</a:t>
            </a:r>
            <a:r>
              <a:rPr lang="en-NZ" dirty="0" smtClean="0"/>
              <a:t>(</a:t>
            </a:r>
            <a:r>
              <a:rPr lang="en-NZ" b="1" dirty="0" smtClean="0"/>
              <a:t>&amp;</a:t>
            </a:r>
            <a:r>
              <a:rPr lang="en-NZ" b="1" dirty="0" err="1" smtClean="0">
                <a:solidFill>
                  <a:srgbClr val="00B050"/>
                </a:solidFill>
              </a:rPr>
              <a:t>g_fuzzy_system_pursuit_speed</a:t>
            </a:r>
            <a:r>
              <a:rPr lang="en-NZ" dirty="0" smtClean="0"/>
              <a:t>);</a:t>
            </a:r>
            <a:endParaRPr lang="en-US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   //and so on...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4. Modify </a:t>
            </a:r>
            <a:r>
              <a:rPr lang="en-US" sz="2400" b="1" dirty="0" err="1" smtClean="0">
                <a:solidFill>
                  <a:schemeClr val="bg1"/>
                </a:solidFill>
              </a:rPr>
              <a:t>runGame</a:t>
            </a:r>
            <a:r>
              <a:rPr lang="en-US" sz="2400" b="1" dirty="0" smtClean="0">
                <a:solidFill>
                  <a:schemeClr val="bg1"/>
                </a:solidFill>
              </a:rPr>
              <a:t>().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MyProg</a:t>
            </a:r>
            <a:r>
              <a:rPr lang="en-US" b="1" dirty="0" smtClean="0"/>
              <a:t>.cpp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708366"/>
            <a:ext cx="9144000" cy="3139321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void   </a:t>
            </a:r>
            <a:r>
              <a:rPr lang="en-US" b="1" dirty="0" err="1" smtClean="0"/>
              <a:t>runGame</a:t>
            </a:r>
            <a:r>
              <a:rPr lang="en-US" dirty="0" smtClean="0"/>
              <a:t>() {</a:t>
            </a:r>
            <a:r>
              <a:rPr lang="en-US" dirty="0" smtClean="0">
                <a:solidFill>
                  <a:srgbClr val="132BDD"/>
                </a:solidFill>
              </a:rPr>
              <a:t>  </a:t>
            </a:r>
          </a:p>
          <a:p>
            <a:r>
              <a:rPr lang="en-NZ" dirty="0" smtClean="0"/>
              <a:t>   </a:t>
            </a:r>
            <a:r>
              <a:rPr lang="en-NZ" dirty="0" smtClean="0">
                <a:solidFill>
                  <a:srgbClr val="132BDD"/>
                </a:solidFill>
              </a:rPr>
              <a:t>//...</a:t>
            </a:r>
            <a:r>
              <a:rPr lang="en-US" dirty="0" smtClean="0">
                <a:solidFill>
                  <a:srgbClr val="132BDD"/>
                </a:solidFill>
              </a:rPr>
              <a:t> </a:t>
            </a:r>
          </a:p>
          <a:p>
            <a:r>
              <a:rPr lang="en-NZ" dirty="0" smtClean="0"/>
              <a:t>  </a:t>
            </a:r>
            <a:r>
              <a:rPr lang="en-NZ" dirty="0" smtClean="0">
                <a:solidFill>
                  <a:srgbClr val="132BDD"/>
                </a:solidFill>
              </a:rPr>
              <a:t>// Target pursuit</a:t>
            </a:r>
          </a:p>
          <a:p>
            <a:r>
              <a:rPr lang="en-NZ" dirty="0" smtClean="0"/>
              <a:t>       </a:t>
            </a:r>
            <a:r>
              <a:rPr lang="en-NZ" dirty="0" err="1" smtClean="0"/>
              <a:t>fuzzyAngle</a:t>
            </a:r>
            <a:r>
              <a:rPr lang="en-NZ" dirty="0" smtClean="0"/>
              <a:t> = </a:t>
            </a:r>
            <a:r>
              <a:rPr lang="en-NZ" dirty="0" err="1" smtClean="0"/>
              <a:t>fuzzy_system</a:t>
            </a:r>
            <a:r>
              <a:rPr lang="en-NZ" dirty="0" smtClean="0"/>
              <a:t>(</a:t>
            </a:r>
            <a:r>
              <a:rPr lang="en-NZ" dirty="0" err="1" smtClean="0"/>
              <a:t>inputValues</a:t>
            </a:r>
            <a:r>
              <a:rPr lang="en-NZ" dirty="0" smtClean="0"/>
              <a:t>, </a:t>
            </a:r>
            <a:r>
              <a:rPr lang="en-NZ" dirty="0" err="1" smtClean="0"/>
              <a:t>g_fuzzy_system</a:t>
            </a:r>
            <a:r>
              <a:rPr lang="en-NZ" dirty="0" smtClean="0"/>
              <a:t>);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</a:t>
            </a:r>
          </a:p>
          <a:p>
            <a:r>
              <a:rPr lang="en-NZ" dirty="0" smtClean="0"/>
              <a:t>       </a:t>
            </a:r>
            <a:r>
              <a:rPr lang="en-NZ" dirty="0" err="1" smtClean="0"/>
              <a:t>newAngle</a:t>
            </a:r>
            <a:r>
              <a:rPr lang="en-NZ" dirty="0" smtClean="0"/>
              <a:t> = </a:t>
            </a:r>
            <a:r>
              <a:rPr lang="en-NZ" dirty="0" err="1" smtClean="0"/>
              <a:t>robot.getAngle</a:t>
            </a:r>
            <a:r>
              <a:rPr lang="en-NZ" dirty="0" smtClean="0"/>
              <a:t>() + </a:t>
            </a:r>
            <a:r>
              <a:rPr lang="en-NZ" dirty="0" err="1" smtClean="0"/>
              <a:t>fuzzyAngle</a:t>
            </a:r>
            <a:r>
              <a:rPr lang="en-NZ" dirty="0" smtClean="0"/>
              <a:t>; </a:t>
            </a:r>
            <a:r>
              <a:rPr lang="en-NZ" dirty="0" smtClean="0">
                <a:solidFill>
                  <a:srgbClr val="132BDD"/>
                </a:solidFill>
              </a:rPr>
              <a:t>//adjust robot’s angle</a:t>
            </a:r>
            <a:endParaRPr lang="en-NZ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    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      </a:t>
            </a:r>
            <a:r>
              <a:rPr lang="en-NZ" dirty="0" err="1" smtClean="0"/>
              <a:t>robot.setAngle</a:t>
            </a:r>
            <a:r>
              <a:rPr lang="en-NZ" dirty="0" smtClean="0"/>
              <a:t>(</a:t>
            </a:r>
            <a:r>
              <a:rPr lang="en-NZ" dirty="0" err="1" smtClean="0"/>
              <a:t>newAngle</a:t>
            </a:r>
            <a:r>
              <a:rPr lang="en-NZ" dirty="0" smtClean="0"/>
              <a:t>); </a:t>
            </a:r>
            <a:r>
              <a:rPr lang="en-NZ" dirty="0" smtClean="0">
                <a:solidFill>
                  <a:srgbClr val="132BDD"/>
                </a:solidFill>
              </a:rPr>
              <a:t>//update robot’s angle</a:t>
            </a:r>
            <a:endParaRPr lang="en-NZ" dirty="0" smtClean="0"/>
          </a:p>
          <a:p>
            <a:endParaRPr lang="en-NZ" dirty="0" smtClean="0">
              <a:solidFill>
                <a:srgbClr val="132BDD"/>
              </a:solidFill>
            </a:endParaRPr>
          </a:p>
          <a:p>
            <a:r>
              <a:rPr lang="en-NZ" dirty="0" smtClean="0">
                <a:solidFill>
                  <a:srgbClr val="132BDD"/>
                </a:solidFill>
              </a:rPr>
              <a:t>   //and so on...</a:t>
            </a:r>
          </a:p>
          <a:p>
            <a:r>
              <a:rPr lang="en-NZ" dirty="0" smtClean="0">
                <a:solidFill>
                  <a:srgbClr val="132BDD"/>
                </a:solidFill>
              </a:rPr>
              <a:t> </a:t>
            </a:r>
            <a:r>
              <a:rPr lang="en-NZ" dirty="0" smtClean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4. Modify </a:t>
            </a:r>
            <a:r>
              <a:rPr lang="en-US" sz="2400" b="1" dirty="0" err="1" smtClean="0">
                <a:solidFill>
                  <a:schemeClr val="bg1"/>
                </a:solidFill>
              </a:rPr>
              <a:t>runGame</a:t>
            </a:r>
            <a:r>
              <a:rPr lang="en-US" sz="2400" b="1" dirty="0" smtClean="0">
                <a:solidFill>
                  <a:schemeClr val="bg1"/>
                </a:solidFill>
              </a:rPr>
              <a:t>().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MyProg</a:t>
            </a:r>
            <a:r>
              <a:rPr lang="en-US" b="1" dirty="0" smtClean="0"/>
              <a:t>.cpp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830997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5. Calibrate the fuzzy membership functions, fuzzy rules and output fuzzy sets.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071678"/>
            <a:ext cx="9001156" cy="1200329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If the robot </a:t>
            </a:r>
            <a:r>
              <a:rPr lang="en-NZ" b="1" u="sng" dirty="0" smtClean="0"/>
              <a:t>runs in circles</a:t>
            </a:r>
            <a:r>
              <a:rPr lang="en-NZ" dirty="0" smtClean="0"/>
              <a:t>, then make the fuzzy outputs </a:t>
            </a:r>
            <a:r>
              <a:rPr lang="en-N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</a:t>
            </a:r>
            <a:r>
              <a:rPr lang="en-NZ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Check also if the robot is hitting the obstacles.  Adjust the parameters until the robot avoids them at different speeds and angles.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29388" y="1643050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 smtClean="0"/>
              <a:t>File:  </a:t>
            </a:r>
            <a:r>
              <a:rPr lang="en-US" b="1" dirty="0" smtClean="0"/>
              <a:t>fuzzylogic.cpp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ChangeArrowheads="1"/>
          </p:cNvSpPr>
          <p:nvPr/>
        </p:nvSpPr>
        <p:spPr bwMode="auto">
          <a:xfrm>
            <a:off x="825500" y="2120900"/>
            <a:ext cx="7493000" cy="347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NZ" altLang="en-US" sz="2400" b="1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Feedback Control/Closed Loop Control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54113"/>
            <a:ext cx="8718550" cy="750887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200" smtClean="0"/>
              <a:t>Closed-loop control allows for </a:t>
            </a:r>
            <a:r>
              <a:rPr lang="en-NZ" altLang="en-US" sz="2200" b="1" smtClean="0">
                <a:solidFill>
                  <a:srgbClr val="0000FF"/>
                </a:solidFill>
              </a:rPr>
              <a:t>uncertainty</a:t>
            </a:r>
            <a:r>
              <a:rPr lang="en-NZ" altLang="en-US" sz="2200" smtClean="0">
                <a:solidFill>
                  <a:srgbClr val="0000FF"/>
                </a:solidFill>
              </a:rPr>
              <a:t> </a:t>
            </a:r>
            <a:r>
              <a:rPr lang="en-NZ" altLang="en-US" sz="2200" smtClean="0"/>
              <a:t>in the model as well as </a:t>
            </a:r>
            <a:r>
              <a:rPr lang="en-NZ" altLang="en-US" sz="2200" b="1" smtClean="0">
                <a:solidFill>
                  <a:srgbClr val="0000FF"/>
                </a:solidFill>
              </a:rPr>
              <a:t>noise</a:t>
            </a:r>
            <a:r>
              <a:rPr lang="en-NZ" altLang="en-US" sz="2200" smtClean="0"/>
              <a:t> and </a:t>
            </a:r>
            <a:r>
              <a:rPr lang="en-NZ" altLang="en-US" sz="2200" b="1" smtClean="0">
                <a:solidFill>
                  <a:srgbClr val="0000FF"/>
                </a:solidFill>
              </a:rPr>
              <a:t>disturbances</a:t>
            </a:r>
            <a:r>
              <a:rPr lang="en-NZ" altLang="en-US" sz="2200" smtClean="0">
                <a:solidFill>
                  <a:srgbClr val="0000FF"/>
                </a:solidFill>
              </a:rPr>
              <a:t> </a:t>
            </a:r>
            <a:r>
              <a:rPr lang="en-NZ" altLang="en-US" sz="2200" smtClean="0"/>
              <a:t>in the system under control</a:t>
            </a:r>
            <a:endParaRPr lang="en-US" altLang="en-US" sz="2200" smtClean="0"/>
          </a:p>
        </p:txBody>
      </p:sp>
      <p:sp>
        <p:nvSpPr>
          <p:cNvPr id="3" name="Oval 2"/>
          <p:cNvSpPr/>
          <p:nvPr/>
        </p:nvSpPr>
        <p:spPr bwMode="auto">
          <a:xfrm>
            <a:off x="1133475" y="2328863"/>
            <a:ext cx="1054100" cy="64928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goal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6350" y="2378075"/>
            <a:ext cx="2222500" cy="83185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Z=f(</a:t>
            </a:r>
            <a:r>
              <a:rPr lang="en-NZ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x,y</a:t>
            </a: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6350" y="3927475"/>
            <a:ext cx="2222500" cy="461963"/>
          </a:xfrm>
          <a:prstGeom prst="rect">
            <a:avLst/>
          </a:prstGeom>
          <a:solidFill>
            <a:srgbClr val="3D22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System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78600" y="3117850"/>
            <a:ext cx="1054100" cy="64928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Act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006600" y="3216275"/>
            <a:ext cx="1409700" cy="649288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Sense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0025" y="4921250"/>
            <a:ext cx="1835150" cy="47466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Disturbance</a:t>
            </a:r>
          </a:p>
        </p:txBody>
      </p:sp>
      <p:cxnSp>
        <p:nvCxnSpPr>
          <p:cNvPr id="98315" name="Straight Arrow Connector 5"/>
          <p:cNvCxnSpPr>
            <a:cxnSpLocks noChangeShapeType="1"/>
            <a:stCxn id="3" idx="6"/>
          </p:cNvCxnSpPr>
          <p:nvPr/>
        </p:nvCxnSpPr>
        <p:spPr bwMode="auto">
          <a:xfrm>
            <a:off x="2187575" y="2654300"/>
            <a:ext cx="16287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6" name="Elbow Connector 12"/>
          <p:cNvCxnSpPr>
            <a:cxnSpLocks noChangeShapeType="1"/>
            <a:stCxn id="4" idx="3"/>
            <a:endCxn id="9" idx="0"/>
          </p:cNvCxnSpPr>
          <p:nvPr/>
        </p:nvCxnSpPr>
        <p:spPr bwMode="auto">
          <a:xfrm>
            <a:off x="6038850" y="2794000"/>
            <a:ext cx="1066800" cy="32385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7" name="Elbow Connector 15"/>
          <p:cNvCxnSpPr>
            <a:cxnSpLocks noChangeShapeType="1"/>
            <a:stCxn id="9" idx="4"/>
            <a:endCxn id="8" idx="3"/>
          </p:cNvCxnSpPr>
          <p:nvPr/>
        </p:nvCxnSpPr>
        <p:spPr bwMode="auto">
          <a:xfrm rot="5400000">
            <a:off x="6376194" y="3429794"/>
            <a:ext cx="392112" cy="10668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8" name="Straight Arrow Connector 17"/>
          <p:cNvCxnSpPr>
            <a:cxnSpLocks noChangeShapeType="1"/>
            <a:stCxn id="11" idx="0"/>
            <a:endCxn id="8" idx="2"/>
          </p:cNvCxnSpPr>
          <p:nvPr/>
        </p:nvCxnSpPr>
        <p:spPr bwMode="auto">
          <a:xfrm flipV="1">
            <a:off x="4927600" y="4389438"/>
            <a:ext cx="0" cy="5318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9" name="Elbow Connector 19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3133725" y="2533650"/>
            <a:ext cx="260350" cy="11049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20" name="Elbow Connector 21"/>
          <p:cNvCxnSpPr>
            <a:cxnSpLocks noChangeShapeType="1"/>
            <a:stCxn id="8" idx="1"/>
            <a:endCxn id="10" idx="4"/>
          </p:cNvCxnSpPr>
          <p:nvPr/>
        </p:nvCxnSpPr>
        <p:spPr bwMode="auto">
          <a:xfrm rot="10800000">
            <a:off x="2711450" y="3865563"/>
            <a:ext cx="1104900" cy="293687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6154738" y="2378075"/>
            <a:ext cx="3905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813" y="5810250"/>
            <a:ext cx="8734425" cy="922338"/>
          </a:xfrm>
          <a:prstGeom prst="rect">
            <a:avLst/>
          </a:prstGeom>
          <a:solidFill>
            <a:srgbClr val="FFFF99"/>
          </a:solidFill>
          <a:ln>
            <a:solidFill>
              <a:srgbClr val="3399FF"/>
            </a:solidFill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*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>
                <a:solidFill>
                  <a:srgbClr val="000000"/>
                </a:solidFill>
              </a:rPr>
              <a:t>are used in the industry to </a:t>
            </a:r>
            <a:r>
              <a:rPr lang="en-NZ" b="1" dirty="0">
                <a:solidFill>
                  <a:srgbClr val="0000FF"/>
                </a:solidFill>
              </a:rPr>
              <a:t>regulate</a:t>
            </a:r>
            <a:r>
              <a:rPr lang="en-NZ" dirty="0">
                <a:solidFill>
                  <a:srgbClr val="0000FF"/>
                </a:solidFill>
              </a:rPr>
              <a:t> </a:t>
            </a:r>
            <a:r>
              <a:rPr lang="en-NZ" dirty="0">
                <a:solidFill>
                  <a:srgbClr val="000000"/>
                </a:solidFill>
              </a:rPr>
              <a:t>temperature, pressure, flow rate, chemical composition, speed and practically every other variable for which a measurement exists.</a:t>
            </a:r>
          </a:p>
        </p:txBody>
      </p:sp>
      <p:sp>
        <p:nvSpPr>
          <p:cNvPr id="98323" name="TextBox 6"/>
          <p:cNvSpPr txBox="1">
            <a:spLocks noChangeArrowheads="1"/>
          </p:cNvSpPr>
          <p:nvPr/>
        </p:nvSpPr>
        <p:spPr bwMode="auto">
          <a:xfrm>
            <a:off x="1450975" y="37338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3351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World Coordinate to Device Coordinate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99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NZ" b="1" dirty="0" smtClean="0">
                <a:solidFill>
                  <a:srgbClr val="0066FF"/>
                </a:solidFill>
              </a:rPr>
              <a:t>for defining the system of coordinates, scaling and zooming-in or out.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4EE862-C23A-4109-B8F1-EF4458545F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26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US" sz="4000" b="1" smtClean="0"/>
              <a:t>Transformation Equations</a:t>
            </a:r>
            <a:endParaRPr lang="en-NZ" sz="4000" b="1" smtClean="0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WORLD-to-DEVICE COORDINATES</a:t>
            </a: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2" name="Rectangle 19" descr="Large grid"/>
          <p:cNvSpPr>
            <a:spLocks noChangeArrowheads="1"/>
          </p:cNvSpPr>
          <p:nvPr/>
        </p:nvSpPr>
        <p:spPr bwMode="auto">
          <a:xfrm>
            <a:off x="5767388" y="3284538"/>
            <a:ext cx="3098800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214313" y="2565400"/>
            <a:ext cx="4176712" cy="3311525"/>
          </a:xfrm>
          <a:prstGeom prst="rect">
            <a:avLst/>
          </a:prstGeom>
          <a:gradFill rotWithShape="1">
            <a:gsLst>
              <a:gs pos="0">
                <a:srgbClr val="66FFCC"/>
              </a:gs>
              <a:gs pos="100000">
                <a:schemeClr val="bg1"/>
              </a:gs>
            </a:gsLst>
            <a:lin ang="27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5913438" y="2636838"/>
            <a:ext cx="2754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1280 x 1024 pixels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71438" y="2060575"/>
            <a:ext cx="3626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100,000,000 miles </a:t>
            </a:r>
            <a:r>
              <a:rPr lang="en-NZ" dirty="0" smtClean="0">
                <a:solidFill>
                  <a:prstClr val="black"/>
                </a:solidFill>
              </a:rPr>
              <a:t>  x   500,000 </a:t>
            </a:r>
            <a:r>
              <a:rPr lang="en-NZ" dirty="0">
                <a:solidFill>
                  <a:prstClr val="black"/>
                </a:solidFill>
              </a:rPr>
              <a:t>miles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216" name="AutoShape 23"/>
          <p:cNvSpPr>
            <a:spLocks noChangeArrowheads="1"/>
          </p:cNvSpPr>
          <p:nvPr/>
        </p:nvSpPr>
        <p:spPr bwMode="auto">
          <a:xfrm>
            <a:off x="4772025" y="4365625"/>
            <a:ext cx="792163" cy="647700"/>
          </a:xfrm>
          <a:prstGeom prst="rightArrow">
            <a:avLst>
              <a:gd name="adj1" fmla="val 46565"/>
              <a:gd name="adj2" fmla="val 49918"/>
            </a:avLst>
          </a:prstGeom>
          <a:solidFill>
            <a:srgbClr val="FF9966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142875" y="6027738"/>
            <a:ext cx="4286250" cy="4603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>
                <a:solidFill>
                  <a:prstClr val="black"/>
                </a:solidFill>
                <a:latin typeface="Times"/>
              </a:rPr>
              <a:t>World System of Coordinates</a:t>
            </a:r>
            <a:endParaRPr lang="en-GB">
              <a:solidFill>
                <a:prstClr val="black"/>
              </a:solidFill>
              <a:latin typeface="Times"/>
            </a:endParaRP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5643570" y="6019240"/>
            <a:ext cx="3428993" cy="36933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dirty="0">
              <a:solidFill>
                <a:prstClr val="black"/>
              </a:solidFill>
              <a:latin typeface="Times"/>
            </a:endParaRPr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574675" y="551656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2806700" y="5229225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V="1">
            <a:off x="574675" y="356711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358775" y="306863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6084888" y="357187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096000" y="357822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8316913" y="342900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5940425" y="530066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266700" y="539432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5795963" y="32845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9" name="Oval 36"/>
          <p:cNvSpPr>
            <a:spLocks noChangeArrowheads="1"/>
          </p:cNvSpPr>
          <p:nvPr/>
        </p:nvSpPr>
        <p:spPr bwMode="auto">
          <a:xfrm>
            <a:off x="2087563" y="386080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1295400" y="40052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6372225" y="429260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232" name="Oval 39"/>
          <p:cNvSpPr>
            <a:spLocks noChangeArrowheads="1"/>
          </p:cNvSpPr>
          <p:nvPr/>
        </p:nvSpPr>
        <p:spPr bwMode="auto">
          <a:xfrm>
            <a:off x="7092950" y="414972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8632" name="Freeform 40"/>
          <p:cNvSpPr>
            <a:spLocks/>
          </p:cNvSpPr>
          <p:nvPr/>
        </p:nvSpPr>
        <p:spPr bwMode="auto">
          <a:xfrm>
            <a:off x="2411413" y="3489325"/>
            <a:ext cx="4619625" cy="803275"/>
          </a:xfrm>
          <a:custGeom>
            <a:avLst/>
            <a:gdLst>
              <a:gd name="T0" fmla="*/ 0 w 2911"/>
              <a:gd name="T1" fmla="*/ 2147483647 h 423"/>
              <a:gd name="T2" fmla="*/ 2147483647 w 2911"/>
              <a:gd name="T3" fmla="*/ 2147483647 h 423"/>
              <a:gd name="T4" fmla="*/ 2147483647 w 2911"/>
              <a:gd name="T5" fmla="*/ 2147483647 h 423"/>
              <a:gd name="T6" fmla="*/ 2147483647 w 2911"/>
              <a:gd name="T7" fmla="*/ 2147483647 h 423"/>
              <a:gd name="T8" fmla="*/ 2147483647 w 2911"/>
              <a:gd name="T9" fmla="*/ 2147483647 h 423"/>
              <a:gd name="T10" fmla="*/ 2147483647 w 2911"/>
              <a:gd name="T11" fmla="*/ 2147483647 h 423"/>
              <a:gd name="T12" fmla="*/ 2147483647 w 2911"/>
              <a:gd name="T13" fmla="*/ 2147483647 h 423"/>
              <a:gd name="T14" fmla="*/ 2147483647 w 2911"/>
              <a:gd name="T15" fmla="*/ 2147483647 h 423"/>
              <a:gd name="T16" fmla="*/ 2147483647 w 2911"/>
              <a:gd name="T17" fmla="*/ 2147483647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1"/>
              <a:gd name="T28" fmla="*/ 0 h 423"/>
              <a:gd name="T29" fmla="*/ 2911 w 2911"/>
              <a:gd name="T30" fmla="*/ 423 h 4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1" h="423">
                <a:moveTo>
                  <a:pt x="0" y="234"/>
                </a:moveTo>
                <a:cubicBezTo>
                  <a:pt x="234" y="162"/>
                  <a:pt x="469" y="91"/>
                  <a:pt x="681" y="53"/>
                </a:cubicBezTo>
                <a:cubicBezTo>
                  <a:pt x="893" y="15"/>
                  <a:pt x="1111" y="7"/>
                  <a:pt x="1270" y="7"/>
                </a:cubicBezTo>
                <a:cubicBezTo>
                  <a:pt x="1429" y="7"/>
                  <a:pt x="1588" y="0"/>
                  <a:pt x="1633" y="53"/>
                </a:cubicBezTo>
                <a:cubicBezTo>
                  <a:pt x="1678" y="106"/>
                  <a:pt x="1542" y="265"/>
                  <a:pt x="1542" y="325"/>
                </a:cubicBezTo>
                <a:cubicBezTo>
                  <a:pt x="1542" y="385"/>
                  <a:pt x="1550" y="409"/>
                  <a:pt x="1633" y="416"/>
                </a:cubicBezTo>
                <a:cubicBezTo>
                  <a:pt x="1716" y="423"/>
                  <a:pt x="1852" y="385"/>
                  <a:pt x="2041" y="370"/>
                </a:cubicBezTo>
                <a:cubicBezTo>
                  <a:pt x="2230" y="355"/>
                  <a:pt x="2623" y="325"/>
                  <a:pt x="2767" y="325"/>
                </a:cubicBezTo>
                <a:cubicBezTo>
                  <a:pt x="2911" y="325"/>
                  <a:pt x="2907" y="347"/>
                  <a:pt x="2903" y="370"/>
                </a:cubicBezTo>
              </a:path>
            </a:pathLst>
          </a:custGeom>
          <a:noFill/>
          <a:ln w="38100">
            <a:solidFill>
              <a:srgbClr val="3333FF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596" grpId="0"/>
      <p:bldP spid="238596" grpId="1"/>
      <p:bldP spid="238596" grpId="2"/>
      <p:bldP spid="238597" grpId="0" animBg="1"/>
      <p:bldP spid="238597" grpId="1" animBg="1"/>
      <p:bldP spid="2386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8A890A-D4CD-4EB0-92E8-D7D6B27E1C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27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US" b="1" smtClean="0"/>
              <a:t>World Boundaries</a:t>
            </a:r>
            <a:endParaRPr lang="en-NZ" b="1" smtClean="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55650" y="1119188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00FF"/>
                </a:solidFill>
              </a:rPr>
              <a:t>SETTING THE BOUNDARIES</a:t>
            </a:r>
            <a:endParaRPr lang="en-NZ">
              <a:solidFill>
                <a:srgbClr val="0000FF"/>
              </a:solidFill>
            </a:endParaRPr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155575" y="1243013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2194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5" name="Rectangle 8" descr="Large grid"/>
          <p:cNvSpPr>
            <a:spLocks noChangeArrowheads="1"/>
          </p:cNvSpPr>
          <p:nvPr/>
        </p:nvSpPr>
        <p:spPr bwMode="auto">
          <a:xfrm>
            <a:off x="5795963" y="3240088"/>
            <a:ext cx="3097212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95288" y="2520950"/>
            <a:ext cx="4176712" cy="33115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079500" y="1550988"/>
            <a:ext cx="8064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400" b="1" dirty="0">
                <a:solidFill>
                  <a:prstClr val="black"/>
                </a:solidFill>
              </a:rPr>
              <a:t>Use the upper-left and bottom-right coordinates to set the boundaries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755650" y="547211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987675" y="5184775"/>
            <a:ext cx="519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755650" y="352266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39750" y="302418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084888" y="352742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6096000" y="35337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316913" y="338455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5940425" y="525621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47675" y="53498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795963" y="3240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8" name="Oval 21"/>
          <p:cNvSpPr>
            <a:spLocks noChangeArrowheads="1"/>
          </p:cNvSpPr>
          <p:nvPr/>
        </p:nvSpPr>
        <p:spPr bwMode="auto">
          <a:xfrm>
            <a:off x="2268538" y="381635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1476375" y="396081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6372225" y="424815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092950" y="410527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0905" name="Freeform 25"/>
          <p:cNvSpPr>
            <a:spLocks/>
          </p:cNvSpPr>
          <p:nvPr/>
        </p:nvSpPr>
        <p:spPr bwMode="auto">
          <a:xfrm>
            <a:off x="2411413" y="3444875"/>
            <a:ext cx="4621212" cy="671513"/>
          </a:xfrm>
          <a:custGeom>
            <a:avLst/>
            <a:gdLst>
              <a:gd name="T0" fmla="*/ 0 w 2911"/>
              <a:gd name="T1" fmla="*/ 2147483647 h 423"/>
              <a:gd name="T2" fmla="*/ 2147483647 w 2911"/>
              <a:gd name="T3" fmla="*/ 2147483647 h 423"/>
              <a:gd name="T4" fmla="*/ 2147483647 w 2911"/>
              <a:gd name="T5" fmla="*/ 2147483647 h 423"/>
              <a:gd name="T6" fmla="*/ 2147483647 w 2911"/>
              <a:gd name="T7" fmla="*/ 2147483647 h 423"/>
              <a:gd name="T8" fmla="*/ 2147483647 w 2911"/>
              <a:gd name="T9" fmla="*/ 2147483647 h 423"/>
              <a:gd name="T10" fmla="*/ 2147483647 w 2911"/>
              <a:gd name="T11" fmla="*/ 2147483647 h 423"/>
              <a:gd name="T12" fmla="*/ 2147483647 w 2911"/>
              <a:gd name="T13" fmla="*/ 2147483647 h 423"/>
              <a:gd name="T14" fmla="*/ 2147483647 w 2911"/>
              <a:gd name="T15" fmla="*/ 2147483647 h 423"/>
              <a:gd name="T16" fmla="*/ 2147483647 w 2911"/>
              <a:gd name="T17" fmla="*/ 2147483647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1"/>
              <a:gd name="T28" fmla="*/ 0 h 423"/>
              <a:gd name="T29" fmla="*/ 2911 w 2911"/>
              <a:gd name="T30" fmla="*/ 423 h 4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1" h="423">
                <a:moveTo>
                  <a:pt x="0" y="234"/>
                </a:moveTo>
                <a:cubicBezTo>
                  <a:pt x="234" y="162"/>
                  <a:pt x="469" y="91"/>
                  <a:pt x="681" y="53"/>
                </a:cubicBezTo>
                <a:cubicBezTo>
                  <a:pt x="893" y="15"/>
                  <a:pt x="1111" y="7"/>
                  <a:pt x="1270" y="7"/>
                </a:cubicBezTo>
                <a:cubicBezTo>
                  <a:pt x="1429" y="7"/>
                  <a:pt x="1588" y="0"/>
                  <a:pt x="1633" y="53"/>
                </a:cubicBezTo>
                <a:cubicBezTo>
                  <a:pt x="1678" y="106"/>
                  <a:pt x="1542" y="265"/>
                  <a:pt x="1542" y="325"/>
                </a:cubicBezTo>
                <a:cubicBezTo>
                  <a:pt x="1542" y="385"/>
                  <a:pt x="1550" y="409"/>
                  <a:pt x="1633" y="416"/>
                </a:cubicBezTo>
                <a:cubicBezTo>
                  <a:pt x="1716" y="423"/>
                  <a:pt x="1852" y="385"/>
                  <a:pt x="2041" y="370"/>
                </a:cubicBezTo>
                <a:cubicBezTo>
                  <a:pt x="2230" y="355"/>
                  <a:pt x="2623" y="325"/>
                  <a:pt x="2767" y="325"/>
                </a:cubicBezTo>
                <a:cubicBezTo>
                  <a:pt x="2911" y="325"/>
                  <a:pt x="2907" y="347"/>
                  <a:pt x="2903" y="37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107950" y="22764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4" name="Oval 27"/>
          <p:cNvSpPr>
            <a:spLocks noChangeArrowheads="1"/>
          </p:cNvSpPr>
          <p:nvPr/>
        </p:nvSpPr>
        <p:spPr bwMode="auto">
          <a:xfrm>
            <a:off x="4284663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5" name="Oval 28"/>
          <p:cNvSpPr>
            <a:spLocks noChangeArrowheads="1"/>
          </p:cNvSpPr>
          <p:nvPr/>
        </p:nvSpPr>
        <p:spPr bwMode="auto">
          <a:xfrm>
            <a:off x="5508625" y="29241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6" name="Oval 29"/>
          <p:cNvSpPr>
            <a:spLocks noChangeArrowheads="1"/>
          </p:cNvSpPr>
          <p:nvPr/>
        </p:nvSpPr>
        <p:spPr bwMode="auto">
          <a:xfrm>
            <a:off x="8567738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2143108" y="2643182"/>
            <a:ext cx="2286016" cy="64294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Top-left:  x1, y1</a:t>
            </a:r>
          </a:p>
          <a:p>
            <a:r>
              <a:rPr lang="en-NZ" b="1" dirty="0">
                <a:solidFill>
                  <a:prstClr val="black"/>
                </a:solidFill>
              </a:rPr>
              <a:t>Bottom-right:  x2, y2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142875" y="6254773"/>
            <a:ext cx="4286250" cy="4603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>
                <a:solidFill>
                  <a:prstClr val="black"/>
                </a:solidFill>
                <a:latin typeface="Times"/>
              </a:rPr>
              <a:t>World System of Coordinates</a:t>
            </a:r>
            <a:endParaRPr lang="en-GB">
              <a:solidFill>
                <a:prstClr val="black"/>
              </a:solidFill>
              <a:latin typeface="Times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643570" y="6246275"/>
            <a:ext cx="3428993" cy="36933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dirty="0">
              <a:solidFill>
                <a:prstClr val="black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710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884" grpId="0"/>
      <p:bldP spid="250884" grpId="1"/>
      <p:bldP spid="250884" grpId="2"/>
      <p:bldP spid="250885" grpId="0" animBg="1"/>
      <p:bldP spid="250885" grpId="1" animBg="1"/>
      <p:bldP spid="2509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25DC97-4AA7-45BB-8581-262894D5189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28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NZ" b="1" smtClean="0"/>
              <a:t>Transformation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2194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7" name="Rectangle 8" descr="Large grid"/>
          <p:cNvSpPr>
            <a:spLocks noChangeArrowheads="1"/>
          </p:cNvSpPr>
          <p:nvPr/>
        </p:nvSpPr>
        <p:spPr bwMode="auto">
          <a:xfrm>
            <a:off x="5795963" y="3240088"/>
            <a:ext cx="3097212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95288" y="2520950"/>
            <a:ext cx="4176712" cy="3311525"/>
          </a:xfrm>
          <a:prstGeom prst="rect">
            <a:avLst/>
          </a:prstGeom>
          <a:gradFill>
            <a:gsLst>
              <a:gs pos="0">
                <a:srgbClr val="03D4A8">
                  <a:alpha val="3600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7200000" scaled="0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785813" y="1357313"/>
            <a:ext cx="8064500" cy="8302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Given a world coordinate, what’s the equivalent device coordinate?</a:t>
            </a:r>
            <a:endParaRPr lang="en-GB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755650" y="547211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2987675" y="5184775"/>
            <a:ext cx="519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V="1">
            <a:off x="755650" y="352266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539750" y="302418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6084888" y="352742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6096000" y="35337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8316913" y="338455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5940425" y="525621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447675" y="53498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5795963" y="3240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60" name="Oval 21"/>
          <p:cNvSpPr>
            <a:spLocks noChangeArrowheads="1"/>
          </p:cNvSpPr>
          <p:nvPr/>
        </p:nvSpPr>
        <p:spPr bwMode="auto">
          <a:xfrm>
            <a:off x="2268538" y="381635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1476375" y="396081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6372225" y="424815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10263" name="Oval 24"/>
          <p:cNvSpPr>
            <a:spLocks noChangeArrowheads="1"/>
          </p:cNvSpPr>
          <p:nvPr/>
        </p:nvSpPr>
        <p:spPr bwMode="auto">
          <a:xfrm>
            <a:off x="7092950" y="410527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0905" name="Freeform 25"/>
          <p:cNvSpPr>
            <a:spLocks/>
          </p:cNvSpPr>
          <p:nvPr/>
        </p:nvSpPr>
        <p:spPr bwMode="auto">
          <a:xfrm>
            <a:off x="2411413" y="3444875"/>
            <a:ext cx="4621212" cy="671513"/>
          </a:xfrm>
          <a:custGeom>
            <a:avLst/>
            <a:gdLst>
              <a:gd name="T0" fmla="*/ 0 w 2911"/>
              <a:gd name="T1" fmla="*/ 2147483647 h 423"/>
              <a:gd name="T2" fmla="*/ 2147483647 w 2911"/>
              <a:gd name="T3" fmla="*/ 2147483647 h 423"/>
              <a:gd name="T4" fmla="*/ 2147483647 w 2911"/>
              <a:gd name="T5" fmla="*/ 2147483647 h 423"/>
              <a:gd name="T6" fmla="*/ 2147483647 w 2911"/>
              <a:gd name="T7" fmla="*/ 2147483647 h 423"/>
              <a:gd name="T8" fmla="*/ 2147483647 w 2911"/>
              <a:gd name="T9" fmla="*/ 2147483647 h 423"/>
              <a:gd name="T10" fmla="*/ 2147483647 w 2911"/>
              <a:gd name="T11" fmla="*/ 2147483647 h 423"/>
              <a:gd name="T12" fmla="*/ 2147483647 w 2911"/>
              <a:gd name="T13" fmla="*/ 2147483647 h 423"/>
              <a:gd name="T14" fmla="*/ 2147483647 w 2911"/>
              <a:gd name="T15" fmla="*/ 2147483647 h 423"/>
              <a:gd name="T16" fmla="*/ 2147483647 w 2911"/>
              <a:gd name="T17" fmla="*/ 2147483647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1"/>
              <a:gd name="T28" fmla="*/ 0 h 423"/>
              <a:gd name="T29" fmla="*/ 2911 w 2911"/>
              <a:gd name="T30" fmla="*/ 423 h 4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1" h="423">
                <a:moveTo>
                  <a:pt x="0" y="234"/>
                </a:moveTo>
                <a:cubicBezTo>
                  <a:pt x="234" y="162"/>
                  <a:pt x="469" y="91"/>
                  <a:pt x="681" y="53"/>
                </a:cubicBezTo>
                <a:cubicBezTo>
                  <a:pt x="893" y="15"/>
                  <a:pt x="1111" y="7"/>
                  <a:pt x="1270" y="7"/>
                </a:cubicBezTo>
                <a:cubicBezTo>
                  <a:pt x="1429" y="7"/>
                  <a:pt x="1588" y="0"/>
                  <a:pt x="1633" y="53"/>
                </a:cubicBezTo>
                <a:cubicBezTo>
                  <a:pt x="1678" y="106"/>
                  <a:pt x="1542" y="265"/>
                  <a:pt x="1542" y="325"/>
                </a:cubicBezTo>
                <a:cubicBezTo>
                  <a:pt x="1542" y="385"/>
                  <a:pt x="1550" y="409"/>
                  <a:pt x="1633" y="416"/>
                </a:cubicBezTo>
                <a:cubicBezTo>
                  <a:pt x="1716" y="423"/>
                  <a:pt x="1852" y="385"/>
                  <a:pt x="2041" y="370"/>
                </a:cubicBezTo>
                <a:cubicBezTo>
                  <a:pt x="2230" y="355"/>
                  <a:pt x="2623" y="325"/>
                  <a:pt x="2767" y="325"/>
                </a:cubicBezTo>
                <a:cubicBezTo>
                  <a:pt x="2911" y="325"/>
                  <a:pt x="2907" y="347"/>
                  <a:pt x="2903" y="37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5" name="Oval 26"/>
          <p:cNvSpPr>
            <a:spLocks noChangeArrowheads="1"/>
          </p:cNvSpPr>
          <p:nvPr/>
        </p:nvSpPr>
        <p:spPr bwMode="auto">
          <a:xfrm>
            <a:off x="107950" y="22764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6" name="Oval 27"/>
          <p:cNvSpPr>
            <a:spLocks noChangeArrowheads="1"/>
          </p:cNvSpPr>
          <p:nvPr/>
        </p:nvSpPr>
        <p:spPr bwMode="auto">
          <a:xfrm>
            <a:off x="4284663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7" name="Oval 28"/>
          <p:cNvSpPr>
            <a:spLocks noChangeArrowheads="1"/>
          </p:cNvSpPr>
          <p:nvPr/>
        </p:nvSpPr>
        <p:spPr bwMode="auto">
          <a:xfrm>
            <a:off x="5508625" y="29241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8" name="Oval 29"/>
          <p:cNvSpPr>
            <a:spLocks noChangeArrowheads="1"/>
          </p:cNvSpPr>
          <p:nvPr/>
        </p:nvSpPr>
        <p:spPr bwMode="auto">
          <a:xfrm>
            <a:off x="8567738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42875" y="6254773"/>
            <a:ext cx="4286250" cy="4603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>
                <a:solidFill>
                  <a:prstClr val="black"/>
                </a:solidFill>
                <a:latin typeface="Times"/>
              </a:rPr>
              <a:t>World System of Coordinates</a:t>
            </a:r>
            <a:endParaRPr lang="en-GB">
              <a:solidFill>
                <a:prstClr val="black"/>
              </a:solidFill>
              <a:latin typeface="Times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643570" y="6246275"/>
            <a:ext cx="3428993" cy="36933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dirty="0">
              <a:solidFill>
                <a:prstClr val="black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38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725E27-93E9-47A0-93E5-EDF8C5BDC4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29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188" y="0"/>
            <a:ext cx="7239000" cy="1035050"/>
          </a:xfrm>
          <a:noFill/>
        </p:spPr>
        <p:txBody>
          <a:bodyPr/>
          <a:lstStyle/>
          <a:p>
            <a:pPr algn="l"/>
            <a:r>
              <a:rPr lang="en-US" sz="4000" b="1" smtClean="0"/>
              <a:t>World-to-Device </a:t>
            </a:r>
            <a:r>
              <a:rPr lang="en-US" sz="3600" b="1" smtClean="0"/>
              <a:t>Coordinates</a:t>
            </a:r>
            <a:endParaRPr lang="en-NZ" sz="3600" b="1" smtClean="0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TRANSFORMATION EQUATIONS</a:t>
            </a: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0" y="318611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34253"/>
              </p:ext>
            </p:extLst>
          </p:nvPr>
        </p:nvGraphicFramePr>
        <p:xfrm>
          <a:off x="611560" y="2133600"/>
          <a:ext cx="691276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2705040" imgH="482400" progId="Equation.3">
                  <p:embed/>
                </p:oleObj>
              </mc:Choice>
              <mc:Fallback>
                <p:oleObj name="Equation" r:id="rId4" imgW="2705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3600"/>
                        <a:ext cx="6912768" cy="1277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3309938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779462"/>
              </p:ext>
            </p:extLst>
          </p:nvPr>
        </p:nvGraphicFramePr>
        <p:xfrm>
          <a:off x="72008" y="3716338"/>
          <a:ext cx="9036496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3390840" imgH="241200" progId="Equation.3">
                  <p:embed/>
                </p:oleObj>
              </mc:Choice>
              <mc:Fallback>
                <p:oleObj name="Equation" r:id="rId6" imgW="3390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8" y="3716338"/>
                        <a:ext cx="9036496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1"/>
          <p:cNvSpPr>
            <a:spLocks noChangeArrowheads="1"/>
          </p:cNvSpPr>
          <p:nvPr/>
        </p:nvSpPr>
        <p:spPr bwMode="auto">
          <a:xfrm>
            <a:off x="0" y="331946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00125" y="4929188"/>
          <a:ext cx="6858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8" imgW="2577960" imgH="215640" progId="Equation.3">
                  <p:embed/>
                </p:oleObj>
              </mc:Choice>
              <mc:Fallback>
                <p:oleObj name="Equation" r:id="rId8" imgW="257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29188"/>
                        <a:ext cx="6858000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AutoShape 13"/>
          <p:cNvSpPr>
            <a:spLocks/>
          </p:cNvSpPr>
          <p:nvPr/>
        </p:nvSpPr>
        <p:spPr bwMode="auto">
          <a:xfrm>
            <a:off x="2786050" y="5715016"/>
            <a:ext cx="2114563" cy="568307"/>
          </a:xfrm>
          <a:prstGeom prst="borderCallout1">
            <a:avLst>
              <a:gd name="adj1" fmla="val 13690"/>
              <a:gd name="adj2" fmla="val 101491"/>
              <a:gd name="adj3" fmla="val -46579"/>
              <a:gd name="adj4" fmla="val 102921"/>
            </a:avLst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lin ang="2700000" scaled="1"/>
          </a:gradFill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pPr algn="ctr"/>
            <a:r>
              <a:rPr lang="en-NZ" dirty="0" smtClean="0">
                <a:solidFill>
                  <a:prstClr val="black"/>
                </a:solidFill>
              </a:rPr>
              <a:t>World  x-coordinate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1442" y="6488668"/>
            <a:ext cx="44156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For calculating </a:t>
            </a:r>
            <a:r>
              <a:rPr lang="en-NZ" dirty="0" err="1" smtClean="0">
                <a:solidFill>
                  <a:prstClr val="black"/>
                </a:solidFill>
              </a:rPr>
              <a:t>Device_y</a:t>
            </a:r>
            <a:r>
              <a:rPr lang="en-NZ" dirty="0" smtClean="0">
                <a:solidFill>
                  <a:prstClr val="black"/>
                </a:solidFill>
              </a:rPr>
              <a:t>, replace all </a:t>
            </a:r>
            <a:r>
              <a:rPr lang="en-NZ" b="1" dirty="0" err="1" smtClean="0">
                <a:solidFill>
                  <a:prstClr val="black"/>
                </a:solidFill>
              </a:rPr>
              <a:t>x</a:t>
            </a:r>
            <a:r>
              <a:rPr lang="en-NZ" dirty="0" err="1" smtClean="0">
                <a:solidFill>
                  <a:prstClr val="black"/>
                </a:solidFill>
              </a:rPr>
              <a:t>’s</a:t>
            </a:r>
            <a:r>
              <a:rPr lang="en-NZ" dirty="0" smtClean="0">
                <a:solidFill>
                  <a:prstClr val="black"/>
                </a:solidFill>
              </a:rPr>
              <a:t> with </a:t>
            </a:r>
            <a:r>
              <a:rPr lang="en-NZ" b="1" dirty="0" smtClean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692" grpId="0"/>
      <p:bldP spid="242692" grpId="1"/>
      <p:bldP spid="242692" grpId="2"/>
      <p:bldP spid="242693" grpId="0" animBg="1"/>
      <p:bldP spid="24269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078" y="1746017"/>
            <a:ext cx="356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132BDD"/>
                </a:solidFill>
              </a:rPr>
              <a:t>f</a:t>
            </a:r>
            <a:r>
              <a:rPr lang="en-NZ" b="1" dirty="0" smtClean="0">
                <a:solidFill>
                  <a:srgbClr val="132BDD"/>
                </a:solidFill>
              </a:rPr>
              <a:t>loat</a:t>
            </a:r>
            <a:r>
              <a:rPr lang="en-NZ" dirty="0" smtClean="0">
                <a:solidFill>
                  <a:srgbClr val="132BDD"/>
                </a:solidFill>
              </a:rPr>
              <a:t> inputs[MAX_NO_OF_INPUTS]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Inference System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3961589" y="4005064"/>
            <a:ext cx="5040560" cy="2016224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A function that can execute a complete fuzzy inference system.</a:t>
            </a:r>
          </a:p>
          <a:p>
            <a:endParaRPr lang="en-NZ" dirty="0" smtClean="0"/>
          </a:p>
          <a:p>
            <a:r>
              <a:rPr lang="en-NZ" dirty="0" smtClean="0"/>
              <a:t>We would like a function that feeds on an array of inputs and a complete specification of a fuzzy system, and in turn returns the final crisp output.</a:t>
            </a:r>
            <a:endParaRPr lang="en-NZ" dirty="0"/>
          </a:p>
        </p:txBody>
      </p:sp>
      <p:pic>
        <p:nvPicPr>
          <p:cNvPr id="5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48064" y="1760983"/>
            <a:ext cx="356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err="1" smtClean="0">
                <a:solidFill>
                  <a:srgbClr val="132BDD"/>
                </a:solidFill>
              </a:rPr>
              <a:t>fuzzy_system_rec</a:t>
            </a:r>
            <a:r>
              <a:rPr lang="en-NZ" dirty="0" smtClean="0">
                <a:solidFill>
                  <a:srgbClr val="132BDD"/>
                </a:solidFill>
              </a:rPr>
              <a:t>  </a:t>
            </a:r>
            <a:r>
              <a:rPr lang="en-NZ" dirty="0" err="1" smtClean="0">
                <a:solidFill>
                  <a:srgbClr val="132BDD"/>
                </a:solidFill>
              </a:rPr>
              <a:t>fz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9022" y="2970679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b="1" dirty="0" err="1" smtClean="0">
                <a:solidFill>
                  <a:srgbClr val="132BDD"/>
                </a:solidFill>
              </a:rPr>
              <a:t>crisp_output</a:t>
            </a:r>
            <a:r>
              <a:rPr lang="en-NZ" sz="2000" b="1" dirty="0" smtClean="0">
                <a:solidFill>
                  <a:srgbClr val="132BDD"/>
                </a:solidFill>
              </a:rPr>
              <a:t> = </a:t>
            </a:r>
            <a:r>
              <a:rPr lang="en-NZ" sz="2000" b="1" dirty="0" err="1" smtClean="0"/>
              <a:t>fuzzy_system</a:t>
            </a:r>
            <a:r>
              <a:rPr lang="en-NZ" sz="2000" b="1" dirty="0" smtClean="0">
                <a:solidFill>
                  <a:srgbClr val="132BDD"/>
                </a:solidFill>
              </a:rPr>
              <a:t>(inputs, </a:t>
            </a:r>
            <a:r>
              <a:rPr lang="en-NZ" sz="2000" b="1" dirty="0" err="1" smtClean="0">
                <a:solidFill>
                  <a:srgbClr val="132BDD"/>
                </a:solidFill>
              </a:rPr>
              <a:t>fz</a:t>
            </a:r>
            <a:r>
              <a:rPr lang="en-NZ" sz="2000" b="1" dirty="0" smtClean="0">
                <a:solidFill>
                  <a:srgbClr val="132BDD"/>
                </a:solidFill>
              </a:rPr>
              <a:t>);</a:t>
            </a:r>
            <a:endParaRPr lang="en-US" sz="2000" dirty="0"/>
          </a:p>
        </p:txBody>
      </p:sp>
      <p:sp>
        <p:nvSpPr>
          <p:cNvPr id="8" name="Arc 7"/>
          <p:cNvSpPr/>
          <p:nvPr/>
        </p:nvSpPr>
        <p:spPr>
          <a:xfrm>
            <a:off x="1331640" y="1930683"/>
            <a:ext cx="4248472" cy="1786349"/>
          </a:xfrm>
          <a:prstGeom prst="arc">
            <a:avLst>
              <a:gd name="adj1" fmla="val 17122891"/>
              <a:gd name="adj2" fmla="val 29319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reeform 8"/>
          <p:cNvSpPr/>
          <p:nvPr/>
        </p:nvSpPr>
        <p:spPr>
          <a:xfrm>
            <a:off x="6149009" y="2093843"/>
            <a:ext cx="901148" cy="980661"/>
          </a:xfrm>
          <a:custGeom>
            <a:avLst/>
            <a:gdLst>
              <a:gd name="connsiteX0" fmla="*/ 901148 w 901148"/>
              <a:gd name="connsiteY0" fmla="*/ 0 h 980661"/>
              <a:gd name="connsiteX1" fmla="*/ 675861 w 901148"/>
              <a:gd name="connsiteY1" fmla="*/ 463827 h 980661"/>
              <a:gd name="connsiteX2" fmla="*/ 0 w 901148"/>
              <a:gd name="connsiteY2" fmla="*/ 980661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980661">
                <a:moveTo>
                  <a:pt x="901148" y="0"/>
                </a:moveTo>
                <a:cubicBezTo>
                  <a:pt x="863600" y="150192"/>
                  <a:pt x="826052" y="300384"/>
                  <a:pt x="675861" y="463827"/>
                </a:cubicBezTo>
                <a:cubicBezTo>
                  <a:pt x="525670" y="627270"/>
                  <a:pt x="262835" y="803965"/>
                  <a:pt x="0" y="980661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30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Skeleton Code</a:t>
            </a:r>
            <a:endParaRPr lang="en-NZ" b="1" dirty="0" smtClean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251520" y="1196752"/>
            <a:ext cx="8712968" cy="5078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            </a:t>
            </a:r>
            <a:r>
              <a:rPr lang="en-GB" b="1" dirty="0" err="1" smtClean="0">
                <a:solidFill>
                  <a:srgbClr val="0000FF"/>
                </a:solidFill>
              </a:rPr>
              <a:t>initPendulumWorld</a:t>
            </a:r>
            <a:r>
              <a:rPr lang="en-GB" b="1" dirty="0">
                <a:solidFill>
                  <a:srgbClr val="0000FF"/>
                </a:solidFill>
              </a:rPr>
              <a:t>();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 smtClean="0"/>
              <a:t>initFuzzySystem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>
                <a:solidFill>
                  <a:srgbClr val="00863D"/>
                </a:solidFill>
              </a:rPr>
              <a:t>&amp;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g_fuzzy_system</a:t>
            </a:r>
            <a:r>
              <a:rPr lang="en-GB" b="1" dirty="0">
                <a:solidFill>
                  <a:srgbClr val="0000FF"/>
                </a:solidFill>
              </a:rPr>
              <a:t>);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while((</a:t>
            </a:r>
            <a:r>
              <a:rPr lang="en-GB" b="1" dirty="0" err="1">
                <a:solidFill>
                  <a:srgbClr val="0000FF"/>
                </a:solidFill>
              </a:rPr>
              <a:t>GetAsyncKeyState</a:t>
            </a:r>
            <a:r>
              <a:rPr lang="en-GB" b="1" dirty="0">
                <a:solidFill>
                  <a:srgbClr val="0000FF"/>
                </a:solidFill>
              </a:rPr>
              <a:t>(VK_ESCAPE)) == 0 ) {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</a:t>
            </a:r>
            <a:r>
              <a:rPr lang="en-GB" b="1" dirty="0" smtClean="0">
                <a:solidFill>
                  <a:srgbClr val="0000FF"/>
                </a:solidFill>
              </a:rPr>
              <a:t>		</a:t>
            </a:r>
            <a:r>
              <a:rPr lang="en-GB" b="1" dirty="0" err="1" smtClean="0">
                <a:solidFill>
                  <a:srgbClr val="0000FF"/>
                </a:solidFill>
              </a:rPr>
              <a:t>setactivepage</a:t>
            </a:r>
            <a:r>
              <a:rPr lang="en-GB" b="1" dirty="0" smtClean="0">
                <a:solidFill>
                  <a:srgbClr val="0000FF"/>
                </a:solidFill>
              </a:rPr>
              <a:t>(page</a:t>
            </a:r>
            <a:r>
              <a:rPr lang="en-GB" b="1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</a:t>
            </a:r>
            <a:r>
              <a:rPr lang="en-GB" b="1" dirty="0" smtClean="0">
                <a:solidFill>
                  <a:srgbClr val="0000FF"/>
                </a:solidFill>
              </a:rPr>
              <a:t>		</a:t>
            </a:r>
            <a:r>
              <a:rPr lang="en-GB" b="1" dirty="0" err="1" smtClean="0">
                <a:solidFill>
                  <a:srgbClr val="0000FF"/>
                </a:solidFill>
              </a:rPr>
              <a:t>cleardevice</a:t>
            </a:r>
            <a:r>
              <a:rPr lang="en-GB" b="1" dirty="0">
                <a:solidFill>
                  <a:srgbClr val="0000FF"/>
                </a:solidFill>
              </a:rPr>
              <a:t>();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                      	</a:t>
            </a:r>
            <a:r>
              <a:rPr lang="en-GB" b="1" dirty="0" err="1" smtClean="0">
                <a:solidFill>
                  <a:srgbClr val="0000FF"/>
                </a:solidFill>
              </a:rPr>
              <a:t>senseEnvironment</a:t>
            </a:r>
            <a:r>
              <a:rPr lang="en-GB" b="1" dirty="0" smtClean="0">
                <a:solidFill>
                  <a:srgbClr val="0000FF"/>
                </a:solidFill>
              </a:rPr>
              <a:t> (inputs);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</a:t>
            </a:r>
            <a:r>
              <a:rPr lang="en-GB" b="1" dirty="0" smtClean="0">
                <a:solidFill>
                  <a:srgbClr val="0000FF"/>
                </a:solidFill>
              </a:rPr>
              <a:t>		F </a:t>
            </a:r>
            <a:r>
              <a:rPr lang="en-GB" b="1" dirty="0">
                <a:solidFill>
                  <a:srgbClr val="0000FF"/>
                </a:solidFill>
              </a:rPr>
              <a:t>= </a:t>
            </a:r>
            <a:r>
              <a:rPr lang="en-GB" b="1" dirty="0" err="1"/>
              <a:t>fuzzy_system</a:t>
            </a:r>
            <a:r>
              <a:rPr lang="en-GB" b="1" dirty="0">
                <a:solidFill>
                  <a:srgbClr val="0000FF"/>
                </a:solidFill>
              </a:rPr>
              <a:t>(inputs,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g_fuzzy_system</a:t>
            </a:r>
            <a:r>
              <a:rPr lang="en-GB" b="1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 smtClean="0">
                <a:solidFill>
                  <a:srgbClr val="0000FF"/>
                </a:solidFill>
              </a:rPr>
              <a:t>updateWorld</a:t>
            </a:r>
            <a:r>
              <a:rPr lang="en-GB" b="1" dirty="0" smtClean="0">
                <a:solidFill>
                  <a:srgbClr val="0000FF"/>
                </a:solidFill>
              </a:rPr>
              <a:t>(</a:t>
            </a:r>
            <a:r>
              <a:rPr lang="en-GB" b="1" dirty="0" err="1" smtClean="0">
                <a:solidFill>
                  <a:srgbClr val="0000FF"/>
                </a:solidFill>
              </a:rPr>
              <a:t>newWorldState</a:t>
            </a:r>
            <a:r>
              <a:rPr lang="en-GB" b="1" dirty="0" smtClean="0">
                <a:solidFill>
                  <a:srgbClr val="0000FF"/>
                </a:solidFill>
              </a:rPr>
              <a:t>) 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 smtClean="0">
                <a:solidFill>
                  <a:srgbClr val="0000FF"/>
                </a:solidFill>
              </a:rPr>
              <a:t>drawCartAndRod</a:t>
            </a:r>
            <a:r>
              <a:rPr lang="en-GB" b="1" dirty="0" smtClean="0">
                <a:solidFill>
                  <a:srgbClr val="0000FF"/>
                </a:solidFill>
              </a:rPr>
              <a:t>(</a:t>
            </a:r>
            <a:r>
              <a:rPr lang="en-GB" b="1" dirty="0" err="1" smtClean="0">
                <a:solidFill>
                  <a:srgbClr val="0000FF"/>
                </a:solidFill>
              </a:rPr>
              <a:t>newWorldState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 smtClean="0">
                <a:solidFill>
                  <a:srgbClr val="0000FF"/>
                </a:solidFill>
              </a:rPr>
              <a:t>setvisualpage</a:t>
            </a:r>
            <a:r>
              <a:rPr lang="en-GB" b="1" dirty="0" smtClean="0">
                <a:solidFill>
                  <a:srgbClr val="0000FF"/>
                </a:solidFill>
              </a:rPr>
              <a:t>(page</a:t>
            </a:r>
            <a:r>
              <a:rPr lang="en-GB" b="1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</a:t>
            </a:r>
            <a:r>
              <a:rPr lang="en-GB" b="1" dirty="0" smtClean="0">
                <a:solidFill>
                  <a:srgbClr val="0000FF"/>
                </a:solidFill>
              </a:rPr>
              <a:t>		toggle page  </a:t>
            </a:r>
            <a:r>
              <a:rPr lang="en-GB" b="1" dirty="0">
                <a:solidFill>
                  <a:srgbClr val="0000FF"/>
                </a:solidFill>
              </a:rPr>
              <a:t>//switch to another page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</a:t>
            </a:r>
            <a:r>
              <a:rPr lang="en-GB" b="1" dirty="0" smtClean="0">
                <a:solidFill>
                  <a:srgbClr val="0000FF"/>
                </a:solidFill>
              </a:rPr>
              <a:t>	}</a:t>
            </a:r>
            <a:r>
              <a:rPr lang="en-GB" b="1" dirty="0">
                <a:solidFill>
                  <a:srgbClr val="0000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299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Input and Output</a:t>
            </a:r>
            <a:endParaRPr lang="en-NZ" b="1" dirty="0" smtClean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844824"/>
            <a:ext cx="7128792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GB" b="1" dirty="0" smtClean="0">
                <a:solidFill>
                  <a:srgbClr val="0000FF"/>
                </a:solidFill>
              </a:rPr>
              <a:t>Angle of the rod with respect to the vertical axis (</a:t>
            </a:r>
            <a:r>
              <a:rPr lang="en-GB" b="1" dirty="0" smtClean="0"/>
              <a:t>in radians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  <a:endParaRPr lang="en-GB" b="1" dirty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 smtClean="0">
                <a:solidFill>
                  <a:srgbClr val="0000FF"/>
                </a:solidFill>
              </a:rPr>
              <a:t>Angular velocity of the rod (</a:t>
            </a:r>
            <a:r>
              <a:rPr lang="en-GB" b="1" dirty="0" smtClean="0"/>
              <a:t>in radians per second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  <a:r>
              <a:rPr lang="en-GB" b="1" dirty="0">
                <a:solidFill>
                  <a:srgbClr val="0000FF"/>
                </a:solidFill>
              </a:rPr>
              <a:t>	</a:t>
            </a:r>
            <a:endParaRPr lang="en-GB" b="1" dirty="0" smtClean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 smtClean="0">
                <a:solidFill>
                  <a:srgbClr val="0000FF"/>
                </a:solidFill>
              </a:rPr>
              <a:t>Cart position (</a:t>
            </a:r>
            <a:r>
              <a:rPr lang="en-GB" b="1" dirty="0" smtClean="0"/>
              <a:t>in meters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Cart </a:t>
            </a:r>
            <a:r>
              <a:rPr lang="en-GB" b="1" dirty="0" smtClean="0">
                <a:solidFill>
                  <a:srgbClr val="0000FF"/>
                </a:solidFill>
              </a:rPr>
              <a:t>velocity 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/>
              <a:t>in </a:t>
            </a:r>
            <a:r>
              <a:rPr lang="en-GB" b="1" dirty="0" smtClean="0"/>
              <a:t>meters per second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  <a:endParaRPr lang="en-GB" b="1" dirty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9512" y="4820959"/>
            <a:ext cx="7128792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smtClean="0"/>
              <a:t>OUTPUT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 smtClean="0">
                <a:solidFill>
                  <a:srgbClr val="0000FF"/>
                </a:solidFill>
              </a:rPr>
              <a:t>Force to apply (</a:t>
            </a:r>
            <a:r>
              <a:rPr lang="en-GB" b="1" dirty="0"/>
              <a:t>in </a:t>
            </a:r>
            <a:r>
              <a:rPr lang="en-GB" b="1" dirty="0" err="1" smtClean="0"/>
              <a:t>Newtons</a:t>
            </a:r>
            <a:r>
              <a:rPr lang="en-GB" b="1" dirty="0" smtClean="0">
                <a:solidFill>
                  <a:srgbClr val="0000FF"/>
                </a:solidFill>
              </a:rPr>
              <a:t>)</a:t>
            </a:r>
            <a:endParaRPr lang="en-GB" b="1" dirty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4221088"/>
            <a:ext cx="7128792" cy="59987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1196" y="1244953"/>
            <a:ext cx="7128792" cy="59987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7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32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World State</a:t>
            </a:r>
            <a:endParaRPr lang="en-NZ" b="1" dirty="0" smtClean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196752"/>
            <a:ext cx="4176464" cy="53553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>
                <a:solidFill>
                  <a:srgbClr val="0000FF"/>
                </a:solidFill>
              </a:rPr>
              <a:t>struct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/>
              <a:t>WorldStateType</a:t>
            </a:r>
            <a:r>
              <a:rPr lang="en-GB" b="1" dirty="0" smtClean="0">
                <a:solidFill>
                  <a:srgbClr val="0000FF"/>
                </a:solidFill>
              </a:rPr>
              <a:t>{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void </a:t>
            </a:r>
            <a:r>
              <a:rPr lang="en-GB" b="1" dirty="0" err="1">
                <a:solidFill>
                  <a:srgbClr val="0000FF"/>
                </a:solidFill>
              </a:rPr>
              <a:t>init</a:t>
            </a:r>
            <a:r>
              <a:rPr lang="en-GB" b="1" dirty="0">
                <a:solidFill>
                  <a:srgbClr val="0000FF"/>
                </a:solidFill>
              </a:rPr>
              <a:t>(){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x=0.0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 smtClean="0">
                <a:solidFill>
                  <a:srgbClr val="0000FF"/>
                </a:solidFill>
              </a:rPr>
              <a:t>x_dot</a:t>
            </a:r>
            <a:r>
              <a:rPr lang="en-GB" b="1" dirty="0" smtClean="0">
                <a:solidFill>
                  <a:srgbClr val="0000FF"/>
                </a:solidFill>
              </a:rPr>
              <a:t>=0.0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 smtClean="0">
                <a:solidFill>
                  <a:srgbClr val="0000FF"/>
                </a:solidFill>
              </a:rPr>
              <a:t>x_double_dot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= 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angle </a:t>
            </a:r>
            <a:r>
              <a:rPr lang="en-GB" b="1" dirty="0">
                <a:solidFill>
                  <a:srgbClr val="0000FF"/>
                </a:solidFill>
              </a:rPr>
              <a:t>= 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 smtClean="0">
                <a:solidFill>
                  <a:srgbClr val="0000FF"/>
                </a:solidFill>
              </a:rPr>
              <a:t>angle_dot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= 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 smtClean="0">
                <a:solidFill>
                  <a:srgbClr val="0000FF"/>
                </a:solidFill>
              </a:rPr>
              <a:t>angle_double_dot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= 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F </a:t>
            </a:r>
            <a:r>
              <a:rPr lang="en-GB" b="1" dirty="0">
                <a:solidFill>
                  <a:srgbClr val="0000FF"/>
                </a:solidFill>
              </a:rPr>
              <a:t>= 0.0;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}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>
                <a:solidFill>
                  <a:srgbClr val="0000FF"/>
                </a:solidFill>
              </a:rPr>
              <a:t>x;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x_dot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>
                <a:solidFill>
                  <a:srgbClr val="0000FF"/>
                </a:solidFill>
              </a:rPr>
              <a:t>angle;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angle_dot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angle_double_dot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26496" y="1196752"/>
            <a:ext cx="4464496" cy="31393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mb</a:t>
            </a:r>
            <a:r>
              <a:rPr lang="en-GB" b="1" dirty="0">
                <a:solidFill>
                  <a:srgbClr val="0000FF"/>
                </a:solidFill>
              </a:rPr>
              <a:t>=0.1</a:t>
            </a:r>
            <a:r>
              <a:rPr lang="en-GB" b="1" dirty="0" smtClean="0">
                <a:solidFill>
                  <a:srgbClr val="0000FF"/>
                </a:solidFill>
              </a:rPr>
              <a:t>; </a:t>
            </a:r>
            <a:r>
              <a:rPr lang="en-GB" b="1" dirty="0">
                <a:solidFill>
                  <a:srgbClr val="00863D"/>
                </a:solidFill>
              </a:rPr>
              <a:t>// mass of </a:t>
            </a:r>
            <a:r>
              <a:rPr lang="en-GB" b="1" dirty="0" smtClean="0">
                <a:solidFill>
                  <a:srgbClr val="00863D"/>
                </a:solidFill>
              </a:rPr>
              <a:t>broom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g=9.8</a:t>
            </a:r>
            <a:r>
              <a:rPr lang="en-GB" b="1" dirty="0" smtClean="0">
                <a:solidFill>
                  <a:srgbClr val="0000FF"/>
                </a:solidFill>
              </a:rPr>
              <a:t>; </a:t>
            </a:r>
            <a:r>
              <a:rPr lang="en-GB" b="1" dirty="0">
                <a:solidFill>
                  <a:srgbClr val="00863D"/>
                </a:solidFill>
              </a:rPr>
              <a:t>// </a:t>
            </a:r>
            <a:r>
              <a:rPr lang="en-GB" b="1" dirty="0" smtClean="0">
                <a:solidFill>
                  <a:srgbClr val="00863D"/>
                </a:solidFill>
              </a:rPr>
              <a:t>pull of gravity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m=1.1; </a:t>
            </a:r>
            <a:r>
              <a:rPr lang="en-GB" b="1" dirty="0">
                <a:solidFill>
                  <a:srgbClr val="00863D"/>
                </a:solidFill>
              </a:rPr>
              <a:t>// mass of cart &amp; broom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l=0.5</a:t>
            </a:r>
            <a:r>
              <a:rPr lang="en-GB" b="1" dirty="0" smtClean="0">
                <a:solidFill>
                  <a:srgbClr val="0000FF"/>
                </a:solidFill>
              </a:rPr>
              <a:t>; </a:t>
            </a:r>
            <a:r>
              <a:rPr lang="en-GB" b="1" dirty="0">
                <a:solidFill>
                  <a:srgbClr val="00863D"/>
                </a:solidFill>
              </a:rPr>
              <a:t>// </a:t>
            </a:r>
            <a:r>
              <a:rPr lang="en-GB" b="1" dirty="0" smtClean="0">
                <a:solidFill>
                  <a:srgbClr val="00863D"/>
                </a:solidFill>
              </a:rPr>
              <a:t>length </a:t>
            </a:r>
            <a:r>
              <a:rPr lang="en-GB" b="1" dirty="0">
                <a:solidFill>
                  <a:srgbClr val="00863D"/>
                </a:solidFill>
              </a:rPr>
              <a:t>of </a:t>
            </a:r>
            <a:r>
              <a:rPr lang="en-GB" b="1" dirty="0" smtClean="0">
                <a:solidFill>
                  <a:srgbClr val="00863D"/>
                </a:solidFill>
              </a:rPr>
              <a:t>broom from pivot point to centre of mass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float </a:t>
            </a:r>
            <a:r>
              <a:rPr lang="en-GB" b="1" dirty="0">
                <a:solidFill>
                  <a:srgbClr val="0000FF"/>
                </a:solidFill>
              </a:rPr>
              <a:t>F</a:t>
            </a:r>
            <a:r>
              <a:rPr lang="en-GB" b="1" dirty="0" smtClean="0">
                <a:solidFill>
                  <a:srgbClr val="0000FF"/>
                </a:solidFill>
              </a:rPr>
              <a:t>;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8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33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Dynamics of the System</a:t>
            </a:r>
            <a:endParaRPr lang="en-NZ" b="1" dirty="0" smtClean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196752"/>
            <a:ext cx="8784976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 smtClean="0"/>
              <a:t>calc_angular_acceleration</a:t>
            </a:r>
            <a:r>
              <a:rPr lang="en-GB" b="1" dirty="0">
                <a:solidFill>
                  <a:srgbClr val="0000FF"/>
                </a:solidFill>
              </a:rPr>
              <a:t>(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WorldStateType</a:t>
            </a:r>
            <a:r>
              <a:rPr lang="en-GB" b="1" dirty="0">
                <a:solidFill>
                  <a:srgbClr val="0000FF"/>
                </a:solidFill>
              </a:rPr>
              <a:t>&amp; s){	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float </a:t>
            </a:r>
            <a:r>
              <a:rPr lang="en-GB" b="1" dirty="0" err="1">
                <a:solidFill>
                  <a:srgbClr val="0000FF"/>
                </a:solidFill>
              </a:rPr>
              <a:t>a_double_dot</a:t>
            </a:r>
            <a:r>
              <a:rPr lang="en-GB" b="1" dirty="0">
                <a:solidFill>
                  <a:srgbClr val="0000FF"/>
                </a:solidFill>
              </a:rPr>
              <a:t>=0.0;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</a:t>
            </a:r>
            <a:r>
              <a:rPr lang="en-GB" b="1" dirty="0" err="1" smtClean="0">
                <a:solidFill>
                  <a:srgbClr val="0000FF"/>
                </a:solidFill>
              </a:rPr>
              <a:t>a_double_dot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= (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s.g</a:t>
            </a:r>
            <a:r>
              <a:rPr lang="en-GB" b="1" dirty="0">
                <a:solidFill>
                  <a:srgbClr val="0000FF"/>
                </a:solidFill>
              </a:rPr>
              <a:t> 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- (cos(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</a:t>
            </a:r>
            <a:endParaRPr lang="en-GB" b="1" dirty="0" smtClean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                                  * 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 err="1">
                <a:solidFill>
                  <a:srgbClr val="0000FF"/>
                </a:solidFill>
              </a:rPr>
              <a:t>s.F</a:t>
            </a:r>
            <a:r>
              <a:rPr lang="en-GB" b="1" dirty="0">
                <a:solidFill>
                  <a:srgbClr val="0000FF"/>
                </a:solidFill>
              </a:rPr>
              <a:t> + ((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)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) ) )  )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   	</a:t>
            </a:r>
            <a:r>
              <a:rPr lang="en-GB" b="1" dirty="0" smtClean="0">
                <a:solidFill>
                  <a:srgbClr val="0000FF"/>
                </a:solidFill>
              </a:rPr>
              <a:t>                / </a:t>
            </a:r>
            <a:r>
              <a:rPr lang="en-GB" b="1" dirty="0">
                <a:solidFill>
                  <a:srgbClr val="0000FF"/>
                </a:solidFill>
              </a:rPr>
              <a:t>(  ((4/3)*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) - (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)));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endParaRPr lang="en-GB" b="1" dirty="0" smtClean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    return </a:t>
            </a:r>
            <a:r>
              <a:rPr lang="en-GB" b="1" dirty="0" err="1">
                <a:solidFill>
                  <a:srgbClr val="0000FF"/>
                </a:solidFill>
              </a:rPr>
              <a:t>a_double_dot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6955" y="4000996"/>
            <a:ext cx="8784976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/>
              <a:t>calc_horizontal_acceleration</a:t>
            </a:r>
            <a:r>
              <a:rPr lang="en-GB" b="1" dirty="0">
                <a:solidFill>
                  <a:srgbClr val="0000FF"/>
                </a:solidFill>
              </a:rPr>
              <a:t>(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WorldStateType</a:t>
            </a:r>
            <a:r>
              <a:rPr lang="en-GB" b="1" dirty="0">
                <a:solidFill>
                  <a:srgbClr val="0000FF"/>
                </a:solidFill>
              </a:rPr>
              <a:t>&amp; s){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 float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=0.0;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 </a:t>
            </a:r>
            <a:r>
              <a:rPr lang="en-GB" b="1" dirty="0" err="1" smtClean="0">
                <a:solidFill>
                  <a:srgbClr val="0000FF"/>
                </a:solidFill>
              </a:rPr>
              <a:t>x_double_dot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= ( </a:t>
            </a:r>
            <a:r>
              <a:rPr lang="en-GB" b="1" dirty="0" err="1">
                <a:solidFill>
                  <a:srgbClr val="0000FF"/>
                </a:solidFill>
              </a:rPr>
              <a:t>s.F</a:t>
            </a:r>
            <a:r>
              <a:rPr lang="en-GB" b="1" dirty="0">
                <a:solidFill>
                  <a:srgbClr val="0000FF"/>
                </a:solidFill>
              </a:rPr>
              <a:t> + 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(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)*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- </a:t>
            </a:r>
            <a:r>
              <a:rPr lang="en-GB" b="1" dirty="0" smtClean="0">
                <a:solidFill>
                  <a:srgbClr val="0000FF"/>
                </a:solidFill>
              </a:rPr>
              <a:t>    			</a:t>
            </a:r>
            <a:r>
              <a:rPr lang="en-GB" b="1" dirty="0" err="1" smtClean="0">
                <a:solidFill>
                  <a:srgbClr val="0000FF"/>
                </a:solidFill>
              </a:rPr>
              <a:t>s.angle_double_dot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  )/ 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;	</a:t>
            </a:r>
          </a:p>
          <a:p>
            <a:pPr eaLnBrk="0" hangingPunct="0"/>
            <a:r>
              <a:rPr lang="en-GB" b="1" dirty="0" smtClean="0">
                <a:solidFill>
                  <a:srgbClr val="0000FF"/>
                </a:solidFill>
              </a:rPr>
              <a:t>     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    return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;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9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 smtClean="0"/>
              <a:t>Randomisation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285860"/>
            <a:ext cx="289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Extras...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latin typeface="Times" charset="0"/>
              </a:rPr>
              <a:pPr/>
              <a:t>35</a:t>
            </a:fld>
            <a:endParaRPr lang="en-US" smtClean="0"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Element of Surprise</a:t>
            </a:r>
            <a:endParaRPr lang="en-NZ" b="1" smtClean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srand()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222375" y="1773238"/>
            <a:ext cx="792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b="1"/>
              <a:t>Seed for random-number generation</a:t>
            </a:r>
            <a:endParaRPr lang="en-NZ" b="1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611188" y="2781300"/>
            <a:ext cx="7920037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Seed the random-number generator with current time so that  the numbers will be different every time we run.</a:t>
            </a:r>
          </a:p>
          <a:p>
            <a:pPr eaLnBrk="0" hangingPunct="0"/>
            <a:r>
              <a:rPr lang="en-GB" b="1" dirty="0"/>
              <a:t>   </a:t>
            </a:r>
          </a:p>
          <a:p>
            <a:pPr eaLnBrk="0" hangingPunct="0"/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srand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(unsigned)time( NULL ) );  </a:t>
            </a:r>
          </a:p>
          <a:p>
            <a:pPr eaLnBrk="0" hangingPunct="0"/>
            <a:endParaRPr lang="en-GB" b="1" dirty="0"/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/* Display 10 numbers. */</a:t>
            </a:r>
            <a:r>
              <a:rPr lang="en-GB" b="1" dirty="0"/>
              <a:t>   </a:t>
            </a:r>
          </a:p>
          <a:p>
            <a:pPr eaLnBrk="0" hangingPunct="0"/>
            <a:r>
              <a:rPr lang="en-GB" b="1" dirty="0"/>
              <a:t>for( </a:t>
            </a:r>
            <a:r>
              <a:rPr lang="en-GB" b="1" dirty="0" err="1"/>
              <a:t>i</a:t>
            </a:r>
            <a:r>
              <a:rPr lang="en-GB" b="1" dirty="0"/>
              <a:t> = 0;   </a:t>
            </a:r>
            <a:r>
              <a:rPr lang="en-GB" b="1" dirty="0" err="1"/>
              <a:t>i</a:t>
            </a:r>
            <a:r>
              <a:rPr lang="en-GB" b="1" dirty="0"/>
              <a:t> &lt; 10;i++ )      </a:t>
            </a:r>
          </a:p>
          <a:p>
            <a:pPr eaLnBrk="0" hangingPunct="0"/>
            <a:r>
              <a:rPr lang="en-GB" b="1" dirty="0"/>
              <a:t>   </a:t>
            </a:r>
            <a:r>
              <a:rPr lang="en-GB" b="1" dirty="0" err="1"/>
              <a:t>printf</a:t>
            </a:r>
            <a:r>
              <a:rPr lang="en-GB" b="1" dirty="0"/>
              <a:t>( "  %6d\n", rand() );</a:t>
            </a:r>
            <a:r>
              <a:rPr lang="en-GB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6" grpId="0"/>
      <p:bldP spid="182276" grpId="1"/>
      <p:bldP spid="182276" grpId="2"/>
      <p:bldP spid="182277" grpId="0" animBg="1"/>
      <p:bldP spid="18227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510F1A-ABAA-46FF-8849-8F01CDD279CF}" type="slidenum">
              <a:rPr lang="en-US" smtClean="0">
                <a:latin typeface="Times" charset="0"/>
              </a:rPr>
              <a:pPr/>
              <a:t>36</a:t>
            </a:fld>
            <a:endParaRPr lang="en-US" smtClean="0">
              <a:latin typeface="Times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Element of Surprise</a:t>
            </a:r>
            <a:endParaRPr lang="en-NZ" b="1" smtClean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rand()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222375" y="1773238"/>
            <a:ext cx="792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b="1"/>
              <a:t>g</a:t>
            </a:r>
            <a:r>
              <a:rPr lang="en-NZ" b="1"/>
              <a:t>enerates a pseudorandom number - returns int</a:t>
            </a:r>
          </a:p>
        </p:txBody>
      </p:sp>
      <p:sp>
        <p:nvSpPr>
          <p:cNvPr id="20489" name="Rectangle 154"/>
          <p:cNvSpPr>
            <a:spLocks noChangeArrowheads="1"/>
          </p:cNvSpPr>
          <p:nvPr/>
        </p:nvSpPr>
        <p:spPr bwMode="auto">
          <a:xfrm>
            <a:off x="250825" y="3213100"/>
            <a:ext cx="8640763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 err="1" smtClean="0"/>
              <a:t>int</a:t>
            </a:r>
            <a:r>
              <a:rPr lang="en-GB" b="1" dirty="0" smtClean="0"/>
              <a:t>  </a:t>
            </a:r>
            <a:r>
              <a:rPr lang="en-GB" b="1" dirty="0" err="1" smtClean="0"/>
              <a:t>randomVal</a:t>
            </a:r>
            <a:r>
              <a:rPr lang="en-GB" b="1" dirty="0" smtClean="0"/>
              <a:t>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min, </a:t>
            </a:r>
            <a:r>
              <a:rPr lang="en-GB" b="1" dirty="0" err="1"/>
              <a:t>int</a:t>
            </a:r>
            <a:r>
              <a:rPr lang="en-GB" b="1" dirty="0"/>
              <a:t> max)</a:t>
            </a:r>
          </a:p>
          <a:p>
            <a:pPr eaLnBrk="0" hangingPunct="0"/>
            <a:r>
              <a:rPr lang="en-GB" b="1" dirty="0"/>
              <a:t>{</a:t>
            </a:r>
          </a:p>
          <a:p>
            <a:pPr eaLnBrk="0" hangingPunct="0"/>
            <a:r>
              <a:rPr lang="en-GB" b="1" dirty="0"/>
              <a:t>	return (min + (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 </a:t>
            </a:r>
            <a:r>
              <a:rPr lang="en-GB" b="1" dirty="0"/>
              <a:t>% ((max-min)+1)  ));</a:t>
            </a:r>
          </a:p>
          <a:p>
            <a:pPr eaLnBrk="0" hangingPunct="0"/>
            <a:r>
              <a:rPr lang="en-GB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13" y="5643563"/>
            <a:ext cx="8643937" cy="85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rand()</a:t>
            </a:r>
            <a:r>
              <a:rPr lang="en-US" b="1" dirty="0">
                <a:solidFill>
                  <a:srgbClr val="0070C0"/>
                </a:solidFill>
                <a:latin typeface="Times"/>
              </a:rPr>
              <a:t> returns a pseudo-random integral number in the range (0 to RAND_MAX-1)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6" grpId="0"/>
      <p:bldP spid="125956" grpId="1"/>
      <p:bldP spid="125956" grpId="2"/>
      <p:bldP spid="125957" grpId="0" animBg="1"/>
      <p:bldP spid="12595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CF5B34-4C8B-48A1-88E7-7E7D11B37BBA}" type="slidenum">
              <a:rPr lang="en-US" smtClean="0">
                <a:latin typeface="Times" charset="0"/>
              </a:rPr>
              <a:pPr/>
              <a:t>37</a:t>
            </a:fld>
            <a:endParaRPr lang="en-US" smtClean="0">
              <a:latin typeface="Times" charset="0"/>
            </a:endParaRPr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Element of Surprise</a:t>
            </a:r>
            <a:endParaRPr lang="en-NZ" b="1" smtClean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rand()</a:t>
            </a: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3850" y="2060575"/>
            <a:ext cx="8640763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/>
              <a:t>float </a:t>
            </a:r>
            <a:r>
              <a:rPr lang="en-GB" b="1" dirty="0" err="1" smtClean="0"/>
              <a:t>randomVal</a:t>
            </a:r>
            <a:r>
              <a:rPr lang="en-GB" b="1" dirty="0" smtClean="0"/>
              <a:t>(float </a:t>
            </a:r>
            <a:r>
              <a:rPr lang="en-GB" b="1" dirty="0"/>
              <a:t>min, float max)</a:t>
            </a:r>
          </a:p>
          <a:p>
            <a:pPr eaLnBrk="0" hangingPunct="0"/>
            <a:r>
              <a:rPr lang="en-GB" b="1" dirty="0"/>
              <a:t>{</a:t>
            </a:r>
          </a:p>
          <a:p>
            <a:pPr eaLnBrk="0" hangingPunct="0"/>
            <a:r>
              <a:rPr lang="en-GB" b="1" dirty="0"/>
              <a:t>	float r;</a:t>
            </a:r>
          </a:p>
          <a:p>
            <a:pPr eaLnBrk="0" hangingPunct="0"/>
            <a:r>
              <a:rPr lang="en-GB" b="1" dirty="0"/>
              <a:t>	</a:t>
            </a:r>
          </a:p>
          <a:p>
            <a:pPr eaLnBrk="0" hangingPunct="0"/>
            <a:r>
              <a:rPr lang="en-GB" b="1" dirty="0"/>
              <a:t>	r = (float)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</a:t>
            </a:r>
            <a:r>
              <a:rPr lang="en-GB" b="1" dirty="0"/>
              <a:t>/RAND_MAX;</a:t>
            </a:r>
          </a:p>
          <a:p>
            <a:pPr eaLnBrk="0" hangingPunct="0"/>
            <a:r>
              <a:rPr lang="en-GB" b="1" dirty="0"/>
              <a:t>	r = min + (r*(max-min));</a:t>
            </a:r>
          </a:p>
          <a:p>
            <a:pPr eaLnBrk="0" hangingPunct="0"/>
            <a:r>
              <a:rPr lang="en-GB" b="1" dirty="0"/>
              <a:t>	</a:t>
            </a:r>
          </a:p>
          <a:p>
            <a:pPr eaLnBrk="0" hangingPunct="0"/>
            <a:r>
              <a:rPr lang="en-GB" b="1" dirty="0"/>
              <a:t>	return r;</a:t>
            </a:r>
          </a:p>
          <a:p>
            <a:pPr eaLnBrk="0" hangingPunct="0"/>
            <a:r>
              <a:rPr lang="en-GB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13" y="5643563"/>
            <a:ext cx="8643937" cy="85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rand()</a:t>
            </a:r>
            <a:r>
              <a:rPr lang="en-US" b="1" dirty="0">
                <a:solidFill>
                  <a:srgbClr val="0070C0"/>
                </a:solidFill>
                <a:latin typeface="Times"/>
              </a:rPr>
              <a:t> returns a pseudo-random integral number in the range (0 to RAND_MAX)-1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80" grpId="0"/>
      <p:bldP spid="178180" grpId="1"/>
      <p:bldP spid="178180" grpId="2"/>
      <p:bldP spid="178181" grpId="0" animBg="1"/>
      <p:bldP spid="17818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0966BD-4A2D-4839-909C-66CD680D3D0C}" type="slidenum">
              <a:rPr lang="en-US" smtClean="0">
                <a:latin typeface="Times" charset="0"/>
              </a:rPr>
              <a:pPr/>
              <a:t>38</a:t>
            </a:fld>
            <a:endParaRPr lang="en-US" smtClean="0">
              <a:latin typeface="Times" charset="0"/>
            </a:endParaRPr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Time elapsed, wait…</a:t>
            </a:r>
            <a:endParaRPr lang="en-NZ" b="1" smtClean="0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clock()</a:t>
            </a:r>
          </a:p>
        </p:txBody>
      </p:sp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23850" y="1860550"/>
            <a:ext cx="8640763" cy="2031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>
                <a:latin typeface="Times"/>
              </a:rPr>
              <a:t>void wait ( </a:t>
            </a:r>
            <a:r>
              <a:rPr lang="en-GB" b="1" dirty="0" err="1">
                <a:latin typeface="Times"/>
              </a:rPr>
              <a:t>int</a:t>
            </a:r>
            <a:r>
              <a:rPr lang="en-GB" b="1" dirty="0">
                <a:latin typeface="Times"/>
              </a:rPr>
              <a:t> seconds )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{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clock_t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 smtClean="0">
                <a:latin typeface="Times"/>
              </a:rPr>
              <a:t>;</a:t>
            </a:r>
          </a:p>
          <a:p>
            <a:pPr eaLnBrk="0" hangingPunct="0">
              <a:defRPr/>
            </a:pPr>
            <a:endParaRPr lang="en-GB" b="1" dirty="0">
              <a:latin typeface="Times"/>
            </a:endParaRP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>
                <a:latin typeface="Times"/>
              </a:rPr>
              <a:t> = clock () + seconds * CLOCKS_PER_SEC 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 while (clock() &lt;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>
                <a:latin typeface="Times"/>
              </a:rPr>
              <a:t>) {}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}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23850" y="4292600"/>
            <a:ext cx="8640763" cy="17543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clock_t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</a:t>
            </a:r>
            <a:r>
              <a:rPr lang="en-GB" b="1" dirty="0">
                <a:latin typeface="Times"/>
              </a:rPr>
              <a:t> </a:t>
            </a:r>
            <a:r>
              <a:rPr lang="en-GB" b="1" dirty="0" err="1">
                <a:latin typeface="Times"/>
              </a:rPr>
              <a:t>startTime</a:t>
            </a:r>
            <a:r>
              <a:rPr lang="en-GB" b="1" dirty="0">
                <a:latin typeface="Times"/>
              </a:rPr>
              <a:t>, </a:t>
            </a:r>
            <a:r>
              <a:rPr lang="en-GB" b="1" dirty="0" err="1">
                <a:latin typeface="Times"/>
              </a:rPr>
              <a:t>elapsedTime</a:t>
            </a:r>
            <a:r>
              <a:rPr lang="en-GB" b="1" dirty="0">
                <a:latin typeface="Times"/>
              </a:rPr>
              <a:t>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	</a:t>
            </a:r>
          </a:p>
          <a:p>
            <a:pPr eaLnBrk="0" hangingPunct="0">
              <a:defRPr/>
            </a:pPr>
            <a:r>
              <a:rPr lang="en-GB" b="1" dirty="0" err="1">
                <a:latin typeface="Times"/>
              </a:rPr>
              <a:t>startTime</a:t>
            </a:r>
            <a:r>
              <a:rPr lang="en-GB" b="1" dirty="0">
                <a:latin typeface="Times"/>
              </a:rPr>
              <a:t> = clock();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…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b="1" dirty="0" err="1">
                <a:latin typeface="Times"/>
              </a:rPr>
              <a:t>elapsedTime</a:t>
            </a:r>
            <a:r>
              <a:rPr lang="en-GB" b="1" dirty="0">
                <a:latin typeface="Times"/>
              </a:rPr>
              <a:t> = (clock() - </a:t>
            </a:r>
            <a:r>
              <a:rPr lang="en-GB" b="1" dirty="0" err="1">
                <a:latin typeface="Times"/>
              </a:rPr>
              <a:t>startTime</a:t>
            </a:r>
            <a:r>
              <a:rPr lang="en-GB" b="1" dirty="0" smtClean="0">
                <a:latin typeface="Times"/>
              </a:rPr>
              <a:t>) / CLOCKS_PER_SEC</a:t>
            </a:r>
            <a:r>
              <a:rPr lang="en-GB" b="1" dirty="0">
                <a:latin typeface="Time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nimBg="1"/>
      <p:bldP spid="190468" grpId="0"/>
      <p:bldP spid="190468" grpId="1"/>
      <p:bldP spid="190468" grpId="2"/>
      <p:bldP spid="190469" grpId="0" animBg="1"/>
      <p:bldP spid="19046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 smtClean="0"/>
              <a:t>Keyboard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b="1" dirty="0" smtClean="0"/>
              <a:t>Function keys, arrow keys, Control and Shift keys, combination of keys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199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32BDD"/>
                </a:solidFill>
              </a:rPr>
              <a:t>// </a:t>
            </a:r>
            <a:r>
              <a:rPr lang="en-US" b="1" dirty="0" smtClean="0">
                <a:solidFill>
                  <a:srgbClr val="132BDD"/>
                </a:solidFill>
              </a:rPr>
              <a:t>Indices </a:t>
            </a:r>
            <a:r>
              <a:rPr lang="en-US" dirty="0" smtClean="0">
                <a:solidFill>
                  <a:srgbClr val="132BDD"/>
                </a:solidFill>
              </a:rPr>
              <a:t>//////////////////////////////////////////////////////////////////////////////////////////////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{</a:t>
            </a:r>
            <a:r>
              <a:rPr lang="en-US" dirty="0" err="1" smtClean="0"/>
              <a:t>in_angle</a:t>
            </a:r>
            <a:r>
              <a:rPr lang="en-US" dirty="0" smtClean="0"/>
              <a:t>, </a:t>
            </a:r>
            <a:r>
              <a:rPr lang="en-US" dirty="0" err="1" smtClean="0"/>
              <a:t>in_distance</a:t>
            </a:r>
            <a:r>
              <a:rPr lang="en-US" dirty="0" smtClean="0"/>
              <a:t>};  </a:t>
            </a:r>
            <a:r>
              <a:rPr lang="en-US" dirty="0" smtClean="0">
                <a:solidFill>
                  <a:srgbClr val="132BDD"/>
                </a:solidFill>
              </a:rPr>
              <a:t>//input indices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132BDD"/>
                </a:solidFill>
              </a:rPr>
              <a:t>//indices of fuzzy sets for </a:t>
            </a:r>
            <a:r>
              <a:rPr lang="en-US" b="1" dirty="0">
                <a:solidFill>
                  <a:srgbClr val="132BDD"/>
                </a:solidFill>
              </a:rPr>
              <a:t>angle input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{</a:t>
            </a:r>
            <a:r>
              <a:rPr lang="en-US" dirty="0" err="1" smtClean="0"/>
              <a:t>in_negatively_small</a:t>
            </a:r>
            <a:r>
              <a:rPr lang="en-US" dirty="0" smtClean="0"/>
              <a:t>, </a:t>
            </a:r>
            <a:r>
              <a:rPr lang="en-US" dirty="0" err="1" smtClean="0"/>
              <a:t>in_negatively_medium</a:t>
            </a:r>
            <a:r>
              <a:rPr lang="en-US" dirty="0" smtClean="0"/>
              <a:t>, </a:t>
            </a:r>
            <a:r>
              <a:rPr lang="en-US" dirty="0" err="1" smtClean="0"/>
              <a:t>in_negatively_large</a:t>
            </a:r>
            <a:r>
              <a:rPr lang="en-US" dirty="0" smtClean="0"/>
              <a:t>, </a:t>
            </a:r>
            <a:r>
              <a:rPr lang="en-US" dirty="0" err="1" smtClean="0"/>
              <a:t>in_zero</a:t>
            </a:r>
            <a:r>
              <a:rPr lang="en-US" dirty="0" smtClean="0"/>
              <a:t>, </a:t>
            </a:r>
            <a:r>
              <a:rPr lang="en-US" dirty="0" err="1" smtClean="0"/>
              <a:t>in_positively_small</a:t>
            </a:r>
            <a:r>
              <a:rPr lang="en-US" dirty="0"/>
              <a:t>, </a:t>
            </a:r>
            <a:r>
              <a:rPr lang="en-US" dirty="0" err="1" smtClean="0"/>
              <a:t>in_</a:t>
            </a:r>
            <a:r>
              <a:rPr lang="en-US" dirty="0" err="1"/>
              <a:t>positively</a:t>
            </a:r>
            <a:r>
              <a:rPr lang="en-US" dirty="0" err="1" smtClean="0"/>
              <a:t>_medium</a:t>
            </a:r>
            <a:r>
              <a:rPr lang="en-US" dirty="0" smtClean="0"/>
              <a:t>, </a:t>
            </a:r>
            <a:r>
              <a:rPr lang="en-US" dirty="0" err="1" smtClean="0"/>
              <a:t>in_positively_large</a:t>
            </a:r>
            <a:r>
              <a:rPr lang="en-US" dirty="0" smtClean="0"/>
              <a:t>};  </a:t>
            </a:r>
            <a:endParaRPr lang="en-US" b="1" dirty="0" smtClean="0">
              <a:solidFill>
                <a:srgbClr val="132BDD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rgbClr val="132BDD"/>
                </a:solidFill>
              </a:rPr>
              <a:t>//indices of fuzzy sets for </a:t>
            </a:r>
            <a:r>
              <a:rPr lang="en-US" b="1" dirty="0">
                <a:solidFill>
                  <a:srgbClr val="132BDD"/>
                </a:solidFill>
              </a:rPr>
              <a:t>distance input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{</a:t>
            </a:r>
            <a:r>
              <a:rPr lang="en-US" dirty="0" err="1" smtClean="0"/>
              <a:t>in_near</a:t>
            </a:r>
            <a:r>
              <a:rPr lang="en-US" dirty="0" smtClean="0"/>
              <a:t>, </a:t>
            </a:r>
            <a:r>
              <a:rPr lang="en-US" dirty="0" err="1" smtClean="0"/>
              <a:t>in_medium</a:t>
            </a:r>
            <a:r>
              <a:rPr lang="en-US" dirty="0" smtClean="0"/>
              <a:t>, </a:t>
            </a:r>
            <a:r>
              <a:rPr lang="en-US" dirty="0" err="1" smtClean="0"/>
              <a:t>in_far</a:t>
            </a:r>
            <a:r>
              <a:rPr lang="en-US" dirty="0" smtClean="0"/>
              <a:t>, </a:t>
            </a:r>
            <a:r>
              <a:rPr lang="en-US" dirty="0" err="1" smtClean="0"/>
              <a:t>in_very_far</a:t>
            </a:r>
            <a:r>
              <a:rPr lang="en-US" dirty="0" smtClean="0"/>
              <a:t>};  </a:t>
            </a:r>
            <a:endParaRPr lang="en-US" b="1" dirty="0" smtClean="0">
              <a:solidFill>
                <a:srgbClr val="132BDD"/>
              </a:solidFill>
            </a:endParaRPr>
          </a:p>
          <a:p>
            <a:endParaRPr lang="en-NZ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//indices for output </a:t>
            </a:r>
            <a:r>
              <a:rPr lang="en-NZ" b="1" dirty="0" smtClean="0">
                <a:solidFill>
                  <a:srgbClr val="132BDD"/>
                </a:solidFill>
              </a:rPr>
              <a:t>steering angle</a:t>
            </a:r>
            <a:endParaRPr lang="en-US" b="1" dirty="0" smtClean="0">
              <a:solidFill>
                <a:srgbClr val="132BDD"/>
              </a:solidFill>
            </a:endParaRPr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{</a:t>
            </a:r>
            <a:r>
              <a:rPr lang="en-US" dirty="0" err="1" smtClean="0"/>
              <a:t>out_ze_turn</a:t>
            </a:r>
            <a:r>
              <a:rPr lang="en-US" dirty="0" smtClean="0"/>
              <a:t>, </a:t>
            </a:r>
            <a:r>
              <a:rPr lang="en-US" dirty="0" err="1" smtClean="0"/>
              <a:t>out_negatively_very_mild_turn</a:t>
            </a:r>
            <a:r>
              <a:rPr lang="en-US" dirty="0"/>
              <a:t>, </a:t>
            </a:r>
            <a:r>
              <a:rPr lang="en-US" dirty="0" err="1" smtClean="0"/>
              <a:t>out_negatively_mild_turn</a:t>
            </a:r>
            <a:r>
              <a:rPr lang="en-US" dirty="0"/>
              <a:t>, </a:t>
            </a:r>
            <a:r>
              <a:rPr lang="en-US" dirty="0" err="1" smtClean="0"/>
              <a:t>out_negatively_sharp_turn</a:t>
            </a:r>
            <a:r>
              <a:rPr lang="en-US" dirty="0"/>
              <a:t>, </a:t>
            </a:r>
            <a:r>
              <a:rPr lang="en-US" dirty="0" err="1" smtClean="0"/>
              <a:t>out_negatively_very_sharp_turn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out_positively_very_mild_turn</a:t>
            </a:r>
            <a:r>
              <a:rPr lang="en-US" dirty="0"/>
              <a:t>, </a:t>
            </a:r>
            <a:r>
              <a:rPr lang="en-US" dirty="0" err="1" smtClean="0"/>
              <a:t>out_</a:t>
            </a:r>
            <a:r>
              <a:rPr lang="en-US" dirty="0" err="1"/>
              <a:t>positively</a:t>
            </a:r>
            <a:r>
              <a:rPr lang="en-US" dirty="0" err="1" smtClean="0"/>
              <a:t>_mild_turn</a:t>
            </a:r>
            <a:r>
              <a:rPr lang="en-US" dirty="0"/>
              <a:t>, </a:t>
            </a:r>
            <a:r>
              <a:rPr lang="en-US" dirty="0" err="1" smtClean="0"/>
              <a:t>out_</a:t>
            </a:r>
            <a:r>
              <a:rPr lang="en-US" dirty="0" err="1"/>
              <a:t>positively</a:t>
            </a:r>
            <a:r>
              <a:rPr lang="en-US" dirty="0" err="1" smtClean="0"/>
              <a:t>_sharp_turn</a:t>
            </a:r>
            <a:r>
              <a:rPr lang="en-US" dirty="0"/>
              <a:t>, </a:t>
            </a:r>
            <a:r>
              <a:rPr lang="en-US" dirty="0" err="1" smtClean="0"/>
              <a:t>out_</a:t>
            </a:r>
            <a:r>
              <a:rPr lang="en-US" dirty="0" err="1"/>
              <a:t>positively</a:t>
            </a:r>
            <a:r>
              <a:rPr lang="en-US" dirty="0" err="1" smtClean="0"/>
              <a:t>_very_sharp_turn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NZ" dirty="0" smtClean="0"/>
          </a:p>
          <a:p>
            <a:r>
              <a:rPr lang="en-NZ" dirty="0" smtClean="0">
                <a:solidFill>
                  <a:srgbClr val="132BDD"/>
                </a:solidFill>
              </a:rPr>
              <a:t>//indices for </a:t>
            </a:r>
            <a:r>
              <a:rPr lang="en-NZ" b="1" dirty="0" smtClean="0">
                <a:solidFill>
                  <a:srgbClr val="132BDD"/>
                </a:solidFill>
              </a:rPr>
              <a:t>output speed</a:t>
            </a:r>
            <a:endParaRPr lang="en-US" b="1" dirty="0" smtClean="0">
              <a:solidFill>
                <a:srgbClr val="132BDD"/>
              </a:solidFill>
            </a:endParaRPr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{</a:t>
            </a:r>
            <a:r>
              <a:rPr lang="en-US" dirty="0" err="1" smtClean="0"/>
              <a:t>out_very_slow</a:t>
            </a:r>
            <a:r>
              <a:rPr lang="en-US" dirty="0" smtClean="0"/>
              <a:t>, </a:t>
            </a:r>
            <a:r>
              <a:rPr lang="en-US" dirty="0" err="1" smtClean="0"/>
              <a:t>out_slow</a:t>
            </a:r>
            <a:r>
              <a:rPr lang="en-US" dirty="0" smtClean="0"/>
              <a:t>, </a:t>
            </a:r>
            <a:r>
              <a:rPr lang="en-US" dirty="0" err="1" smtClean="0"/>
              <a:t>out_medium</a:t>
            </a:r>
            <a:r>
              <a:rPr lang="en-US" dirty="0" smtClean="0"/>
              <a:t>, </a:t>
            </a:r>
            <a:r>
              <a:rPr lang="en-US" dirty="0" err="1" smtClean="0"/>
              <a:t>out_fast</a:t>
            </a:r>
            <a:r>
              <a:rPr lang="en-US" dirty="0" smtClean="0"/>
              <a:t>, </a:t>
            </a:r>
            <a:r>
              <a:rPr lang="en-US" dirty="0" err="1" smtClean="0"/>
              <a:t>out_very_fast</a:t>
            </a:r>
            <a:r>
              <a:rPr lang="en-US" dirty="0" smtClean="0"/>
              <a:t>,  			</a:t>
            </a:r>
            <a:r>
              <a:rPr lang="en-US" dirty="0" err="1" smtClean="0"/>
              <a:t>out_wicked_fast</a:t>
            </a: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Enumerated data types – for easy indexing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Define </a:t>
            </a:r>
            <a:r>
              <a:rPr lang="en-NZ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NZ" sz="2000" dirty="0" smtClean="0">
                <a:solidFill>
                  <a:srgbClr val="FFFF00"/>
                </a:solidFill>
              </a:rPr>
              <a:t> variables for the linguistic terms.</a:t>
            </a:r>
          </a:p>
          <a:p>
            <a:endParaRPr lang="en-NZ" dirty="0" smtClean="0"/>
          </a:p>
          <a:p>
            <a:r>
              <a:rPr lang="en-NZ" dirty="0" smtClean="0"/>
              <a:t>We would like to refer to the different fuzzy sets and input parameters using descriptive names (e.g. {</a:t>
            </a:r>
            <a:r>
              <a:rPr lang="en-NZ" dirty="0" err="1" smtClean="0">
                <a:solidFill>
                  <a:srgbClr val="66FFCC"/>
                </a:solidFill>
              </a:rPr>
              <a:t>in_angle</a:t>
            </a:r>
            <a:r>
              <a:rPr lang="en-NZ" dirty="0" smtClean="0">
                <a:solidFill>
                  <a:srgbClr val="66FFCC"/>
                </a:solidFill>
              </a:rPr>
              <a:t>, </a:t>
            </a:r>
            <a:r>
              <a:rPr lang="en-NZ" dirty="0" err="1" smtClean="0">
                <a:solidFill>
                  <a:srgbClr val="66FFCC"/>
                </a:solidFill>
              </a:rPr>
              <a:t>in_position</a:t>
            </a:r>
            <a:r>
              <a:rPr lang="en-NZ" dirty="0" smtClean="0"/>
              <a:t>}, {</a:t>
            </a:r>
            <a:r>
              <a:rPr lang="en-NZ" dirty="0" err="1" smtClean="0">
                <a:solidFill>
                  <a:srgbClr val="66FFCC"/>
                </a:solidFill>
              </a:rPr>
              <a:t>in_negatively_small</a:t>
            </a:r>
            <a:r>
              <a:rPr lang="en-NZ" dirty="0" smtClean="0">
                <a:solidFill>
                  <a:srgbClr val="66FFCC"/>
                </a:solidFill>
              </a:rPr>
              <a:t>, </a:t>
            </a:r>
            <a:r>
              <a:rPr lang="en-NZ" dirty="0" err="1" smtClean="0">
                <a:solidFill>
                  <a:srgbClr val="66FFCC"/>
                </a:solidFill>
              </a:rPr>
              <a:t>in_negatively_large</a:t>
            </a:r>
            <a:r>
              <a:rPr lang="en-NZ" dirty="0" smtClean="0">
                <a:solidFill>
                  <a:srgbClr val="66FFCC"/>
                </a:solidFill>
              </a:rPr>
              <a:t>, etc.</a:t>
            </a:r>
            <a:r>
              <a:rPr lang="en-NZ" dirty="0" smtClean="0"/>
              <a:t>), instead of numbers whenever we use them.</a:t>
            </a:r>
            <a:endParaRPr lang="en-NZ" dirty="0"/>
          </a:p>
        </p:txBody>
      </p:sp>
      <p:pic>
        <p:nvPicPr>
          <p:cNvPr id="5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9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02CFD7-3709-40DC-9A14-9955D32D1BEC}" type="slidenum">
              <a:rPr lang="en-US" smtClean="0">
                <a:latin typeface="Times" charset="0"/>
              </a:rPr>
              <a:pPr/>
              <a:t>40</a:t>
            </a:fld>
            <a:endParaRPr lang="en-US" smtClean="0">
              <a:latin typeface="Times" charset="0"/>
            </a:endParaRPr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Keyboard Handling</a:t>
            </a:r>
            <a:endParaRPr lang="en-NZ" b="1" smtClean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1547813" y="1844675"/>
            <a:ext cx="7058025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800" b="1" dirty="0"/>
              <a:t>The </a:t>
            </a:r>
            <a:r>
              <a:rPr lang="en-GB" sz="1800" b="1" dirty="0" err="1"/>
              <a:t>GetAsyncKeyState</a:t>
            </a:r>
            <a:r>
              <a:rPr lang="en-GB" sz="1800" b="1" dirty="0"/>
              <a:t> function determines whether a key is </a:t>
            </a:r>
            <a:r>
              <a:rPr lang="en-GB" sz="1800" b="1" dirty="0">
                <a:solidFill>
                  <a:srgbClr val="FF0000"/>
                </a:solidFill>
              </a:rPr>
              <a:t>up </a:t>
            </a:r>
            <a:r>
              <a:rPr lang="en-GB" sz="1800" b="1" dirty="0"/>
              <a:t>or </a:t>
            </a:r>
            <a:r>
              <a:rPr lang="en-GB" sz="1800" b="1" dirty="0">
                <a:solidFill>
                  <a:srgbClr val="FF0000"/>
                </a:solidFill>
              </a:rPr>
              <a:t>down</a:t>
            </a:r>
            <a:r>
              <a:rPr lang="en-GB" sz="1800" b="1" dirty="0"/>
              <a:t> at the time the function is called, and whether the key was pressed after a previous call to </a:t>
            </a:r>
            <a:r>
              <a:rPr lang="en-GB" sz="1800" b="1" dirty="0" err="1"/>
              <a:t>GetAsyncKeyState</a:t>
            </a:r>
            <a:r>
              <a:rPr lang="en-GB" sz="1800" b="1" dirty="0"/>
              <a:t>.</a:t>
            </a:r>
            <a:r>
              <a:rPr lang="en-GB" sz="1800" dirty="0"/>
              <a:t> 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250825" y="5500688"/>
            <a:ext cx="8393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000" dirty="0">
                <a:latin typeface="Times"/>
              </a:rPr>
              <a:t>To find other pre-defined constants:  </a:t>
            </a:r>
          </a:p>
          <a:p>
            <a:pPr eaLnBrk="0" hangingPunct="0">
              <a:defRPr/>
            </a:pPr>
            <a:r>
              <a:rPr lang="en-GB" sz="2000" dirty="0">
                <a:latin typeface="Times"/>
              </a:rPr>
              <a:t>Using </a:t>
            </a:r>
            <a:r>
              <a:rPr lang="en-GB" sz="2000" b="1" i="1" dirty="0" err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</a:rPr>
              <a:t>google</a:t>
            </a:r>
            <a:r>
              <a:rPr lang="en-GB" sz="2000" dirty="0">
                <a:latin typeface="Times"/>
              </a:rPr>
              <a:t>, type the following keywords:  </a:t>
            </a:r>
            <a:r>
              <a:rPr lang="en-GB" sz="2000" b="1" dirty="0" err="1">
                <a:latin typeface="Times"/>
              </a:rPr>
              <a:t>msdn</a:t>
            </a:r>
            <a:r>
              <a:rPr lang="en-GB" sz="2000" b="1" dirty="0">
                <a:latin typeface="Times"/>
              </a:rPr>
              <a:t>  </a:t>
            </a:r>
            <a:r>
              <a:rPr lang="en-GB" sz="2000" b="1" dirty="0" err="1">
                <a:latin typeface="Times"/>
              </a:rPr>
              <a:t>vk_shift</a:t>
            </a:r>
            <a:endParaRPr lang="en-GB" sz="2000" b="1" dirty="0">
              <a:latin typeface="Times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2617788" y="4000500"/>
            <a:ext cx="3240087" cy="1311275"/>
          </a:xfrm>
          <a:prstGeom prst="rect">
            <a:avLst/>
          </a:prstGeom>
          <a:noFill/>
          <a:ln w="9525">
            <a:solidFill>
              <a:srgbClr val="00863D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NZ" sz="2000" b="1" dirty="0">
                <a:solidFill>
                  <a:srgbClr val="0000FF"/>
                </a:solidFill>
              </a:rPr>
              <a:t>Virtual-key code</a:t>
            </a:r>
          </a:p>
          <a:p>
            <a:pPr eaLnBrk="0" hangingPunct="0"/>
            <a:r>
              <a:rPr lang="en-NZ" sz="2000" b="1" dirty="0">
                <a:solidFill>
                  <a:srgbClr val="0000FF"/>
                </a:solidFill>
              </a:rPr>
              <a:t>     e.g.</a:t>
            </a:r>
            <a:endParaRPr lang="en-GB" sz="2000" b="1" dirty="0">
              <a:solidFill>
                <a:srgbClr val="0000FF"/>
              </a:solidFill>
            </a:endParaRPr>
          </a:p>
          <a:p>
            <a:pPr lvl="2" eaLnBrk="0" hangingPunct="0"/>
            <a:r>
              <a:rPr lang="en-GB" sz="2000" b="1" dirty="0" err="1">
                <a:solidFill>
                  <a:srgbClr val="0000FF"/>
                </a:solidFill>
              </a:rPr>
              <a:t>vk_shift</a:t>
            </a:r>
            <a:endParaRPr lang="en-GB" sz="2000" b="1" dirty="0">
              <a:solidFill>
                <a:srgbClr val="0000FF"/>
              </a:solidFill>
            </a:endParaRPr>
          </a:p>
          <a:p>
            <a:pPr lvl="2" eaLnBrk="0" hangingPunct="0"/>
            <a:r>
              <a:rPr lang="en-GB" sz="2000" b="1" dirty="0" err="1">
                <a:solidFill>
                  <a:srgbClr val="0000FF"/>
                </a:solidFill>
              </a:rPr>
              <a:t>vk_control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9750" y="3213100"/>
            <a:ext cx="7318398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000" b="1" dirty="0"/>
              <a:t>SHORT  </a:t>
            </a:r>
            <a:r>
              <a:rPr lang="en-US" sz="2000" b="1" dirty="0" err="1"/>
              <a:t>GetAsyncKeyState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i="1" dirty="0"/>
              <a:t> </a:t>
            </a:r>
            <a:r>
              <a:rPr lang="en-US" sz="2000" i="1" dirty="0" err="1"/>
              <a:t>vKey</a:t>
            </a:r>
            <a:r>
              <a:rPr lang="en-US" sz="2000" dirty="0"/>
              <a:t> </a:t>
            </a:r>
            <a:r>
              <a:rPr lang="en-US" sz="2000" b="1" dirty="0"/>
              <a:t>);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132BDD"/>
                </a:solidFill>
              </a:rPr>
              <a:t>// </a:t>
            </a:r>
            <a:r>
              <a:rPr lang="en-US" sz="2000" i="1" dirty="0" err="1">
                <a:solidFill>
                  <a:srgbClr val="132BDD"/>
                </a:solidFill>
              </a:rPr>
              <a:t>vKey</a:t>
            </a:r>
            <a:r>
              <a:rPr lang="en-US" sz="2000" i="1" dirty="0">
                <a:solidFill>
                  <a:srgbClr val="132BDD"/>
                </a:solidFill>
              </a:rPr>
              <a:t> -</a:t>
            </a:r>
            <a:r>
              <a:rPr lang="en-US" sz="2000" dirty="0">
                <a:solidFill>
                  <a:srgbClr val="132BDD"/>
                </a:solidFill>
              </a:rPr>
              <a:t> virtual-key code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142875" y="6457950"/>
            <a:ext cx="7858125" cy="400050"/>
          </a:xfrm>
          <a:prstGeom prst="rect">
            <a:avLst/>
          </a:prstGeom>
          <a:solidFill>
            <a:srgbClr val="FFE88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http://msdn.microsoft.com/en-us/library/ms645540(VS.85).aspx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24" grpId="0"/>
      <p:bldP spid="184324" grpId="1"/>
      <p:bldP spid="184324" grpId="2"/>
      <p:bldP spid="184325" grpId="0" animBg="1"/>
      <p:bldP spid="1843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5FDC13-5D2E-4D7C-880F-18ADF589EC0D}" type="slidenum">
              <a:rPr lang="en-US" smtClean="0">
                <a:latin typeface="Times" charset="0"/>
              </a:rPr>
              <a:pPr/>
              <a:t>41</a:t>
            </a:fld>
            <a:endParaRPr lang="en-US" smtClean="0">
              <a:latin typeface="Times" charset="0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Keyboard Handling</a:t>
            </a:r>
            <a:endParaRPr lang="en-NZ" b="1" smtClean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143000" y="1714500"/>
            <a:ext cx="7058025" cy="3908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b="1" dirty="0"/>
              <a:t>void </a:t>
            </a:r>
            <a:r>
              <a:rPr lang="en-GB" sz="2000" b="1" dirty="0" err="1" smtClean="0"/>
              <a:t>moveSprite</a:t>
            </a:r>
            <a:r>
              <a:rPr lang="en-GB" sz="2000" b="1" dirty="0"/>
              <a:t>()</a:t>
            </a:r>
          </a:p>
          <a:p>
            <a:pPr eaLnBrk="0" hangingPunct="0"/>
            <a:r>
              <a:rPr lang="en-GB" sz="2000" b="1" dirty="0"/>
              <a:t>{</a:t>
            </a:r>
          </a:p>
          <a:p>
            <a:pPr eaLnBrk="0" hangingPunct="0"/>
            <a:r>
              <a:rPr lang="en-GB" sz="2000" b="1" dirty="0"/>
              <a:t>	</a:t>
            </a:r>
          </a:p>
          <a:p>
            <a:pPr eaLnBrk="0" hangingPunct="0"/>
            <a:r>
              <a:rPr lang="en-GB" sz="2400" b="1" dirty="0"/>
              <a:t>  if(</a:t>
            </a:r>
            <a:r>
              <a:rPr lang="en-GB" sz="2400" b="1" dirty="0" err="1"/>
              <a:t>GetAsyncKeyState</a:t>
            </a:r>
            <a:r>
              <a:rPr lang="en-GB" sz="2400" b="1" dirty="0"/>
              <a:t>(VK_UP) &lt; 0) { </a:t>
            </a:r>
          </a:p>
          <a:p>
            <a:pPr eaLnBrk="0" hangingPunct="0"/>
            <a:r>
              <a:rPr lang="en-GB" sz="2000" b="1" dirty="0"/>
              <a:t>    </a:t>
            </a:r>
            <a:r>
              <a:rPr lang="en-GB" sz="2000" b="1" dirty="0" err="1"/>
              <a:t>SpriteY</a:t>
            </a:r>
            <a:r>
              <a:rPr lang="en-GB" sz="2000" b="1" dirty="0"/>
              <a:t> = </a:t>
            </a:r>
            <a:r>
              <a:rPr lang="en-GB" sz="2000" b="1" dirty="0" err="1"/>
              <a:t>SpriteY</a:t>
            </a:r>
            <a:r>
              <a:rPr lang="en-GB" sz="2000" b="1" dirty="0"/>
              <a:t> + 2;  //up</a:t>
            </a:r>
          </a:p>
          <a:p>
            <a:pPr eaLnBrk="0" hangingPunct="0"/>
            <a:r>
              <a:rPr lang="en-GB" sz="2000" b="1" dirty="0"/>
              <a:t>    </a:t>
            </a:r>
            <a:r>
              <a:rPr lang="en-GB" sz="2000" b="1" dirty="0" err="1"/>
              <a:t>outtext</a:t>
            </a:r>
            <a:r>
              <a:rPr lang="en-GB" sz="2000" b="1" dirty="0"/>
              <a:t>("UP");</a:t>
            </a:r>
          </a:p>
          <a:p>
            <a:pPr eaLnBrk="0" hangingPunct="0"/>
            <a:r>
              <a:rPr lang="en-GB" sz="2000" b="1" dirty="0"/>
              <a:t>  }</a:t>
            </a:r>
          </a:p>
          <a:p>
            <a:pPr eaLnBrk="0" hangingPunct="0"/>
            <a:r>
              <a:rPr lang="en-GB" sz="2000" b="1" dirty="0"/>
              <a:t>		</a:t>
            </a:r>
          </a:p>
          <a:p>
            <a:pPr eaLnBrk="0" hangingPunct="0"/>
            <a:r>
              <a:rPr lang="en-GB" sz="2400" b="1" dirty="0"/>
              <a:t>  if(</a:t>
            </a:r>
            <a:r>
              <a:rPr lang="en-GB" sz="2400" b="1" dirty="0" err="1"/>
              <a:t>GetAsyncKeyState</a:t>
            </a:r>
            <a:r>
              <a:rPr lang="en-GB" sz="2400" b="1" dirty="0"/>
              <a:t>(VK_DOWN) &lt; 0) { </a:t>
            </a:r>
          </a:p>
          <a:p>
            <a:pPr eaLnBrk="0" hangingPunct="0"/>
            <a:r>
              <a:rPr lang="en-GB" sz="2000" b="1" dirty="0"/>
              <a:t>     </a:t>
            </a:r>
            <a:r>
              <a:rPr lang="en-GB" sz="2000" b="1" dirty="0" err="1"/>
              <a:t>SpriteY</a:t>
            </a:r>
            <a:r>
              <a:rPr lang="en-GB" sz="2000" b="1" dirty="0"/>
              <a:t> = </a:t>
            </a:r>
            <a:r>
              <a:rPr lang="en-GB" sz="2000" b="1" dirty="0" err="1"/>
              <a:t>SpriteY</a:t>
            </a:r>
            <a:r>
              <a:rPr lang="en-GB" sz="2000" b="1" dirty="0"/>
              <a:t> - 2;  //down</a:t>
            </a:r>
          </a:p>
          <a:p>
            <a:pPr eaLnBrk="0" hangingPunct="0"/>
            <a:r>
              <a:rPr lang="en-GB" sz="2000" b="1" dirty="0"/>
              <a:t>     </a:t>
            </a:r>
            <a:r>
              <a:rPr lang="en-GB" sz="2000" b="1" dirty="0" err="1"/>
              <a:t>outtext</a:t>
            </a:r>
            <a:r>
              <a:rPr lang="en-GB" sz="2000" b="1" dirty="0"/>
              <a:t>("DOWN");</a:t>
            </a:r>
          </a:p>
          <a:p>
            <a:pPr eaLnBrk="0" hangingPunct="0"/>
            <a:r>
              <a:rPr lang="en-GB" sz="2000" b="1" dirty="0"/>
              <a:t>     ….</a:t>
            </a:r>
            <a:r>
              <a:rPr lang="en-GB" sz="2000" dirty="0"/>
              <a:t> 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1000100" y="5786454"/>
            <a:ext cx="81439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/>
              <a:t>To find other pre-defined constants:  </a:t>
            </a:r>
          </a:p>
          <a:p>
            <a:pPr eaLnBrk="0" hangingPunct="0"/>
            <a:r>
              <a:rPr lang="en-GB" sz="2000" dirty="0"/>
              <a:t>Using </a:t>
            </a:r>
            <a:r>
              <a:rPr lang="en-GB" sz="2000" dirty="0" err="1"/>
              <a:t>google</a:t>
            </a:r>
            <a:r>
              <a:rPr lang="en-GB" sz="2000" dirty="0"/>
              <a:t>, type the following keywords:  </a:t>
            </a:r>
            <a:r>
              <a:rPr lang="en-GB" sz="2000" b="1" dirty="0" err="1"/>
              <a:t>msdn</a:t>
            </a:r>
            <a:r>
              <a:rPr lang="en-GB" sz="2000" b="1" dirty="0"/>
              <a:t> virtual key codes</a:t>
            </a:r>
          </a:p>
          <a:p>
            <a:pPr eaLnBrk="0" hangingPunct="0"/>
            <a:r>
              <a:rPr lang="en-GB" sz="1000" b="1" dirty="0"/>
              <a:t>http://msdn.microsoft.com/en-us/library/ms645540(VS.85).aspx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2" grpId="0"/>
      <p:bldP spid="186372" grpId="1"/>
      <p:bldP spid="186372" grpId="2"/>
      <p:bldP spid="186373" grpId="0" animBg="1"/>
      <p:bldP spid="18637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B994F3-92DE-4CFC-92F1-58542B0B4593}" type="slidenum">
              <a:rPr lang="en-US" smtClean="0">
                <a:latin typeface="Times" charset="0"/>
              </a:rPr>
              <a:pPr/>
              <a:t>42</a:t>
            </a:fld>
            <a:endParaRPr lang="en-US" smtClean="0">
              <a:latin typeface="Times" charset="0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smtClean="0"/>
              <a:t>Keyboard Handling</a:t>
            </a:r>
            <a:endParaRPr lang="en-NZ" b="1" smtClean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42875" y="1714500"/>
            <a:ext cx="8786813" cy="48936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//general 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press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&lt; 0) 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</a:t>
            </a:r>
          </a:p>
          <a:p>
            <a:pPr eaLnBrk="0" hangingPunct="0">
              <a:defRPr/>
            </a:pP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endParaRPr lang="en-GB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down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&amp; 0X0001) ==0X0001){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 </a:t>
            </a:r>
          </a:p>
          <a:p>
            <a:pPr eaLnBrk="0" hangingPunct="0">
              <a:defRPr/>
            </a:pP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up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&amp; 0X8000) ==0X8000){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2" grpId="0"/>
      <p:bldP spid="186372" grpId="1"/>
      <p:bldP spid="186372" grpId="2"/>
      <p:bldP spid="186373" grpId="0" animBg="1"/>
      <p:bldP spid="18637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BA988-345A-4965-B04E-21D3136BDDFE}" type="slidenum">
              <a:rPr lang="en-US" smtClean="0">
                <a:latin typeface="Times" charset="0"/>
              </a:rPr>
              <a:pPr/>
              <a:t>43</a:t>
            </a:fld>
            <a:endParaRPr lang="en-US" smtClean="0">
              <a:latin typeface="Times" charset="0"/>
            </a:endParaRPr>
          </a:p>
        </p:txBody>
      </p:sp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Keyboard Handling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1001713"/>
            <a:ext cx="9144000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Monitoring the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/>
              <a:t>and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keys</a:t>
            </a:r>
            <a:r>
              <a:rPr lang="en-GB" b="1" dirty="0"/>
              <a:t>:</a:t>
            </a:r>
          </a:p>
        </p:txBody>
      </p: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098550" y="2316163"/>
            <a:ext cx="645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 if(</a:t>
            </a:r>
            <a:r>
              <a:rPr lang="en-GB" sz="2000" b="1" dirty="0" err="1">
                <a:latin typeface="Courier New" pitchFamily="49" charset="0"/>
              </a:rPr>
              <a:t>GetAsyncKeyState</a:t>
            </a:r>
            <a:r>
              <a:rPr lang="en-GB" sz="2000" b="1" dirty="0">
                <a:latin typeface="Courier New" pitchFamily="49" charset="0"/>
              </a:rPr>
              <a:t>(</a:t>
            </a:r>
            <a:r>
              <a:rPr lang="en-GB" sz="2000" b="1" dirty="0">
                <a:solidFill>
                  <a:srgbClr val="132BDD"/>
                </a:solidFill>
                <a:latin typeface="Courier New" pitchFamily="49" charset="0"/>
              </a:rPr>
              <a:t>VK_CONTROL</a:t>
            </a:r>
            <a:r>
              <a:rPr lang="en-GB" sz="2000" b="1" dirty="0">
                <a:latin typeface="Courier New" pitchFamily="49" charset="0"/>
              </a:rPr>
              <a:t>)&lt;0) </a:t>
            </a:r>
          </a:p>
          <a:p>
            <a:r>
              <a:rPr lang="en-GB" sz="2000" b="1" dirty="0">
                <a:latin typeface="Courier New" pitchFamily="49" charset="0"/>
              </a:rPr>
              <a:t>  {</a:t>
            </a:r>
          </a:p>
          <a:p>
            <a:r>
              <a:rPr lang="en-GB" sz="2000" b="1" dirty="0">
                <a:latin typeface="Courier New" pitchFamily="49" charset="0"/>
              </a:rPr>
              <a:t>     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 =!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  <a:p>
            <a:r>
              <a:rPr lang="en-GB" sz="2000" b="1" dirty="0">
                <a:latin typeface="Courier New" pitchFamily="49" charset="0"/>
              </a:rPr>
              <a:t>  } </a:t>
            </a:r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255713" y="1889125"/>
            <a:ext cx="449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bool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6631" name="Rectangle 43"/>
          <p:cNvSpPr>
            <a:spLocks noChangeArrowheads="1"/>
          </p:cNvSpPr>
          <p:nvPr/>
        </p:nvSpPr>
        <p:spPr bwMode="auto">
          <a:xfrm>
            <a:off x="1116013" y="3721100"/>
            <a:ext cx="54562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 if(</a:t>
            </a:r>
            <a:r>
              <a:rPr lang="en-GB" sz="2000" b="1" dirty="0" err="1">
                <a:latin typeface="Courier New" pitchFamily="49" charset="0"/>
              </a:rPr>
              <a:t>GetAsyncKeyState</a:t>
            </a:r>
            <a:r>
              <a:rPr lang="en-GB" sz="2000" b="1" dirty="0">
                <a:latin typeface="Courier New" pitchFamily="49" charset="0"/>
              </a:rPr>
              <a:t>(</a:t>
            </a:r>
            <a:r>
              <a:rPr lang="en-GB" sz="2000" b="1" dirty="0">
                <a:solidFill>
                  <a:srgbClr val="132BDD"/>
                </a:solidFill>
                <a:latin typeface="Courier New" pitchFamily="49" charset="0"/>
              </a:rPr>
              <a:t>VK_SHIFT</a:t>
            </a:r>
            <a:r>
              <a:rPr lang="en-GB" sz="2000" b="1" dirty="0">
                <a:latin typeface="Courier New" pitchFamily="49" charset="0"/>
              </a:rPr>
              <a:t>)&lt;0) </a:t>
            </a:r>
          </a:p>
          <a:p>
            <a:r>
              <a:rPr lang="en-GB" sz="2000" b="1" dirty="0">
                <a:latin typeface="Courier New" pitchFamily="49" charset="0"/>
              </a:rPr>
              <a:t>  {</a:t>
            </a:r>
          </a:p>
          <a:p>
            <a:r>
              <a:rPr lang="en-GB" sz="2000" b="1" dirty="0">
                <a:latin typeface="Courier New" pitchFamily="49" charset="0"/>
              </a:rPr>
              <a:t>     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 =!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  <a:p>
            <a:r>
              <a:rPr lang="en-NZ" sz="2000" b="1" dirty="0">
                <a:latin typeface="Courier New" pitchFamily="49" charset="0"/>
              </a:rPr>
              <a:t>  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26632" name="Rectangle 44"/>
          <p:cNvSpPr>
            <a:spLocks noChangeArrowheads="1"/>
          </p:cNvSpPr>
          <p:nvPr/>
        </p:nvSpPr>
        <p:spPr bwMode="auto">
          <a:xfrm>
            <a:off x="193675" y="5718175"/>
            <a:ext cx="8950325" cy="4000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/>
              <a:t>For the Tank to Jump to the Right:  Control + Shift + Right Arrow key</a:t>
            </a:r>
          </a:p>
        </p:txBody>
      </p:sp>
      <p:sp>
        <p:nvSpPr>
          <p:cNvPr id="26633" name="Rectangle 45"/>
          <p:cNvSpPr>
            <a:spLocks noChangeArrowheads="1"/>
          </p:cNvSpPr>
          <p:nvPr/>
        </p:nvSpPr>
        <p:spPr bwMode="auto">
          <a:xfrm>
            <a:off x="193675" y="6315075"/>
            <a:ext cx="8950325" cy="4000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/>
              <a:t>For the Tank to Jump to the Left:  Control + Shift + Left Arrow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43C61C-0493-4C6F-A3FD-5056340EC597}" type="slidenum">
              <a:rPr lang="en-US" smtClean="0">
                <a:latin typeface="Times" charset="0"/>
              </a:rPr>
              <a:pPr/>
              <a:t>44</a:t>
            </a:fld>
            <a:endParaRPr lang="en-US" smtClean="0">
              <a:latin typeface="Times" charset="0"/>
            </a:endParaRPr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Keyboard Handling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935038"/>
            <a:ext cx="9144000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Possible approach in monitoring key combinations :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57250" y="1498600"/>
            <a:ext cx="7929563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 dirty="0">
                <a:latin typeface="Courier New" pitchFamily="49" charset="0"/>
              </a:rPr>
              <a:t>if(</a:t>
            </a:r>
            <a:r>
              <a:rPr lang="en-GB" sz="1800" b="1" dirty="0" err="1">
                <a:latin typeface="Courier New" pitchFamily="49" charset="0"/>
              </a:rPr>
              <a:t>GetAsyncKeyState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>
                <a:solidFill>
                  <a:srgbClr val="132BDD"/>
                </a:solidFill>
                <a:latin typeface="Courier New" pitchFamily="49" charset="0"/>
              </a:rPr>
              <a:t>VK_RIGHT</a:t>
            </a:r>
            <a:r>
              <a:rPr lang="en-GB" sz="1800" b="1" dirty="0">
                <a:latin typeface="Courier New" pitchFamily="49" charset="0"/>
              </a:rPr>
              <a:t>)&lt;0) </a:t>
            </a:r>
          </a:p>
          <a:p>
            <a:r>
              <a:rPr lang="en-GB" sz="1800" b="1" dirty="0">
                <a:latin typeface="Courier New" pitchFamily="49" charset="0"/>
              </a:rPr>
              <a:t>  {</a:t>
            </a:r>
          </a:p>
          <a:p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XDir</a:t>
            </a:r>
            <a:r>
              <a:rPr lang="en-GB" sz="1800" b="1" dirty="0">
                <a:latin typeface="Courier New" pitchFamily="49" charset="0"/>
              </a:rPr>
              <a:t>=RIGHT; </a:t>
            </a:r>
          </a:p>
          <a:p>
            <a:r>
              <a:rPr lang="en-GB" sz="1800" b="1" dirty="0">
                <a:latin typeface="Courier New" pitchFamily="49" charset="0"/>
              </a:rPr>
              <a:t>	if(</a:t>
            </a:r>
            <a:r>
              <a:rPr lang="en-GB" sz="1800" b="1" dirty="0" err="1">
                <a:solidFill>
                  <a:srgbClr val="132BDD"/>
                </a:solidFill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)</a:t>
            </a:r>
          </a:p>
          <a:p>
            <a:r>
              <a:rPr lang="en-GB" sz="1800" b="1" dirty="0">
                <a:latin typeface="Courier New" pitchFamily="49" charset="0"/>
              </a:rPr>
              <a:t>	 { </a:t>
            </a:r>
          </a:p>
          <a:p>
            <a:r>
              <a:rPr lang="en-GB" sz="1800" b="1" dirty="0">
                <a:latin typeface="Courier New" pitchFamily="49" charset="0"/>
              </a:rPr>
              <a:t>  	   </a:t>
            </a:r>
            <a:r>
              <a:rPr lang="en-GB" sz="1800" b="1" dirty="0" err="1">
                <a:latin typeface="Courier New" pitchFamily="49" charset="0"/>
              </a:rPr>
              <a:t>outtext</a:t>
            </a:r>
            <a:r>
              <a:rPr lang="en-GB" sz="1800" b="1" dirty="0">
                <a:latin typeface="Courier New" pitchFamily="49" charset="0"/>
              </a:rPr>
              <a:t>("SHIFT + RIGHT");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=!</a:t>
            </a:r>
            <a:r>
              <a:rPr lang="en-GB" sz="1800" b="1" dirty="0" err="1"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;</a:t>
            </a:r>
          </a:p>
          <a:p>
            <a:r>
              <a:rPr lang="en-GB" sz="1800" b="1" dirty="0">
                <a:latin typeface="Courier New" pitchFamily="49" charset="0"/>
              </a:rPr>
              <a:t>        }</a:t>
            </a:r>
          </a:p>
          <a:p>
            <a:r>
              <a:rPr lang="en-GB" sz="1800" b="1" dirty="0">
                <a:latin typeface="Courier New" pitchFamily="49" charset="0"/>
              </a:rPr>
              <a:t>    </a:t>
            </a:r>
          </a:p>
          <a:p>
            <a:r>
              <a:rPr lang="en-GB" sz="1800" b="1" dirty="0">
                <a:latin typeface="Courier New" pitchFamily="49" charset="0"/>
              </a:rPr>
              <a:t>       if(</a:t>
            </a:r>
            <a:r>
              <a:rPr lang="en-GB" sz="1800" b="1" dirty="0" err="1">
                <a:solidFill>
                  <a:srgbClr val="132BDD"/>
                </a:solidFill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)</a:t>
            </a:r>
          </a:p>
          <a:p>
            <a:r>
              <a:rPr lang="en-GB" sz="1800" b="1" dirty="0">
                <a:latin typeface="Courier New" pitchFamily="49" charset="0"/>
              </a:rPr>
              <a:t>	 {        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outtext</a:t>
            </a:r>
            <a:r>
              <a:rPr lang="en-GB" sz="1800" b="1" dirty="0">
                <a:latin typeface="Courier New" pitchFamily="49" charset="0"/>
              </a:rPr>
              <a:t>("CTRL + RIGHT");</a:t>
            </a:r>
          </a:p>
          <a:p>
            <a:r>
              <a:rPr lang="en-GB" sz="1800" b="1" dirty="0">
                <a:latin typeface="Courier New" pitchFamily="49" charset="0"/>
              </a:rPr>
              <a:t>          if (</a:t>
            </a:r>
            <a:r>
              <a:rPr lang="en-GB" sz="1800" b="1" dirty="0" err="1">
                <a:latin typeface="Courier New" pitchFamily="49" charset="0"/>
              </a:rPr>
              <a:t>TankX</a:t>
            </a:r>
            <a:r>
              <a:rPr lang="en-GB" sz="1800" b="1" dirty="0">
                <a:latin typeface="Courier New" pitchFamily="49" charset="0"/>
              </a:rPr>
              <a:t> &lt; </a:t>
            </a:r>
            <a:r>
              <a:rPr lang="en-GB" sz="1800" b="1" dirty="0" err="1">
                <a:latin typeface="Courier New" pitchFamily="49" charset="0"/>
              </a:rPr>
              <a:t>getmaxx</a:t>
            </a:r>
            <a:r>
              <a:rPr lang="en-GB" sz="1800" b="1" dirty="0">
                <a:latin typeface="Courier New" pitchFamily="49" charset="0"/>
              </a:rPr>
              <a:t>()-W) </a:t>
            </a:r>
            <a:r>
              <a:rPr lang="en-GB" sz="1800" b="1" dirty="0" err="1">
                <a:latin typeface="Courier New" pitchFamily="49" charset="0"/>
              </a:rPr>
              <a:t>TankX</a:t>
            </a:r>
            <a:r>
              <a:rPr lang="en-GB" sz="1800" b="1" dirty="0">
                <a:latin typeface="Courier New" pitchFamily="49" charset="0"/>
              </a:rPr>
              <a:t> += 2;</a:t>
            </a:r>
          </a:p>
          <a:p>
            <a:r>
              <a:rPr lang="en-GB" sz="1800" b="1" dirty="0">
                <a:latin typeface="Courier New" pitchFamily="49" charset="0"/>
              </a:rPr>
              <a:t>          Angle=Angle-5;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RaiseWheelFlag</a:t>
            </a:r>
            <a:r>
              <a:rPr lang="en-GB" sz="1800" b="1" dirty="0">
                <a:latin typeface="Courier New" pitchFamily="49" charset="0"/>
              </a:rPr>
              <a:t>=TRUE;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=!</a:t>
            </a:r>
            <a:r>
              <a:rPr lang="en-GB" sz="1800" b="1" dirty="0" err="1"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;</a:t>
            </a:r>
          </a:p>
          <a:p>
            <a:r>
              <a:rPr lang="en-GB" sz="1800" b="1" dirty="0">
                <a:latin typeface="Courier New" pitchFamily="49" charset="0"/>
              </a:rPr>
              <a:t>        }</a:t>
            </a:r>
          </a:p>
          <a:p>
            <a:r>
              <a:rPr lang="en-NZ" sz="2800" b="1" dirty="0">
                <a:latin typeface="Arial" pitchFamily="34" charset="0"/>
              </a:rPr>
              <a:t>          …</a:t>
            </a:r>
            <a:endParaRPr lang="en-GB" sz="28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1" name="Oval 31"/>
          <p:cNvSpPr>
            <a:spLocks noChangeArrowheads="1"/>
          </p:cNvSpPr>
          <p:nvPr/>
        </p:nvSpPr>
        <p:spPr bwMode="auto">
          <a:xfrm>
            <a:off x="2366963" y="3398838"/>
            <a:ext cx="3643312" cy="3005137"/>
          </a:xfrm>
          <a:prstGeom prst="ellipse">
            <a:avLst/>
          </a:prstGeom>
          <a:gradFill rotWithShape="1">
            <a:gsLst>
              <a:gs pos="0">
                <a:srgbClr val="4D0808">
                  <a:alpha val="89999"/>
                </a:srgbClr>
              </a:gs>
              <a:gs pos="30000">
                <a:srgbClr val="FF0300">
                  <a:alpha val="93000"/>
                </a:srgbClr>
              </a:gs>
              <a:gs pos="55000">
                <a:srgbClr val="FF7A00">
                  <a:alpha val="95500"/>
                </a:srgbClr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1" name="AutoShape 21"/>
          <p:cNvSpPr>
            <a:spLocks noChangeArrowheads="1"/>
          </p:cNvSpPr>
          <p:nvPr/>
        </p:nvSpPr>
        <p:spPr bwMode="auto">
          <a:xfrm>
            <a:off x="3875088" y="4319588"/>
            <a:ext cx="276225" cy="449262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Lef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3" name="AutoShape 23"/>
          <p:cNvSpPr>
            <a:spLocks noChangeArrowheads="1"/>
          </p:cNvSpPr>
          <p:nvPr/>
        </p:nvSpPr>
        <p:spPr bwMode="auto">
          <a:xfrm>
            <a:off x="3930650" y="4765675"/>
            <a:ext cx="217488" cy="37623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7" name="AutoShape 17"/>
          <p:cNvSpPr>
            <a:spLocks noChangeArrowheads="1"/>
          </p:cNvSpPr>
          <p:nvPr/>
        </p:nvSpPr>
        <p:spPr bwMode="auto">
          <a:xfrm rot="318873">
            <a:off x="4043363" y="5068888"/>
            <a:ext cx="349250" cy="682625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7200" smtClean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French Script MT" pitchFamily="66" charset="0"/>
              </a:rPr>
              <a:t>End of Presentation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509588" y="1573213"/>
            <a:ext cx="8634412" cy="579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AECE8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NZ" sz="3200" i="0" dirty="0">
                <a:solidFill>
                  <a:srgbClr val="FF3300"/>
                </a:solidFill>
                <a:latin typeface="Times New Roman" pitchFamily="18" charset="0"/>
              </a:rPr>
              <a:t>Let </a:t>
            </a:r>
            <a:r>
              <a:rPr lang="en-NZ" sz="3200" i="0" dirty="0" smtClean="0">
                <a:solidFill>
                  <a:srgbClr val="FF3300"/>
                </a:solidFill>
                <a:latin typeface="Times New Roman" pitchFamily="18" charset="0"/>
              </a:rPr>
              <a:t>me </a:t>
            </a:r>
            <a:r>
              <a:rPr lang="en-NZ" sz="3200" i="0" dirty="0">
                <a:solidFill>
                  <a:srgbClr val="FF3300"/>
                </a:solidFill>
                <a:latin typeface="Times New Roman" pitchFamily="18" charset="0"/>
              </a:rPr>
              <a:t>answer some of your questions…</a:t>
            </a:r>
            <a:endParaRPr lang="en-NZ" sz="3200" b="0" i="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25292" name="AutoShape 12"/>
          <p:cNvSpPr>
            <a:spLocks noChangeArrowheads="1"/>
          </p:cNvSpPr>
          <p:nvPr/>
        </p:nvSpPr>
        <p:spPr bwMode="auto">
          <a:xfrm>
            <a:off x="3973513" y="4168775"/>
            <a:ext cx="855662" cy="681038"/>
          </a:xfrm>
          <a:prstGeom prst="hexagon">
            <a:avLst>
              <a:gd name="adj" fmla="val 2284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4264025" y="3921125"/>
            <a:ext cx="333375" cy="2619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6" name="AutoShape 16"/>
          <p:cNvSpPr>
            <a:spLocks noChangeArrowheads="1"/>
          </p:cNvSpPr>
          <p:nvPr/>
        </p:nvSpPr>
        <p:spPr bwMode="auto">
          <a:xfrm>
            <a:off x="4221163" y="4908550"/>
            <a:ext cx="463550" cy="2762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 rot="-2194991">
            <a:off x="4522788" y="4968875"/>
            <a:ext cx="552450" cy="881063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TopLeft">
              <a:rot lat="20099999" lon="12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2" name="AutoShape 22"/>
          <p:cNvSpPr>
            <a:spLocks noChangeArrowheads="1"/>
          </p:cNvSpPr>
          <p:nvPr/>
        </p:nvSpPr>
        <p:spPr bwMode="auto">
          <a:xfrm rot="-3139038">
            <a:off x="4846638" y="3951288"/>
            <a:ext cx="338137" cy="585787"/>
          </a:xfrm>
          <a:prstGeom prst="parallelogram">
            <a:avLst>
              <a:gd name="adj" fmla="val 8620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4" name="AutoShape 24"/>
          <p:cNvSpPr>
            <a:spLocks noChangeArrowheads="1"/>
          </p:cNvSpPr>
          <p:nvPr/>
        </p:nvSpPr>
        <p:spPr bwMode="auto">
          <a:xfrm rot="-7451786">
            <a:off x="5340351" y="3973512"/>
            <a:ext cx="328612" cy="6080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7" name="AutoShape 27"/>
          <p:cNvSpPr>
            <a:spLocks noChangeArrowheads="1"/>
          </p:cNvSpPr>
          <p:nvPr/>
        </p:nvSpPr>
        <p:spPr bwMode="auto">
          <a:xfrm rot="34932063">
            <a:off x="5800725" y="3689350"/>
            <a:ext cx="319088" cy="47942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1500000" lon="20099999" rev="0"/>
            </a:camera>
            <a:lightRig rig="legacyFlat4" dir="t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8" name="AutoShape 28"/>
          <p:cNvSpPr>
            <a:spLocks noChangeArrowheads="1"/>
          </p:cNvSpPr>
          <p:nvPr/>
        </p:nvSpPr>
        <p:spPr bwMode="auto">
          <a:xfrm rot="-1053520">
            <a:off x="3940175" y="5111750"/>
            <a:ext cx="319088" cy="47942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89" name="AutoShape 9"/>
          <p:cNvSpPr>
            <a:spLocks noChangeArrowheads="1"/>
          </p:cNvSpPr>
          <p:nvPr/>
        </p:nvSpPr>
        <p:spPr bwMode="auto">
          <a:xfrm>
            <a:off x="5659438" y="2833688"/>
            <a:ext cx="2292350" cy="1016000"/>
          </a:xfrm>
          <a:prstGeom prst="wedgeRoundRectCallout">
            <a:avLst>
              <a:gd name="adj1" fmla="val -93630"/>
              <a:gd name="adj2" fmla="val 6969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31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sz="2800" i="0">
                <a:solidFill>
                  <a:schemeClr val="accent2"/>
                </a:solidFill>
              </a:rPr>
              <a:t>Thanks for listening!</a:t>
            </a:r>
          </a:p>
        </p:txBody>
      </p:sp>
      <p:sp>
        <p:nvSpPr>
          <p:cNvPr id="225305" name="AutoShape 25"/>
          <p:cNvSpPr>
            <a:spLocks noChangeArrowheads="1"/>
          </p:cNvSpPr>
          <p:nvPr/>
        </p:nvSpPr>
        <p:spPr bwMode="auto">
          <a:xfrm rot="10619233">
            <a:off x="5099050" y="6518275"/>
            <a:ext cx="304800" cy="139700"/>
          </a:xfrm>
          <a:prstGeom prst="pentagon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9" name="AutoShape 29"/>
          <p:cNvSpPr>
            <a:spLocks noChangeArrowheads="1"/>
          </p:cNvSpPr>
          <p:nvPr/>
        </p:nvSpPr>
        <p:spPr bwMode="auto">
          <a:xfrm rot="-697712">
            <a:off x="4979988" y="5768975"/>
            <a:ext cx="360362" cy="7493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1299999" lon="3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0" name="AutoShape 30"/>
          <p:cNvSpPr>
            <a:spLocks noChangeArrowheads="1"/>
          </p:cNvSpPr>
          <p:nvPr/>
        </p:nvSpPr>
        <p:spPr bwMode="auto">
          <a:xfrm rot="473570">
            <a:off x="3898900" y="5676900"/>
            <a:ext cx="360363" cy="7493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1299999" lon="30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 rot="-6061192">
            <a:off x="3928269" y="6287294"/>
            <a:ext cx="147638" cy="425450"/>
          </a:xfrm>
          <a:prstGeom prst="pentagon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Right">
              <a:rot lat="18900000" lon="0" rev="0"/>
            </a:camera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0" y="6278563"/>
            <a:ext cx="3429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>
              <a:buFontTx/>
              <a:buNone/>
              <a:defRPr/>
            </a:pPr>
            <a:r>
              <a:rPr lang="en-US" sz="3200" i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1" grpId="0" animBg="1"/>
      <p:bldP spid="225303" grpId="0" animBg="1"/>
      <p:bldP spid="225297" grpId="0" animBg="1"/>
      <p:bldP spid="225287" grpId="0" animBg="1"/>
      <p:bldP spid="225292" grpId="0" animBg="1"/>
      <p:bldP spid="225295" grpId="0" animBg="1"/>
      <p:bldP spid="225296" grpId="0" animBg="1"/>
      <p:bldP spid="225300" grpId="0" animBg="1"/>
      <p:bldP spid="225302" grpId="0" animBg="1"/>
      <p:bldP spid="225304" grpId="0" animBg="1"/>
      <p:bldP spid="225307" grpId="0" animBg="1"/>
      <p:bldP spid="225308" grpId="0" animBg="1"/>
      <p:bldP spid="225289" grpId="0" animBg="1"/>
      <p:bldP spid="225305" grpId="0" animBg="1"/>
      <p:bldP spid="225309" grpId="0" animBg="1"/>
      <p:bldP spid="225310" grpId="0" animBg="1"/>
      <p:bldP spid="2253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Trapezoidal Membership Function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5" y="2424066"/>
            <a:ext cx="5673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 Trapezoidal Fuzzy Set //////////////////////////////////////////////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trapezoid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trapz_type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 </a:t>
            </a:r>
            <a:r>
              <a:rPr lang="en-US" dirty="0" smtClean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//type of trapezoid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float  a, b, c, d,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l_slope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r_slope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smtClean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//parameters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281058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//Trapezoidal membership function types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regular_trapezoid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left_trapezoid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right_trapezoid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}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trapz_type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Define a structure for holding the properties of the membership functions to use.</a:t>
            </a:r>
          </a:p>
          <a:p>
            <a:endParaRPr lang="en-NZ" dirty="0" smtClean="0"/>
          </a:p>
          <a:p>
            <a:r>
              <a:rPr lang="en-NZ" dirty="0" smtClean="0"/>
              <a:t>Here we have a structure implementing the </a:t>
            </a:r>
            <a:r>
              <a:rPr lang="en-NZ" dirty="0" smtClean="0">
                <a:solidFill>
                  <a:srgbClr val="66FFCC"/>
                </a:solidFill>
              </a:rPr>
              <a:t>trapezoidal membership function</a:t>
            </a:r>
            <a:r>
              <a:rPr lang="en-NZ" dirty="0" smtClean="0"/>
              <a:t>.</a:t>
            </a:r>
            <a:endParaRPr lang="en-NZ" dirty="0"/>
          </a:p>
        </p:txBody>
      </p:sp>
      <p:pic>
        <p:nvPicPr>
          <p:cNvPr id="8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Rule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71546"/>
            <a:ext cx="7250639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32BDD"/>
                </a:solidFill>
              </a:rPr>
              <a:t>// Fuzzy Rule //////////////////////////////////////////////////////////</a:t>
            </a:r>
          </a:p>
          <a:p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short   	</a:t>
            </a:r>
            <a:r>
              <a:rPr lang="en-US" b="1" dirty="0" err="1" smtClean="0"/>
              <a:t>inp_index</a:t>
            </a:r>
            <a:r>
              <a:rPr lang="en-US" dirty="0" smtClean="0"/>
              <a:t>[MAX_NO_OF_INPUTS],  </a:t>
            </a:r>
            <a:r>
              <a:rPr lang="en-US" dirty="0" smtClean="0">
                <a:solidFill>
                  <a:srgbClr val="132BDD"/>
                </a:solidFill>
              </a:rPr>
              <a:t>//input index</a:t>
            </a:r>
          </a:p>
          <a:p>
            <a:r>
              <a:rPr lang="en-US" dirty="0" smtClean="0"/>
              <a:t>               	</a:t>
            </a:r>
            <a:r>
              <a:rPr lang="en-US" b="1" dirty="0" err="1" smtClean="0"/>
              <a:t>inp_fuzzy_set</a:t>
            </a:r>
            <a:r>
              <a:rPr lang="en-US" dirty="0" smtClean="0"/>
              <a:t>[MAX_NO_OF_INPUTS], </a:t>
            </a:r>
            <a:r>
              <a:rPr lang="en-US" dirty="0" smtClean="0">
                <a:solidFill>
                  <a:srgbClr val="132BDD"/>
                </a:solidFill>
              </a:rPr>
              <a:t>//input fuzzy set index</a:t>
            </a:r>
          </a:p>
          <a:p>
            <a:r>
              <a:rPr lang="en-US" dirty="0" smtClean="0"/>
              <a:t>          	</a:t>
            </a:r>
            <a:r>
              <a:rPr lang="en-US" b="1" dirty="0" err="1" smtClean="0"/>
              <a:t>out_fuzzy_set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132BDD"/>
                </a:solidFill>
              </a:rPr>
              <a:t> //output index</a:t>
            </a:r>
          </a:p>
          <a:p>
            <a:endParaRPr lang="en-US" dirty="0" smtClean="0"/>
          </a:p>
          <a:p>
            <a:r>
              <a:rPr lang="en-US" dirty="0" smtClean="0"/>
              <a:t>}  </a:t>
            </a:r>
            <a:r>
              <a:rPr lang="en-US" sz="2000" b="1" dirty="0" smtClean="0"/>
              <a:t>rule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5143512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NZ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small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) AND (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NZ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VERY_FAR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N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Then</a:t>
            </a:r>
            <a:r>
              <a:rPr lang="en-N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output is </a:t>
            </a:r>
            <a:r>
              <a:rPr lang="en-NZ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500570"/>
            <a:ext cx="16655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in_angle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20328" y="4500570"/>
            <a:ext cx="19557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6578" y="4572008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/>
              <a:t>out_fuzzy_set</a:t>
            </a:r>
            <a:endParaRPr lang="en-US" b="1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1218381" y="4281494"/>
            <a:ext cx="347666" cy="150019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3921745" y="3817147"/>
            <a:ext cx="347666" cy="242889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7535882" y="5107793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4536280" y="2996952"/>
            <a:ext cx="4652615" cy="2816696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Define a structure for holding the components of a fuzzy rule.</a:t>
            </a:r>
          </a:p>
          <a:p>
            <a:endParaRPr lang="en-NZ" dirty="0" smtClean="0"/>
          </a:p>
          <a:p>
            <a:r>
              <a:rPr lang="en-NZ" dirty="0" smtClean="0"/>
              <a:t>Note that we are only storing the </a:t>
            </a:r>
            <a:r>
              <a:rPr lang="en-NZ" dirty="0" smtClean="0">
                <a:solidFill>
                  <a:srgbClr val="66FFCC"/>
                </a:solidFill>
              </a:rPr>
              <a:t>indices</a:t>
            </a:r>
            <a:r>
              <a:rPr lang="en-NZ" dirty="0" smtClean="0"/>
              <a:t> of the components of a rule.</a:t>
            </a:r>
            <a:endParaRPr lang="en-NZ" dirty="0"/>
          </a:p>
        </p:txBody>
      </p:sp>
      <p:pic>
        <p:nvPicPr>
          <p:cNvPr id="16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24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System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47" y="1285860"/>
            <a:ext cx="8085019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32BDD"/>
                </a:solidFill>
              </a:rPr>
              <a:t>// The complete Fuzzy System //////////////////////////////////////////////////</a:t>
            </a:r>
          </a:p>
          <a:p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bool</a:t>
            </a:r>
            <a:r>
              <a:rPr lang="en-US" dirty="0" smtClean="0"/>
              <a:t> allocated;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trapezoid   </a:t>
            </a:r>
            <a:r>
              <a:rPr lang="en-US" b="1" dirty="0" err="1" smtClean="0"/>
              <a:t>inp_mem_fns</a:t>
            </a:r>
            <a:r>
              <a:rPr lang="en-US" dirty="0" smtClean="0"/>
              <a:t> [MAX_NO_OF_INPUTS] [MAX_NO_OF_INP_REGIONS];</a:t>
            </a:r>
          </a:p>
          <a:p>
            <a:endParaRPr lang="en-US" dirty="0" smtClean="0"/>
          </a:p>
          <a:p>
            <a:r>
              <a:rPr lang="en-US" dirty="0" smtClean="0"/>
              <a:t>     rule*  </a:t>
            </a:r>
            <a:r>
              <a:rPr lang="en-US" b="1" dirty="0" smtClean="0"/>
              <a:t>rules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132BDD"/>
                </a:solidFill>
              </a:rPr>
              <a:t>//note that we need to allocate memory for the rules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err="1" smtClean="0"/>
              <a:t>no_of_inputs</a:t>
            </a:r>
            <a:r>
              <a:rPr lang="en-US" dirty="0" smtClean="0"/>
              <a:t>,           </a:t>
            </a:r>
            <a:r>
              <a:rPr lang="en-US" dirty="0" smtClean="0">
                <a:solidFill>
                  <a:srgbClr val="132BDD"/>
                </a:solidFill>
              </a:rPr>
              <a:t> //number of inputs</a:t>
            </a:r>
          </a:p>
          <a:p>
            <a:r>
              <a:rPr lang="en-US" dirty="0" smtClean="0"/>
              <a:t>            	</a:t>
            </a:r>
            <a:r>
              <a:rPr lang="en-US" dirty="0" err="1" smtClean="0"/>
              <a:t>no_of_inp_regions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32BDD"/>
                </a:solidFill>
              </a:rPr>
              <a:t> //number of fuzzy sets associated with each input</a:t>
            </a:r>
          </a:p>
          <a:p>
            <a:r>
              <a:rPr lang="en-US" dirty="0" smtClean="0"/>
              <a:t>            	</a:t>
            </a:r>
            <a:r>
              <a:rPr lang="en-US" dirty="0" err="1" smtClean="0"/>
              <a:t>no_of_rules</a:t>
            </a:r>
            <a:r>
              <a:rPr lang="en-US" dirty="0" smtClean="0"/>
              <a:t>,              </a:t>
            </a:r>
            <a:r>
              <a:rPr lang="en-US" dirty="0" smtClean="0">
                <a:solidFill>
                  <a:srgbClr val="132BDD"/>
                </a:solidFill>
              </a:rPr>
              <a:t>//number of rules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no_of_outputs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;         //number of fuzzy outputs</a:t>
            </a:r>
          </a:p>
          <a:p>
            <a:endParaRPr lang="en-US" dirty="0" smtClean="0"/>
          </a:p>
          <a:p>
            <a:r>
              <a:rPr lang="en-US" dirty="0" smtClean="0"/>
              <a:t>     float  </a:t>
            </a:r>
            <a:r>
              <a:rPr lang="en-US" b="1" dirty="0" err="1" smtClean="0"/>
              <a:t>output_values</a:t>
            </a:r>
            <a:r>
              <a:rPr lang="en-US" dirty="0" smtClean="0"/>
              <a:t>[MAX_NO_OF_OUTPUT_VALUES]; </a:t>
            </a:r>
            <a:r>
              <a:rPr lang="en-US" dirty="0" smtClean="0">
                <a:solidFill>
                  <a:srgbClr val="132BDD"/>
                </a:solidFill>
              </a:rPr>
              <a:t>//the values of the outputs</a:t>
            </a:r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}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fuzzy_system_rec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Define a structure for holding </a:t>
            </a:r>
            <a:r>
              <a:rPr lang="en-NZ" sz="2000" dirty="0" smtClean="0">
                <a:solidFill>
                  <a:srgbClr val="FFFF00"/>
                </a:solidFill>
              </a:rPr>
              <a:t>the complete description of a </a:t>
            </a:r>
            <a:r>
              <a:rPr lang="en-NZ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inference system</a:t>
            </a:r>
            <a:r>
              <a:rPr lang="en-NZ" sz="2000" dirty="0" smtClean="0">
                <a:solidFill>
                  <a:srgbClr val="FFFF00"/>
                </a:solidFill>
              </a:rPr>
              <a:t>.</a:t>
            </a:r>
          </a:p>
          <a:p>
            <a:endParaRPr lang="en-NZ" dirty="0" smtClean="0"/>
          </a:p>
          <a:p>
            <a:r>
              <a:rPr lang="en-NZ" dirty="0" smtClean="0"/>
              <a:t>Here we have a structure implementing a </a:t>
            </a:r>
            <a:r>
              <a:rPr lang="en-NZ" dirty="0" smtClean="0">
                <a:solidFill>
                  <a:srgbClr val="66FFCC"/>
                </a:solidFill>
              </a:rPr>
              <a:t>Zero-Order </a:t>
            </a:r>
            <a:r>
              <a:rPr lang="en-NZ" dirty="0" err="1" smtClean="0">
                <a:solidFill>
                  <a:srgbClr val="66FFCC"/>
                </a:solidFill>
              </a:rPr>
              <a:t>Sugeno</a:t>
            </a:r>
            <a:r>
              <a:rPr lang="en-NZ" dirty="0" smtClean="0">
                <a:solidFill>
                  <a:srgbClr val="66FFCC"/>
                </a:solidFill>
              </a:rPr>
              <a:t> Fuzzy inference system</a:t>
            </a:r>
            <a:r>
              <a:rPr lang="en-NZ" dirty="0" smtClean="0"/>
              <a:t>.</a:t>
            </a:r>
            <a:endParaRPr lang="en-NZ" dirty="0"/>
          </a:p>
        </p:txBody>
      </p:sp>
      <p:pic>
        <p:nvPicPr>
          <p:cNvPr id="7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164305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small) </a:t>
            </a:r>
            <a:r>
              <a:rPr lang="en-NZ" b="1" dirty="0" smtClean="0">
                <a:solidFill>
                  <a:srgbClr val="132B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VERY_FAR) </a:t>
            </a:r>
            <a:r>
              <a:rPr lang="en-N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Then</a:t>
            </a:r>
            <a:r>
              <a:rPr lang="en-N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output is 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Defining the Fuzzy Rule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1147738" y="781032"/>
            <a:ext cx="347666" cy="150019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3755225" y="316685"/>
            <a:ext cx="347666" cy="242889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1000108"/>
            <a:ext cx="16655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in_angle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43240" y="1000108"/>
            <a:ext cx="19557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in_distance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40" y="1071546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/>
              <a:t>out_fuzzy_set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465239" y="1607331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20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dirty="0" err="1" smtClean="0"/>
              <a:t>in_small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in_very_far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b="1" dirty="0" err="1" smtClean="0"/>
              <a:t>out_very_fast</a:t>
            </a:r>
            <a:r>
              <a:rPr lang="en-US" dirty="0" smtClean="0"/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96" y="31409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fl-&gt;rules[0].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fl-&gt;rules[0].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in_distance</a:t>
            </a:r>
            <a:r>
              <a:rPr lang="en-US" dirty="0" smtClean="0"/>
              <a:t>;</a:t>
            </a:r>
          </a:p>
        </p:txBody>
      </p:sp>
      <p:graphicFrame>
        <p:nvGraphicFramePr>
          <p:cNvPr id="19" name="Group 212"/>
          <p:cNvGraphicFramePr>
            <a:graphicFrameLocks noGrp="1"/>
          </p:cNvGraphicFramePr>
          <p:nvPr>
            <p:ph sz="half" idx="4294967295"/>
          </p:nvPr>
        </p:nvGraphicFramePr>
        <p:xfrm>
          <a:off x="5214942" y="5286388"/>
          <a:ext cx="3495675" cy="1376998"/>
        </p:xfrm>
        <a:graphic>
          <a:graphicData uri="http://schemas.openxmlformats.org/drawingml/2006/table">
            <a:tbl>
              <a:tblPr/>
              <a:tblGrid>
                <a:gridCol w="871538"/>
                <a:gridCol w="874712"/>
                <a:gridCol w="873125"/>
                <a:gridCol w="8763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SMALL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MEDIUM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LARGE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Slow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4929190" y="4429132"/>
            <a:ext cx="2977137" cy="1454432"/>
          </a:xfrm>
          <a:custGeom>
            <a:avLst/>
            <a:gdLst>
              <a:gd name="connsiteX0" fmla="*/ 2909454 w 2909454"/>
              <a:gd name="connsiteY0" fmla="*/ 1459346 h 1459346"/>
              <a:gd name="connsiteX1" fmla="*/ 2152072 w 2909454"/>
              <a:gd name="connsiteY1" fmla="*/ 628073 h 1459346"/>
              <a:gd name="connsiteX2" fmla="*/ 1754909 w 2909454"/>
              <a:gd name="connsiteY2" fmla="*/ 692727 h 1459346"/>
              <a:gd name="connsiteX3" fmla="*/ 0 w 2909454"/>
              <a:gd name="connsiteY3" fmla="*/ 0 h 145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54" h="1459346">
                <a:moveTo>
                  <a:pt x="2909454" y="1459346"/>
                </a:moveTo>
                <a:cubicBezTo>
                  <a:pt x="2626975" y="1107594"/>
                  <a:pt x="2344496" y="755843"/>
                  <a:pt x="2152072" y="628073"/>
                </a:cubicBezTo>
                <a:cubicBezTo>
                  <a:pt x="1959648" y="500303"/>
                  <a:pt x="2113588" y="797406"/>
                  <a:pt x="1754909" y="692727"/>
                </a:cubicBezTo>
                <a:cubicBezTo>
                  <a:pt x="1396230" y="588048"/>
                  <a:pt x="698115" y="294024"/>
                  <a:pt x="0" y="0"/>
                </a:cubicBezTo>
              </a:path>
            </a:pathLst>
          </a:cu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4500562" y="3929066"/>
            <a:ext cx="428628" cy="10001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47262" y="5797340"/>
            <a:ext cx="85725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15140" y="4714884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FAMM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7679553" y="5393545"/>
            <a:ext cx="107157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214942" y="6000768"/>
            <a:ext cx="307183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8449" y="2428868"/>
            <a:ext cx="409555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We are only storing the indices in the rule.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14282" y="21101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fuzzy_system_rec</a:t>
            </a:r>
            <a:r>
              <a:rPr lang="en-US" dirty="0" smtClean="0"/>
              <a:t> *</a:t>
            </a:r>
            <a:r>
              <a:rPr lang="en-US" dirty="0" err="1" smtClean="0"/>
              <a:t>fl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//…allocate memory</a:t>
            </a:r>
          </a:p>
          <a:p>
            <a:r>
              <a:rPr lang="en-US" dirty="0" smtClean="0"/>
              <a:t>//…</a:t>
            </a:r>
            <a:r>
              <a:rPr lang="en-US" dirty="0" err="1" smtClean="0"/>
              <a:t>initialise</a:t>
            </a:r>
            <a:r>
              <a:rPr lang="en-US" dirty="0" smtClean="0"/>
              <a:t> fuzzy 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084216"/>
            <a:ext cx="4968552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32BDD"/>
                </a:solidFill>
              </a:rPr>
              <a:t>// </a:t>
            </a:r>
            <a:r>
              <a:rPr lang="en-US" b="1" dirty="0" smtClean="0">
                <a:solidFill>
                  <a:srgbClr val="132BDD"/>
                </a:solidFill>
              </a:rPr>
              <a:t>Fuzzy Rule </a:t>
            </a:r>
            <a:r>
              <a:rPr lang="en-US" sz="1100" b="1" dirty="0" smtClean="0">
                <a:solidFill>
                  <a:srgbClr val="132BDD"/>
                </a:solidFill>
              </a:rPr>
              <a:t>////////////////////////////////////////////////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short   	</a:t>
            </a:r>
            <a:r>
              <a:rPr lang="en-US" b="1" dirty="0" err="1" smtClean="0"/>
              <a:t>inp_index</a:t>
            </a:r>
            <a:r>
              <a:rPr lang="en-US" dirty="0" smtClean="0"/>
              <a:t>[MAX_NO_OF_INPUTS],  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US" dirty="0" smtClean="0"/>
              <a:t>               	</a:t>
            </a:r>
            <a:r>
              <a:rPr lang="en-US" b="1" dirty="0" err="1" smtClean="0"/>
              <a:t>inp_fuzzy_set</a:t>
            </a:r>
            <a:r>
              <a:rPr lang="en-US" dirty="0" smtClean="0"/>
              <a:t>[MAX_NO_OF_INPUTS], </a:t>
            </a:r>
            <a:endParaRPr lang="en-US" dirty="0" smtClean="0">
              <a:solidFill>
                <a:srgbClr val="132BDD"/>
              </a:solidFill>
            </a:endParaRPr>
          </a:p>
          <a:p>
            <a:r>
              <a:rPr lang="en-US" dirty="0" smtClean="0"/>
              <a:t>          	</a:t>
            </a:r>
            <a:r>
              <a:rPr lang="en-US" b="1" dirty="0" err="1" smtClean="0"/>
              <a:t>out_fuzzy_set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132BDD"/>
                </a:solidFill>
              </a:rPr>
              <a:t> //output index</a:t>
            </a:r>
          </a:p>
          <a:p>
            <a:r>
              <a:rPr lang="en-US" dirty="0" smtClean="0"/>
              <a:t>}  </a:t>
            </a:r>
            <a:r>
              <a:rPr lang="en-US" sz="2000" b="1" dirty="0" smtClean="0"/>
              <a:t>rule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995936" y="3140968"/>
            <a:ext cx="5040560" cy="2520280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How to customise a fuzzy rule?</a:t>
            </a:r>
          </a:p>
          <a:p>
            <a:endParaRPr lang="en-NZ" dirty="0" smtClean="0"/>
          </a:p>
          <a:p>
            <a:r>
              <a:rPr lang="en-NZ" dirty="0" smtClean="0"/>
              <a:t>Here is an example of how we can define a rule with two inputs.</a:t>
            </a:r>
            <a:endParaRPr lang="en-NZ" dirty="0"/>
          </a:p>
        </p:txBody>
      </p:sp>
      <p:pic>
        <p:nvPicPr>
          <p:cNvPr id="29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164305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Arial" pitchFamily="34" charset="0"/>
                <a:cs typeface="Arial" pitchFamily="34" charset="0"/>
              </a:rPr>
              <a:t>If ( 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small) AND (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 is VERY_FAR) Then output is 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1147738" y="781032"/>
            <a:ext cx="347666" cy="150019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3755225" y="316685"/>
            <a:ext cx="347666" cy="242889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1000108"/>
            <a:ext cx="16655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in_angle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43240" y="1000108"/>
            <a:ext cx="19557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Index:  </a:t>
            </a:r>
            <a:r>
              <a:rPr lang="en-NZ" b="1" dirty="0" err="1" smtClean="0"/>
              <a:t>in_distance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40" y="1071546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/>
              <a:t>out_fuzzy_set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465239" y="1607331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20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[0] = </a:t>
            </a:r>
            <a:r>
              <a:rPr lang="en-US" b="1" dirty="0" err="1" smtClean="0"/>
              <a:t>in_small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inp_fuzzy_set</a:t>
            </a:r>
            <a:r>
              <a:rPr lang="en-US" dirty="0" smtClean="0"/>
              <a:t>[1] = </a:t>
            </a:r>
            <a:r>
              <a:rPr lang="en-US" dirty="0" err="1" smtClean="0"/>
              <a:t>in_very_far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fl-&gt;rules[0].</a:t>
            </a:r>
            <a:r>
              <a:rPr lang="en-US" dirty="0" err="1" smtClean="0"/>
              <a:t>out_fuzzy_set</a:t>
            </a:r>
            <a:r>
              <a:rPr lang="en-US" dirty="0" smtClean="0"/>
              <a:t> = </a:t>
            </a:r>
            <a:r>
              <a:rPr lang="en-US" b="1" dirty="0" err="1" smtClean="0"/>
              <a:t>out_very_fast</a:t>
            </a:r>
            <a:r>
              <a:rPr lang="en-US" dirty="0" smtClean="0"/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96" y="300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[0] = </a:t>
            </a:r>
            <a:r>
              <a:rPr lang="en-US" dirty="0" err="1" smtClean="0"/>
              <a:t>in_angle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fl-&gt;rules[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inp_index</a:t>
            </a:r>
            <a:r>
              <a:rPr lang="en-US" dirty="0" smtClean="0"/>
              <a:t>[1] = </a:t>
            </a:r>
            <a:r>
              <a:rPr lang="en-US" dirty="0" err="1" smtClean="0"/>
              <a:t>in_distance</a:t>
            </a:r>
            <a:r>
              <a:rPr lang="en-US" dirty="0" smtClean="0"/>
              <a:t>;</a:t>
            </a:r>
          </a:p>
        </p:txBody>
      </p:sp>
      <p:graphicFrame>
        <p:nvGraphicFramePr>
          <p:cNvPr id="19" name="Group 212"/>
          <p:cNvGraphicFramePr>
            <a:graphicFrameLocks noGrp="1"/>
          </p:cNvGraphicFramePr>
          <p:nvPr>
            <p:ph sz="half" idx="4294967295"/>
          </p:nvPr>
        </p:nvGraphicFramePr>
        <p:xfrm>
          <a:off x="5214942" y="5286388"/>
          <a:ext cx="3495675" cy="1376998"/>
        </p:xfrm>
        <a:graphic>
          <a:graphicData uri="http://schemas.openxmlformats.org/drawingml/2006/table">
            <a:tbl>
              <a:tblPr/>
              <a:tblGrid>
                <a:gridCol w="871538"/>
                <a:gridCol w="874712"/>
                <a:gridCol w="873125"/>
                <a:gridCol w="8763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SMALL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MEDIUM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LARGE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Slow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4929190" y="4429132"/>
            <a:ext cx="2977137" cy="1454432"/>
          </a:xfrm>
          <a:custGeom>
            <a:avLst/>
            <a:gdLst>
              <a:gd name="connsiteX0" fmla="*/ 2909454 w 2909454"/>
              <a:gd name="connsiteY0" fmla="*/ 1459346 h 1459346"/>
              <a:gd name="connsiteX1" fmla="*/ 2152072 w 2909454"/>
              <a:gd name="connsiteY1" fmla="*/ 628073 h 1459346"/>
              <a:gd name="connsiteX2" fmla="*/ 1754909 w 2909454"/>
              <a:gd name="connsiteY2" fmla="*/ 692727 h 1459346"/>
              <a:gd name="connsiteX3" fmla="*/ 0 w 2909454"/>
              <a:gd name="connsiteY3" fmla="*/ 0 h 145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54" h="1459346">
                <a:moveTo>
                  <a:pt x="2909454" y="1459346"/>
                </a:moveTo>
                <a:cubicBezTo>
                  <a:pt x="2626975" y="1107594"/>
                  <a:pt x="2344496" y="755843"/>
                  <a:pt x="2152072" y="628073"/>
                </a:cubicBezTo>
                <a:cubicBezTo>
                  <a:pt x="1959648" y="500303"/>
                  <a:pt x="2113588" y="797406"/>
                  <a:pt x="1754909" y="692727"/>
                </a:cubicBezTo>
                <a:cubicBezTo>
                  <a:pt x="1396230" y="588048"/>
                  <a:pt x="698115" y="294024"/>
                  <a:pt x="0" y="0"/>
                </a:cubicBezTo>
              </a:path>
            </a:pathLst>
          </a:cu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4500562" y="3929066"/>
            <a:ext cx="428628" cy="10001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191746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33091" y="2632364"/>
            <a:ext cx="822036" cy="554181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85142" y="2332926"/>
            <a:ext cx="5072953" cy="3617753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  <a:gd name="connsiteX0" fmla="*/ 0 w 2845910"/>
              <a:gd name="connsiteY0" fmla="*/ 3521835 h 3521835"/>
              <a:gd name="connsiteX1" fmla="*/ 1865745 w 2845910"/>
              <a:gd name="connsiteY1" fmla="*/ 2866054 h 3521835"/>
              <a:gd name="connsiteX2" fmla="*/ 1810327 w 2845910"/>
              <a:gd name="connsiteY2" fmla="*/ 2404235 h 3521835"/>
              <a:gd name="connsiteX3" fmla="*/ 2845910 w 2845910"/>
              <a:gd name="connsiteY3" fmla="*/ 0 h 3521835"/>
              <a:gd name="connsiteX0" fmla="*/ 0 w 3563139"/>
              <a:gd name="connsiteY0" fmla="*/ 3521835 h 3521835"/>
              <a:gd name="connsiteX1" fmla="*/ 1865745 w 3563139"/>
              <a:gd name="connsiteY1" fmla="*/ 2866054 h 3521835"/>
              <a:gd name="connsiteX2" fmla="*/ 1810327 w 3563139"/>
              <a:gd name="connsiteY2" fmla="*/ 2404235 h 3521835"/>
              <a:gd name="connsiteX3" fmla="*/ 3390542 w 3563139"/>
              <a:gd name="connsiteY3" fmla="*/ 717552 h 3521835"/>
              <a:gd name="connsiteX4" fmla="*/ 2845910 w 3563139"/>
              <a:gd name="connsiteY4" fmla="*/ 0 h 3521835"/>
              <a:gd name="connsiteX0" fmla="*/ 0 w 3482434"/>
              <a:gd name="connsiteY0" fmla="*/ 3521835 h 3521835"/>
              <a:gd name="connsiteX1" fmla="*/ 1865745 w 3482434"/>
              <a:gd name="connsiteY1" fmla="*/ 2866054 h 3521835"/>
              <a:gd name="connsiteX2" fmla="*/ 3228301 w 3482434"/>
              <a:gd name="connsiteY2" fmla="*/ 2904277 h 3521835"/>
              <a:gd name="connsiteX3" fmla="*/ 3390542 w 3482434"/>
              <a:gd name="connsiteY3" fmla="*/ 717552 h 3521835"/>
              <a:gd name="connsiteX4" fmla="*/ 2845910 w 3482434"/>
              <a:gd name="connsiteY4" fmla="*/ 0 h 3521835"/>
              <a:gd name="connsiteX0" fmla="*/ 0 w 3529855"/>
              <a:gd name="connsiteY0" fmla="*/ 3521835 h 3521835"/>
              <a:gd name="connsiteX1" fmla="*/ 1865745 w 3529855"/>
              <a:gd name="connsiteY1" fmla="*/ 2866054 h 3521835"/>
              <a:gd name="connsiteX2" fmla="*/ 1581216 w 3529855"/>
              <a:gd name="connsiteY2" fmla="*/ 3096355 h 3521835"/>
              <a:gd name="connsiteX3" fmla="*/ 3228301 w 3529855"/>
              <a:gd name="connsiteY3" fmla="*/ 2904277 h 3521835"/>
              <a:gd name="connsiteX4" fmla="*/ 3390542 w 3529855"/>
              <a:gd name="connsiteY4" fmla="*/ 717552 h 3521835"/>
              <a:gd name="connsiteX5" fmla="*/ 2845910 w 3529855"/>
              <a:gd name="connsiteY5" fmla="*/ 0 h 3521835"/>
              <a:gd name="connsiteX0" fmla="*/ 0 w 3529855"/>
              <a:gd name="connsiteY0" fmla="*/ 3521835 h 3521835"/>
              <a:gd name="connsiteX1" fmla="*/ 1581216 w 3529855"/>
              <a:gd name="connsiteY1" fmla="*/ 3096355 h 3521835"/>
              <a:gd name="connsiteX2" fmla="*/ 3228301 w 3529855"/>
              <a:gd name="connsiteY2" fmla="*/ 2904277 h 3521835"/>
              <a:gd name="connsiteX3" fmla="*/ 3390542 w 3529855"/>
              <a:gd name="connsiteY3" fmla="*/ 717552 h 3521835"/>
              <a:gd name="connsiteX4" fmla="*/ 2845910 w 3529855"/>
              <a:gd name="connsiteY4" fmla="*/ 0 h 3521835"/>
              <a:gd name="connsiteX0" fmla="*/ 0 w 3529855"/>
              <a:gd name="connsiteY0" fmla="*/ 3521835 h 3521835"/>
              <a:gd name="connsiteX1" fmla="*/ 1581216 w 3529855"/>
              <a:gd name="connsiteY1" fmla="*/ 3096355 h 3521835"/>
              <a:gd name="connsiteX2" fmla="*/ 3228301 w 3529855"/>
              <a:gd name="connsiteY2" fmla="*/ 2904277 h 3521835"/>
              <a:gd name="connsiteX3" fmla="*/ 3390542 w 3529855"/>
              <a:gd name="connsiteY3" fmla="*/ 717552 h 3521835"/>
              <a:gd name="connsiteX4" fmla="*/ 2805930 w 3529855"/>
              <a:gd name="connsiteY4" fmla="*/ 0 h 3521835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  <a:gd name="connsiteX0" fmla="*/ 0 w 3529855"/>
              <a:gd name="connsiteY0" fmla="*/ 3616160 h 3616160"/>
              <a:gd name="connsiteX1" fmla="*/ 1581216 w 3529855"/>
              <a:gd name="connsiteY1" fmla="*/ 3190680 h 3616160"/>
              <a:gd name="connsiteX2" fmla="*/ 3228301 w 3529855"/>
              <a:gd name="connsiteY2" fmla="*/ 2998602 h 3616160"/>
              <a:gd name="connsiteX3" fmla="*/ 3390542 w 3529855"/>
              <a:gd name="connsiteY3" fmla="*/ 811877 h 3616160"/>
              <a:gd name="connsiteX4" fmla="*/ 3014178 w 3529855"/>
              <a:gd name="connsiteY4" fmla="*/ 117999 h 3616160"/>
              <a:gd name="connsiteX5" fmla="*/ 3012872 w 3529855"/>
              <a:gd name="connsiteY5" fmla="*/ 103881 h 3616160"/>
              <a:gd name="connsiteX6" fmla="*/ 2805930 w 3529855"/>
              <a:gd name="connsiteY6" fmla="*/ 94325 h 3616160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855" h="3617753">
                <a:moveTo>
                  <a:pt x="0" y="3617753"/>
                </a:moveTo>
                <a:cubicBezTo>
                  <a:pt x="329420" y="3529111"/>
                  <a:pt x="1043166" y="3295199"/>
                  <a:pt x="1581216" y="3192273"/>
                </a:cubicBezTo>
                <a:cubicBezTo>
                  <a:pt x="2119266" y="3089347"/>
                  <a:pt x="2926747" y="3396662"/>
                  <a:pt x="3228301" y="3000195"/>
                </a:cubicBezTo>
                <a:cubicBezTo>
                  <a:pt x="3529855" y="2603728"/>
                  <a:pt x="3426229" y="1293571"/>
                  <a:pt x="3390542" y="813470"/>
                </a:cubicBezTo>
                <a:cubicBezTo>
                  <a:pt x="3354855" y="333370"/>
                  <a:pt x="3111613" y="239184"/>
                  <a:pt x="3014178" y="119592"/>
                </a:cubicBezTo>
                <a:cubicBezTo>
                  <a:pt x="2916743" y="0"/>
                  <a:pt x="2849315" y="100850"/>
                  <a:pt x="2805930" y="9591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214810" y="2571744"/>
            <a:ext cx="2107920" cy="1500198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3995936" y="3140968"/>
            <a:ext cx="5040560" cy="2520280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 smtClean="0">
                <a:solidFill>
                  <a:srgbClr val="FFFF00"/>
                </a:solidFill>
              </a:rPr>
              <a:t>How to specify which </a:t>
            </a:r>
            <a:r>
              <a:rPr lang="en-NZ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membership function </a:t>
            </a:r>
            <a:r>
              <a:rPr lang="en-NZ" sz="2000" dirty="0" smtClean="0">
                <a:solidFill>
                  <a:srgbClr val="FFFF00"/>
                </a:solidFill>
              </a:rPr>
              <a:t>we want to use?</a:t>
            </a:r>
          </a:p>
          <a:p>
            <a:endParaRPr lang="en-NZ" dirty="0" smtClean="0"/>
          </a:p>
          <a:p>
            <a:r>
              <a:rPr lang="en-NZ" dirty="0" smtClean="0"/>
              <a:t>Using the index of the rule input, and index of the fuzzy set, we can easily identify the membership function.</a:t>
            </a:r>
            <a:endParaRPr lang="en-NZ" dirty="0"/>
          </a:p>
        </p:txBody>
      </p:sp>
      <p:pic>
        <p:nvPicPr>
          <p:cNvPr id="26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2336</Words>
  <Application>Microsoft Office PowerPoint</Application>
  <PresentationFormat>On-screen Show (4:3)</PresentationFormat>
  <Paragraphs>659</Paragraphs>
  <Slides>45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Dads Tie</vt:lpstr>
      <vt:lpstr>Equation</vt:lpstr>
      <vt:lpstr>PowerPoint Presentation</vt:lpstr>
      <vt:lpstr>C/C++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the Fuzzy Logic Engine?</vt:lpstr>
      <vt:lpstr>Fuzzy System Development</vt:lpstr>
      <vt:lpstr>Fuzzy System Development</vt:lpstr>
      <vt:lpstr>Fuzzy System Development</vt:lpstr>
      <vt:lpstr>Fuzzy System Development</vt:lpstr>
      <vt:lpstr>Inverted Pendulum</vt:lpstr>
      <vt:lpstr>Another Example</vt:lpstr>
      <vt:lpstr>Robot navigation</vt:lpstr>
      <vt:lpstr>Robot navigation</vt:lpstr>
      <vt:lpstr>Robot navigation</vt:lpstr>
      <vt:lpstr>Feedback Control/Closed Loop Control</vt:lpstr>
      <vt:lpstr>World Coordinate to Device Coordinate Transformation</vt:lpstr>
      <vt:lpstr>Transformation Equations</vt:lpstr>
      <vt:lpstr>World Boundaries</vt:lpstr>
      <vt:lpstr>Transformation</vt:lpstr>
      <vt:lpstr>World-to-Device Coordinates</vt:lpstr>
      <vt:lpstr>Skeleton Code</vt:lpstr>
      <vt:lpstr>Input and Output</vt:lpstr>
      <vt:lpstr>World State</vt:lpstr>
      <vt:lpstr>Dynamics of the System</vt:lpstr>
      <vt:lpstr>Randomisation</vt:lpstr>
      <vt:lpstr>Element of Surprise</vt:lpstr>
      <vt:lpstr>Element of Surprise</vt:lpstr>
      <vt:lpstr>Element of Surprise</vt:lpstr>
      <vt:lpstr>Time elapsed, wait…</vt:lpstr>
      <vt:lpstr>Keyboard Handling</vt:lpstr>
      <vt:lpstr>Keyboard Handling</vt:lpstr>
      <vt:lpstr>Keyboard Handling</vt:lpstr>
      <vt:lpstr>Keyboard Handling</vt:lpstr>
      <vt:lpstr>PowerPoint Presentation</vt:lpstr>
      <vt:lpstr>PowerPoint Presentation</vt:lpstr>
      <vt:lpstr>End of Presentation</vt:lpstr>
    </vt:vector>
  </TitlesOfParts>
  <Company>Information Technology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nhreyes</dc:creator>
  <cp:lastModifiedBy>Reyes, Napoleon</cp:lastModifiedBy>
  <cp:revision>231</cp:revision>
  <dcterms:created xsi:type="dcterms:W3CDTF">2010-05-19T10:35:07Z</dcterms:created>
  <dcterms:modified xsi:type="dcterms:W3CDTF">2015-03-29T20:18:20Z</dcterms:modified>
</cp:coreProperties>
</file>