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568A2-77C6-E9BA-C38F-62082997D8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4A0C5F-89DC-E0E1-EBA3-70E1E25AE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23DBC4-F92C-CC4B-9B69-44B29B06A8D4}"/>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18AFF20B-4A7E-D892-E02E-6E32E35AD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0BDA1F-C345-CD34-BEB1-FFA656270B84}"/>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25228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980ED-B5B4-09F9-8822-406850AADD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C03F52-DEC3-59B3-B01E-2485F84C40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F45783-0405-C078-E9A2-028D2D3AE3B3}"/>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95AF0A4C-0A0F-BD11-2237-231000D53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9869C4-93FF-3E94-66C8-5C5C3425AABB}"/>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129506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7BFD67-F4A5-4E79-9F23-F3EF2F1989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DE90BB-8D13-A185-9C47-BF3B845B51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6FF12-31B2-42A9-F0BB-AC29F2341458}"/>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3494972C-3AA9-673A-759A-7DFCB6FD80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17A35D-8299-ADC7-F084-8032554AF022}"/>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264207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7E70C-9C85-1325-DC77-489B870DB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CBC6D3-5799-A336-48B5-C611930306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8C9910-9E6B-1337-7A70-BF3B963A39BE}"/>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F8BE91D1-6296-D10E-1EB1-7CACD05742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21C05E-E573-8F22-270D-6DAC5DB225F8}"/>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173335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5A1AD-7200-63A0-4F10-6ABDA5ABD4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72BAD9-CCEF-DA17-9C82-DD4B919BD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9970FC-9D6A-F927-4B3C-635A3327E2B1}"/>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84A42D8E-EFFC-00F0-D152-60AB2E0AEC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426D7-4DCC-5469-63D3-E37382E21605}"/>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97290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F920E-0A30-C398-62D7-A304AD2C1E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76AD05-6816-F218-D926-5A12710AAD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924E19-21DF-0B8A-14B0-14D77C84DC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55933B-ADE1-2CA6-DFC5-3C5C5D64EA28}"/>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82D6E9E9-BA7F-3B0D-1C3F-B89CB105F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850423-EF02-0081-6707-7D2FD51CC7F2}"/>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293885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0BD4F-1B1D-F10F-6AC8-F26A683791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6A344C-FE40-293E-74A6-8110C4354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28F07F-5A57-8C21-8A5C-F3C5DF9951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B903BF-B0AD-E42F-7F2F-74B7F66A5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47C618-8831-D077-54A6-57E4A9A8A5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DEBEF6-149D-CB0A-AC4F-75A8954018AA}"/>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8" name="页脚占位符 7">
            <a:extLst>
              <a:ext uri="{FF2B5EF4-FFF2-40B4-BE49-F238E27FC236}">
                <a16:creationId xmlns:a16="http://schemas.microsoft.com/office/drawing/2014/main" id="{BE7AB124-27AA-B340-F4AC-690067DD79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B8D568-DF4A-2A93-BAD9-E218A536758E}"/>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30072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E6A70-C6EA-8151-798D-7438168A3F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C179DF-F7A5-ACFC-F541-F2685EE419FF}"/>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4" name="页脚占位符 3">
            <a:extLst>
              <a:ext uri="{FF2B5EF4-FFF2-40B4-BE49-F238E27FC236}">
                <a16:creationId xmlns:a16="http://schemas.microsoft.com/office/drawing/2014/main" id="{619B8EF0-ADD8-F0BF-E934-95841D4A1B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CD623D-8E47-1B23-AF6F-A61D6D9E5E80}"/>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420629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F06075-E95A-304E-8181-72B94877823F}"/>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3" name="页脚占位符 2">
            <a:extLst>
              <a:ext uri="{FF2B5EF4-FFF2-40B4-BE49-F238E27FC236}">
                <a16:creationId xmlns:a16="http://schemas.microsoft.com/office/drawing/2014/main" id="{3EAD8711-2172-02A4-36B9-18346EDA99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6C6C7D-1E09-1A7D-6F56-B713D55A74AA}"/>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39819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01342-1C5D-12D0-A028-BCDBD17957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E6A81E-50D8-679F-64EF-6BB74F4C8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84BAC4-ED0D-C6E1-48F9-A50A67A99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F74B83-F4D1-DF44-A3E2-D70956CB4DE0}"/>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D1D3A905-08DE-D367-CBC6-A4EDC74D31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46138A-3E5D-1602-7CD2-F57026BC2AFD}"/>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19201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DB0BF-189A-4068-91FD-154002EFA0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6250F3-FF81-A871-22C5-25CEAAE9A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7A9165-2633-32C3-7987-CCEC75459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1213D-0207-5A42-4872-DB65BC13FC5F}"/>
              </a:ext>
            </a:extLst>
          </p:cNvPr>
          <p:cNvSpPr>
            <a:spLocks noGrp="1"/>
          </p:cNvSpPr>
          <p:nvPr>
            <p:ph type="dt" sz="half" idx="10"/>
          </p:nvPr>
        </p:nvSpPr>
        <p:spPr/>
        <p:txBody>
          <a:bodyPr/>
          <a:lstStyle/>
          <a:p>
            <a:fld id="{F8528278-8EF2-4C7E-BA19-4EFD658F2D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D3282A8D-C902-CAA1-F927-10C786BA67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47FBEA-F80D-778D-EDF2-3B9A7A69FCE5}"/>
              </a:ext>
            </a:extLst>
          </p:cNvPr>
          <p:cNvSpPr>
            <a:spLocks noGrp="1"/>
          </p:cNvSpPr>
          <p:nvPr>
            <p:ph type="sldNum" sz="quarter" idx="12"/>
          </p:nvPr>
        </p:nvSpPr>
        <p:spPr/>
        <p:txBody>
          <a:body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239134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F3F46E-C7DB-AA50-8575-0A108A62C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EA3DE25-5B99-AA35-001D-52DD04F7B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43A9F1-5742-559A-7797-218C05E1A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28278-8EF2-4C7E-BA19-4EFD658F2D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5BABF7F4-C79F-841E-A555-4D1C09E27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218F5A-CDC3-D4F6-7E17-6261CB5B4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017AB-F258-4567-81B3-AFA2AA8233F9}" type="slidenum">
              <a:rPr lang="zh-CN" altLang="en-US" smtClean="0"/>
              <a:t>‹#›</a:t>
            </a:fld>
            <a:endParaRPr lang="zh-CN" altLang="en-US"/>
          </a:p>
        </p:txBody>
      </p:sp>
    </p:spTree>
    <p:extLst>
      <p:ext uri="{BB962C8B-B14F-4D97-AF65-F5344CB8AC3E}">
        <p14:creationId xmlns:p14="http://schemas.microsoft.com/office/powerpoint/2010/main" val="374219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F632B-97F6-188C-8C46-F75B5791D233}"/>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CUDA</a:t>
            </a:r>
            <a:r>
              <a:rPr lang="zh-CN" altLang="en-US" dirty="0">
                <a:latin typeface="宋体" panose="02010600030101010101" pitchFamily="2" charset="-122"/>
                <a:ea typeface="宋体" panose="02010600030101010101" pitchFamily="2" charset="-122"/>
              </a:rPr>
              <a:t>编程实现的分批并行</a:t>
            </a:r>
            <a:r>
              <a:rPr lang="en-US" altLang="zh-CN" dirty="0">
                <a:latin typeface="宋体" panose="02010600030101010101" pitchFamily="2" charset="-122"/>
                <a:ea typeface="宋体" panose="02010600030101010101" pitchFamily="2" charset="-122"/>
              </a:rPr>
              <a:t>K-means</a:t>
            </a:r>
            <a:r>
              <a:rPr lang="zh-CN" altLang="en-US" dirty="0">
                <a:latin typeface="宋体" panose="02010600030101010101" pitchFamily="2" charset="-122"/>
                <a:ea typeface="宋体" panose="02010600030101010101" pitchFamily="2" charset="-122"/>
              </a:rPr>
              <a:t>算法</a:t>
            </a:r>
          </a:p>
        </p:txBody>
      </p:sp>
      <p:sp>
        <p:nvSpPr>
          <p:cNvPr id="3" name="副标题 2">
            <a:extLst>
              <a:ext uri="{FF2B5EF4-FFF2-40B4-BE49-F238E27FC236}">
                <a16:creationId xmlns:a16="http://schemas.microsoft.com/office/drawing/2014/main" id="{F6F65977-771F-EE7B-F662-F8BC9A162B7D}"/>
              </a:ext>
            </a:extLst>
          </p:cNvPr>
          <p:cNvSpPr>
            <a:spLocks noGrp="1"/>
          </p:cNvSpPr>
          <p:nvPr>
            <p:ph type="subTitle" idx="1"/>
          </p:nvPr>
        </p:nvSpPr>
        <p:spPr/>
        <p:txBody>
          <a:bodyPr/>
          <a:lstStyle/>
          <a:p>
            <a:r>
              <a:rPr lang="en-US" altLang="zh-CN" dirty="0">
                <a:latin typeface="宋体" panose="02010600030101010101" pitchFamily="2" charset="-122"/>
                <a:ea typeface="宋体" panose="02010600030101010101" pitchFamily="2" charset="-122"/>
              </a:rPr>
              <a:t>21307140069 </a:t>
            </a:r>
            <a:r>
              <a:rPr lang="zh-CN" altLang="en-US" dirty="0">
                <a:latin typeface="宋体" panose="02010600030101010101" pitchFamily="2" charset="-122"/>
                <a:ea typeface="宋体" panose="02010600030101010101" pitchFamily="2" charset="-122"/>
              </a:rPr>
              <a:t>田沐钊</a:t>
            </a:r>
          </a:p>
        </p:txBody>
      </p:sp>
    </p:spTree>
    <p:extLst>
      <p:ext uri="{BB962C8B-B14F-4D97-AF65-F5344CB8AC3E}">
        <p14:creationId xmlns:p14="http://schemas.microsoft.com/office/powerpoint/2010/main" val="58716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A20AC-C2DE-1880-EEC8-73879F5B4056}"/>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3.2.1 </a:t>
            </a:r>
            <a:r>
              <a:rPr lang="zh-CN" altLang="en-US" dirty="0">
                <a:latin typeface="宋体" panose="02010600030101010101" pitchFamily="2" charset="-122"/>
                <a:ea typeface="宋体" panose="02010600030101010101" pitchFamily="2" charset="-122"/>
              </a:rPr>
              <a:t>数据聚类模块</a:t>
            </a:r>
            <a:endParaRPr lang="zh-CN" altLang="en-US" dirty="0"/>
          </a:p>
        </p:txBody>
      </p:sp>
      <p:sp>
        <p:nvSpPr>
          <p:cNvPr id="3" name="内容占位符 2">
            <a:extLst>
              <a:ext uri="{FF2B5EF4-FFF2-40B4-BE49-F238E27FC236}">
                <a16:creationId xmlns:a16="http://schemas.microsoft.com/office/drawing/2014/main" id="{964E4387-941F-0C81-851D-DB449F786C72}"/>
              </a:ext>
            </a:extLst>
          </p:cNvPr>
          <p:cNvSpPr>
            <a:spLocks noGrp="1"/>
          </p:cNvSpPr>
          <p:nvPr>
            <p:ph idx="1"/>
          </p:nvPr>
        </p:nvSpPr>
        <p:spPr>
          <a:xfrm>
            <a:off x="838200" y="1495687"/>
            <a:ext cx="10515600" cy="4351338"/>
          </a:xfrm>
        </p:spPr>
        <p:txBody>
          <a:bodyPr/>
          <a:lstStyle/>
          <a:p>
            <a:r>
              <a:rPr lang="zh-CN" altLang="en-US" dirty="0">
                <a:latin typeface="宋体" panose="02010600030101010101" pitchFamily="2" charset="-122"/>
                <a:ea typeface="宋体" panose="02010600030101010101" pitchFamily="2" charset="-122"/>
              </a:rPr>
              <a:t>该模块的伪代码如下：</a:t>
            </a:r>
            <a:endParaRPr lang="en-US" altLang="zh-CN" dirty="0">
              <a:latin typeface="宋体" panose="02010600030101010101" pitchFamily="2" charset="-122"/>
              <a:ea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1F2E99C2-B2F4-4B0F-F30C-58DB210692D4}"/>
              </a:ext>
            </a:extLst>
          </p:cNvPr>
          <p:cNvPicPr>
            <a:picLocks noChangeAspect="1"/>
          </p:cNvPicPr>
          <p:nvPr/>
        </p:nvPicPr>
        <p:blipFill>
          <a:blip r:embed="rId2"/>
          <a:stretch>
            <a:fillRect/>
          </a:stretch>
        </p:blipFill>
        <p:spPr>
          <a:xfrm>
            <a:off x="2321178" y="2024462"/>
            <a:ext cx="8057734" cy="4833538"/>
          </a:xfrm>
          <a:prstGeom prst="rect">
            <a:avLst/>
          </a:prstGeom>
        </p:spPr>
      </p:pic>
    </p:spTree>
    <p:extLst>
      <p:ext uri="{BB962C8B-B14F-4D97-AF65-F5344CB8AC3E}">
        <p14:creationId xmlns:p14="http://schemas.microsoft.com/office/powerpoint/2010/main" val="286134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7DA81-87F2-41C6-AFD0-CEE762C1DB20}"/>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3.2.2 </a:t>
            </a:r>
            <a:r>
              <a:rPr lang="zh-CN" altLang="en-US" dirty="0">
                <a:latin typeface="宋体" panose="02010600030101010101" pitchFamily="2" charset="-122"/>
                <a:ea typeface="宋体" panose="02010600030101010101" pitchFamily="2" charset="-122"/>
              </a:rPr>
              <a:t>中心点获取模块</a:t>
            </a:r>
          </a:p>
        </p:txBody>
      </p:sp>
      <p:sp>
        <p:nvSpPr>
          <p:cNvPr id="3" name="内容占位符 2">
            <a:extLst>
              <a:ext uri="{FF2B5EF4-FFF2-40B4-BE49-F238E27FC236}">
                <a16:creationId xmlns:a16="http://schemas.microsoft.com/office/drawing/2014/main" id="{A0CC8350-3B8A-DBC8-D696-D5B9F61C0E01}"/>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该模块需要由</a:t>
            </a:r>
            <a:r>
              <a:rPr lang="en-US" altLang="zh-CN" dirty="0">
                <a:latin typeface="宋体" panose="02010600030101010101" pitchFamily="2" charset="-122"/>
                <a:ea typeface="宋体" panose="02010600030101010101" pitchFamily="2" charset="-122"/>
              </a:rPr>
              <a:t>GPU </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CPU </a:t>
            </a:r>
            <a:r>
              <a:rPr lang="zh-CN" altLang="en-US" dirty="0">
                <a:latin typeface="宋体" panose="02010600030101010101" pitchFamily="2" charset="-122"/>
                <a:ea typeface="宋体" panose="02010600030101010101" pitchFamily="2" charset="-122"/>
              </a:rPr>
              <a:t>共同完成。</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GPU </a:t>
            </a:r>
            <a:r>
              <a:rPr lang="zh-CN" altLang="en-US" dirty="0">
                <a:latin typeface="宋体" panose="02010600030101010101" pitchFamily="2" charset="-122"/>
                <a:ea typeface="宋体" panose="02010600030101010101" pitchFamily="2" charset="-122"/>
              </a:rPr>
              <a:t>部分主要仍是一个</a:t>
            </a:r>
            <a:r>
              <a:rPr lang="en-US" altLang="zh-CN" dirty="0">
                <a:latin typeface="宋体" panose="02010600030101010101" pitchFamily="2" charset="-122"/>
                <a:ea typeface="宋体" panose="02010600030101010101" pitchFamily="2" charset="-122"/>
              </a:rPr>
              <a:t>kernel </a:t>
            </a:r>
            <a:r>
              <a:rPr lang="zh-CN" altLang="en-US" dirty="0">
                <a:latin typeface="宋体" panose="02010600030101010101" pitchFamily="2" charset="-122"/>
                <a:ea typeface="宋体" panose="02010600030101010101" pitchFamily="2" charset="-122"/>
              </a:rPr>
              <a:t>函数，用于生成</a:t>
            </a:r>
            <a:r>
              <a:rPr lang="en-US" altLang="zh-CN" dirty="0" err="1">
                <a:latin typeface="宋体" panose="02010600030101010101" pitchFamily="2" charset="-122"/>
                <a:ea typeface="宋体" panose="02010600030101010101" pitchFamily="2" charset="-122"/>
              </a:rPr>
              <a:t>sumArray</a:t>
            </a:r>
            <a:r>
              <a:rPr lang="zh-CN" altLang="en-US" dirty="0">
                <a:latin typeface="宋体" panose="02010600030101010101" pitchFamily="2" charset="-122"/>
                <a:ea typeface="宋体" panose="02010600030101010101" pitchFamily="2" charset="-122"/>
              </a:rPr>
              <a:t>数组。此函数定义线程仅负责一列数据的统计。在完成创建</a:t>
            </a:r>
            <a:r>
              <a:rPr lang="en-US" altLang="zh-CN" dirty="0" err="1">
                <a:latin typeface="宋体" panose="02010600030101010101" pitchFamily="2" charset="-122"/>
                <a:ea typeface="宋体" panose="02010600030101010101" pitchFamily="2" charset="-122"/>
              </a:rPr>
              <a:t>sumArray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的过程后，将其回传至内存中，对于每一行，由</a:t>
            </a:r>
            <a:r>
              <a:rPr lang="en-US" altLang="zh-CN" dirty="0">
                <a:latin typeface="宋体" panose="02010600030101010101" pitchFamily="2" charset="-122"/>
                <a:ea typeface="宋体" panose="02010600030101010101" pitchFamily="2" charset="-122"/>
              </a:rPr>
              <a:t>CPU </a:t>
            </a:r>
            <a:r>
              <a:rPr lang="zh-CN" altLang="en-US" dirty="0">
                <a:latin typeface="宋体" panose="02010600030101010101" pitchFamily="2" charset="-122"/>
                <a:ea typeface="宋体" panose="02010600030101010101" pitchFamily="2" charset="-122"/>
              </a:rPr>
              <a:t>完成</a:t>
            </a:r>
            <a:r>
              <a:rPr lang="en-US" altLang="zh-CN" dirty="0" err="1">
                <a:latin typeface="宋体" panose="02010600030101010101" pitchFamily="2" charset="-122"/>
                <a:ea typeface="宋体" panose="02010600030101010101" pitchFamily="2" charset="-122"/>
              </a:rPr>
              <a:t>num_threads×num_blocks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次累加，总共产生</a:t>
            </a:r>
            <a:r>
              <a:rPr lang="en-US" altLang="zh-CN" dirty="0" err="1">
                <a:latin typeface="宋体" panose="02010600030101010101" pitchFamily="2" charset="-122"/>
                <a:ea typeface="宋体" panose="02010600030101010101" pitchFamily="2" charset="-122"/>
              </a:rPr>
              <a:t>k_COUNT</a:t>
            </a:r>
            <a:r>
              <a:rPr lang="en-US" altLang="zh-CN" dirty="0">
                <a:latin typeface="宋体" panose="02010600030101010101" pitchFamily="2" charset="-122"/>
                <a:ea typeface="宋体" panose="02010600030101010101" pitchFamily="2" charset="-122"/>
              </a:rPr>
              <a:t>×(DIMENSION+1)</a:t>
            </a:r>
            <a:r>
              <a:rPr lang="zh-CN" altLang="en-US" dirty="0">
                <a:latin typeface="宋体" panose="02010600030101010101" pitchFamily="2" charset="-122"/>
                <a:ea typeface="宋体" panose="02010600030101010101" pitchFamily="2" charset="-122"/>
              </a:rPr>
              <a:t>个数据，也就是每一个分类的每一个维度的数值总和，以及每一个分类的总数，然后就能求出相应维度的平均值，也就是新中心点的值，以结束该模块的运算。</a:t>
            </a:r>
          </a:p>
        </p:txBody>
      </p:sp>
    </p:spTree>
    <p:extLst>
      <p:ext uri="{BB962C8B-B14F-4D97-AF65-F5344CB8AC3E}">
        <p14:creationId xmlns:p14="http://schemas.microsoft.com/office/powerpoint/2010/main" val="156425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0ADD1-0D56-4F2C-8038-EEAE96266210}"/>
              </a:ext>
            </a:extLst>
          </p:cNvPr>
          <p:cNvSpPr>
            <a:spLocks noGrp="1"/>
          </p:cNvSpPr>
          <p:nvPr>
            <p:ph type="title"/>
          </p:nvPr>
        </p:nvSpPr>
        <p:spPr/>
        <p:txBody>
          <a:bodyPr/>
          <a:lstStyle/>
          <a:p>
            <a:r>
              <a:rPr lang="en-US" altLang="zh-CN" dirty="0"/>
              <a:t>4 </a:t>
            </a:r>
            <a:r>
              <a:rPr lang="zh-CN" altLang="en-US" dirty="0"/>
              <a:t>算法测试</a:t>
            </a:r>
          </a:p>
        </p:txBody>
      </p:sp>
      <p:sp>
        <p:nvSpPr>
          <p:cNvPr id="3" name="内容占位符 2">
            <a:extLst>
              <a:ext uri="{FF2B5EF4-FFF2-40B4-BE49-F238E27FC236}">
                <a16:creationId xmlns:a16="http://schemas.microsoft.com/office/drawing/2014/main" id="{CFA6B0CB-9D5A-0B44-0197-007DB6CD96F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本文基于</a:t>
            </a:r>
            <a:r>
              <a:rPr lang="en-US" altLang="zh-CN" dirty="0">
                <a:latin typeface="宋体" panose="02010600030101010101" pitchFamily="2" charset="-122"/>
                <a:ea typeface="宋体" panose="02010600030101010101" pitchFamily="2" charset="-122"/>
              </a:rPr>
              <a:t>color</a:t>
            </a:r>
            <a:r>
              <a:rPr lang="zh-CN" altLang="en-US" dirty="0">
                <a:latin typeface="宋体" panose="02010600030101010101" pitchFamily="2" charset="-122"/>
                <a:ea typeface="宋体" panose="02010600030101010101" pitchFamily="2" charset="-122"/>
              </a:rPr>
              <a:t>数据集进行测试，该数据集中包含</a:t>
            </a:r>
            <a:r>
              <a:rPr lang="en-US" altLang="zh-CN" dirty="0">
                <a:latin typeface="宋体" panose="02010600030101010101" pitchFamily="2" charset="-122"/>
                <a:ea typeface="宋体" panose="02010600030101010101" pitchFamily="2" charset="-122"/>
              </a:rPr>
              <a:t>1000000</a:t>
            </a:r>
            <a:r>
              <a:rPr lang="zh-CN" altLang="en-US" dirty="0">
                <a:latin typeface="宋体" panose="02010600030101010101" pitchFamily="2" charset="-122"/>
                <a:ea typeface="宋体" panose="02010600030101010101" pitchFamily="2" charset="-122"/>
              </a:rPr>
              <a:t>个</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维向量。</a:t>
            </a:r>
          </a:p>
          <a:p>
            <a:r>
              <a:rPr lang="zh-CN" altLang="en-US" dirty="0">
                <a:latin typeface="宋体" panose="02010600030101010101" pitchFamily="2" charset="-122"/>
                <a:ea typeface="宋体" panose="02010600030101010101" pitchFamily="2" charset="-122"/>
              </a:rPr>
              <a:t>该并行算法在该数据上不同聚类参数的耗时结果以及与串行算法耗时的比较如下：</a:t>
            </a:r>
            <a:endParaRPr lang="en-US" altLang="zh-CN" dirty="0">
              <a:latin typeface="宋体" panose="02010600030101010101" pitchFamily="2" charset="-122"/>
              <a:ea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B9F40D42-398D-BBA4-A1D0-3FDB04DA275F}"/>
              </a:ext>
            </a:extLst>
          </p:cNvPr>
          <p:cNvPicPr>
            <a:picLocks noChangeAspect="1"/>
          </p:cNvPicPr>
          <p:nvPr/>
        </p:nvPicPr>
        <p:blipFill>
          <a:blip r:embed="rId2"/>
          <a:stretch>
            <a:fillRect/>
          </a:stretch>
        </p:blipFill>
        <p:spPr>
          <a:xfrm>
            <a:off x="247250" y="4013947"/>
            <a:ext cx="11697500" cy="2163016"/>
          </a:xfrm>
          <a:prstGeom prst="rect">
            <a:avLst/>
          </a:prstGeom>
        </p:spPr>
      </p:pic>
    </p:spTree>
    <p:extLst>
      <p:ext uri="{BB962C8B-B14F-4D97-AF65-F5344CB8AC3E}">
        <p14:creationId xmlns:p14="http://schemas.microsoft.com/office/powerpoint/2010/main" val="188447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A64C8-02E3-5577-7E42-6724A8AA9849}"/>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5 </a:t>
            </a:r>
            <a:r>
              <a:rPr lang="zh-CN" altLang="en-US" dirty="0">
                <a:latin typeface="宋体" panose="02010600030101010101" pitchFamily="2" charset="-122"/>
                <a:ea typeface="宋体" panose="02010600030101010101" pitchFamily="2" charset="-122"/>
              </a:rPr>
              <a:t>总结</a:t>
            </a:r>
          </a:p>
        </p:txBody>
      </p:sp>
      <p:sp>
        <p:nvSpPr>
          <p:cNvPr id="3" name="内容占位符 2">
            <a:extLst>
              <a:ext uri="{FF2B5EF4-FFF2-40B4-BE49-F238E27FC236}">
                <a16:creationId xmlns:a16="http://schemas.microsoft.com/office/drawing/2014/main" id="{1EBDE645-6A32-EF78-E488-C56657A1A6AE}"/>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本文提出了一套基于</a:t>
            </a:r>
            <a:r>
              <a:rPr lang="en-US" altLang="zh-CN" dirty="0">
                <a:latin typeface="宋体" panose="02010600030101010101" pitchFamily="2" charset="-122"/>
                <a:ea typeface="宋体" panose="02010600030101010101" pitchFamily="2" charset="-122"/>
              </a:rPr>
              <a:t>CUDA </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K-means </a:t>
            </a:r>
            <a:r>
              <a:rPr lang="zh-CN" altLang="en-US" dirty="0">
                <a:latin typeface="宋体" panose="02010600030101010101" pitchFamily="2" charset="-122"/>
                <a:ea typeface="宋体" panose="02010600030101010101" pitchFamily="2" charset="-122"/>
              </a:rPr>
              <a:t>算法，以及相应的数据结构。算法采用分批原则进行聚类计算，最大限度地运用了</a:t>
            </a:r>
            <a:r>
              <a:rPr lang="en-US" altLang="zh-CN" dirty="0">
                <a:latin typeface="宋体" panose="02010600030101010101" pitchFamily="2" charset="-122"/>
                <a:ea typeface="宋体" panose="02010600030101010101" pitchFamily="2" charset="-122"/>
              </a:rPr>
              <a:t>CUDA </a:t>
            </a:r>
            <a:r>
              <a:rPr lang="zh-CN" altLang="en-US" dirty="0">
                <a:latin typeface="宋体" panose="02010600030101010101" pitchFamily="2" charset="-122"/>
                <a:ea typeface="宋体" panose="02010600030101010101" pitchFamily="2" charset="-122"/>
              </a:rPr>
              <a:t>中最快的</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种存储器，并减少了对慢速存储器的存取。但是，该</a:t>
            </a:r>
            <a:r>
              <a:rPr lang="en-US" altLang="zh-CN" dirty="0">
                <a:latin typeface="宋体" panose="02010600030101010101" pitchFamily="2" charset="-122"/>
                <a:ea typeface="宋体" panose="02010600030101010101" pitchFamily="2" charset="-122"/>
              </a:rPr>
              <a:t>K-means</a:t>
            </a:r>
            <a:r>
              <a:rPr lang="zh-CN" altLang="en-US" dirty="0">
                <a:latin typeface="宋体" panose="02010600030101010101" pitchFamily="2" charset="-122"/>
                <a:ea typeface="宋体" panose="02010600030101010101" pitchFamily="2" charset="-122"/>
              </a:rPr>
              <a:t>算法的收敛条件定义得比较严格，收敛速度慢，并且</a:t>
            </a:r>
            <a:r>
              <a:rPr lang="en-US" altLang="zh-CN" dirty="0">
                <a:latin typeface="宋体" panose="02010600030101010101" pitchFamily="2" charset="-122"/>
                <a:ea typeface="宋体" panose="02010600030101010101" pitchFamily="2" charset="-122"/>
              </a:rPr>
              <a:t>CUDA </a:t>
            </a:r>
            <a:r>
              <a:rPr lang="zh-CN" altLang="en-US" dirty="0">
                <a:latin typeface="宋体" panose="02010600030101010101" pitchFamily="2" charset="-122"/>
                <a:ea typeface="宋体" panose="02010600030101010101" pitchFamily="2" charset="-122"/>
              </a:rPr>
              <a:t>提供的计算精度有限。今后的研究将致力于加快算法收敛速度，以及提高运算精度。</a:t>
            </a:r>
          </a:p>
        </p:txBody>
      </p:sp>
    </p:spTree>
    <p:extLst>
      <p:ext uri="{BB962C8B-B14F-4D97-AF65-F5344CB8AC3E}">
        <p14:creationId xmlns:p14="http://schemas.microsoft.com/office/powerpoint/2010/main" val="220821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DB7B5-8D44-B30D-A350-3DC7534F228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4F7DCAF-B88E-5E36-72D8-6D926761BB15}"/>
              </a:ext>
            </a:extLst>
          </p:cNvPr>
          <p:cNvSpPr>
            <a:spLocks noGrp="1"/>
          </p:cNvSpPr>
          <p:nvPr>
            <p:ph idx="1"/>
          </p:nvPr>
        </p:nvSpPr>
        <p:spPr>
          <a:xfrm>
            <a:off x="1366101" y="1769064"/>
            <a:ext cx="10515600" cy="4351338"/>
          </a:xfrm>
        </p:spPr>
        <p:txBody>
          <a:bodyPr>
            <a:normAutofit lnSpcReduction="10000"/>
          </a:bodyPr>
          <a:lstStyle/>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简介</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实现思路</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2.1 </a:t>
            </a:r>
            <a:r>
              <a:rPr lang="zh-CN" altLang="en-US" dirty="0">
                <a:latin typeface="宋体" panose="02010600030101010101" pitchFamily="2" charset="-122"/>
                <a:ea typeface="宋体" panose="02010600030101010101" pitchFamily="2" charset="-122"/>
              </a:rPr>
              <a:t>相关工作</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2.2 </a:t>
            </a:r>
            <a:r>
              <a:rPr lang="zh-CN" altLang="en-US" dirty="0">
                <a:latin typeface="宋体" panose="02010600030101010101" pitchFamily="2" charset="-122"/>
                <a:ea typeface="宋体" panose="02010600030101010101" pitchFamily="2" charset="-122"/>
              </a:rPr>
              <a:t>原始</a:t>
            </a:r>
            <a:r>
              <a:rPr lang="en-US" altLang="zh-CN" dirty="0">
                <a:latin typeface="宋体" panose="02010600030101010101" pitchFamily="2" charset="-122"/>
                <a:ea typeface="宋体" panose="02010600030101010101" pitchFamily="2" charset="-122"/>
              </a:rPr>
              <a:t>K-means</a:t>
            </a:r>
            <a:r>
              <a:rPr lang="zh-CN" altLang="en-US" dirty="0">
                <a:latin typeface="宋体" panose="02010600030101010101" pitchFamily="2" charset="-122"/>
                <a:ea typeface="宋体" panose="02010600030101010101" pitchFamily="2" charset="-122"/>
              </a:rPr>
              <a:t>的算法描述</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2.3 </a:t>
            </a:r>
            <a:r>
              <a:rPr lang="zh-CN" altLang="en-US" dirty="0">
                <a:latin typeface="宋体" panose="02010600030101010101" pitchFamily="2" charset="-122"/>
                <a:ea typeface="宋体" panose="02010600030101010101" pitchFamily="2" charset="-122"/>
              </a:rPr>
              <a:t>并行</a:t>
            </a:r>
            <a:r>
              <a:rPr lang="en-US" altLang="zh-CN" dirty="0">
                <a:latin typeface="宋体" panose="02010600030101010101" pitchFamily="2" charset="-122"/>
                <a:ea typeface="宋体" panose="02010600030101010101" pitchFamily="2" charset="-122"/>
              </a:rPr>
              <a:t>K-means</a:t>
            </a:r>
            <a:r>
              <a:rPr lang="zh-CN" altLang="en-US" dirty="0">
                <a:latin typeface="宋体" panose="02010600030101010101" pitchFamily="2" charset="-122"/>
                <a:ea typeface="宋体" panose="02010600030101010101" pitchFamily="2" charset="-122"/>
              </a:rPr>
              <a:t>的算法流程</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具体的代码实现</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3.1 </a:t>
            </a:r>
            <a:r>
              <a:rPr lang="zh-CN" altLang="en-US" dirty="0">
                <a:latin typeface="宋体" panose="02010600030101010101" pitchFamily="2" charset="-122"/>
                <a:ea typeface="宋体" panose="02010600030101010101" pitchFamily="2" charset="-122"/>
              </a:rPr>
              <a:t>变量说明</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3.2 </a:t>
            </a:r>
            <a:r>
              <a:rPr lang="zh-CN" altLang="en-US" dirty="0">
                <a:latin typeface="宋体" panose="02010600030101010101" pitchFamily="2" charset="-122"/>
                <a:ea typeface="宋体" panose="02010600030101010101" pitchFamily="2" charset="-122"/>
              </a:rPr>
              <a:t>模块解释</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算法测试</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5 </a:t>
            </a:r>
            <a:r>
              <a:rPr lang="zh-CN" altLang="en-US" dirty="0">
                <a:latin typeface="宋体" panose="02010600030101010101" pitchFamily="2" charset="-122"/>
                <a:ea typeface="宋体" panose="02010600030101010101" pitchFamily="2" charset="-122"/>
              </a:rPr>
              <a:t>总结</a:t>
            </a:r>
            <a:endParaRPr lang="en-US" altLang="zh-CN" dirty="0">
              <a:latin typeface="宋体" panose="02010600030101010101" pitchFamily="2" charset="-122"/>
              <a:ea typeface="宋体" panose="02010600030101010101" pitchFamily="2" charset="-122"/>
            </a:endParaRPr>
          </a:p>
          <a:p>
            <a:pPr marL="457200" lvl="1" indent="0">
              <a:buNone/>
            </a:pPr>
            <a:endParaRPr lang="en-US" altLang="zh-CN" dirty="0"/>
          </a:p>
        </p:txBody>
      </p:sp>
    </p:spTree>
    <p:extLst>
      <p:ext uri="{BB962C8B-B14F-4D97-AF65-F5344CB8AC3E}">
        <p14:creationId xmlns:p14="http://schemas.microsoft.com/office/powerpoint/2010/main" val="87841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31945-F962-FC02-968B-ECD127DF3B73}"/>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简介</a:t>
            </a:r>
          </a:p>
        </p:txBody>
      </p:sp>
      <p:sp>
        <p:nvSpPr>
          <p:cNvPr id="3" name="内容占位符 2">
            <a:extLst>
              <a:ext uri="{FF2B5EF4-FFF2-40B4-BE49-F238E27FC236}">
                <a16:creationId xmlns:a16="http://schemas.microsoft.com/office/drawing/2014/main" id="{96731FA5-9536-4C82-7CE1-8289D577F9C3}"/>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K-means</a:t>
            </a:r>
            <a:r>
              <a:rPr lang="zh-CN" altLang="en-US" dirty="0">
                <a:latin typeface="宋体" panose="02010600030101010101" pitchFamily="2" charset="-122"/>
                <a:ea typeface="宋体" panose="02010600030101010101" pitchFamily="2" charset="-122"/>
              </a:rPr>
              <a:t>算法是一种应用极其广泛的聚类算法，其在执行过程中需要对每一个数据进行多次计算。假设总数据量是 </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，聚类数目是 </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，如果算法对全部数据进行 </a:t>
            </a:r>
            <a:r>
              <a:rPr lang="en-US" altLang="zh-CN" dirty="0">
                <a:latin typeface="宋体" panose="02010600030101010101" pitchFamily="2" charset="-122"/>
                <a:ea typeface="宋体" panose="02010600030101010101" pitchFamily="2" charset="-122"/>
              </a:rPr>
              <a:t>M </a:t>
            </a:r>
            <a:r>
              <a:rPr lang="zh-CN" altLang="en-US" dirty="0">
                <a:latin typeface="宋体" panose="02010600030101010101" pitchFamily="2" charset="-122"/>
                <a:ea typeface="宋体" panose="02010600030101010101" pitchFamily="2" charset="-122"/>
              </a:rPr>
              <a:t>次遍历之后数据的聚类情况才趋于收敛，则对每个点至少需要进行</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k×M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次计算，整个算法的时间复杂度为 </a:t>
            </a:r>
            <a:r>
              <a:rPr lang="en-US" altLang="zh-CN" dirty="0">
                <a:latin typeface="宋体" panose="02010600030101010101" pitchFamily="2" charset="-122"/>
                <a:ea typeface="宋体" panose="02010600030101010101" pitchFamily="2" charset="-122"/>
              </a:rPr>
              <a:t>O(</a:t>
            </a:r>
            <a:r>
              <a:rPr lang="en-US" altLang="zh-CN" dirty="0" err="1">
                <a:latin typeface="宋体" panose="02010600030101010101" pitchFamily="2" charset="-122"/>
                <a:ea typeface="宋体" panose="02010600030101010101" pitchFamily="2" charset="-122"/>
              </a:rPr>
              <a:t>kMN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。这对计算机的算力和数据吞吐量要求是较高的。如何在同等情况下，减少对数据的遍历次数，是该算法所面临的一个挑战。</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本项目通过多方的资料查询，通过</a:t>
            </a:r>
            <a:r>
              <a:rPr lang="en-US" altLang="zh-CN" dirty="0">
                <a:latin typeface="宋体" panose="02010600030101010101" pitchFamily="2" charset="-122"/>
                <a:ea typeface="宋体" panose="02010600030101010101" pitchFamily="2" charset="-122"/>
              </a:rPr>
              <a:t>CUDA</a:t>
            </a:r>
            <a:r>
              <a:rPr lang="zh-CN" altLang="en-US" dirty="0">
                <a:latin typeface="宋体" panose="02010600030101010101" pitchFamily="2" charset="-122"/>
                <a:ea typeface="宋体" panose="02010600030101010101" pitchFamily="2" charset="-122"/>
              </a:rPr>
              <a:t>编程实现了一种分批的基于</a:t>
            </a:r>
            <a:r>
              <a:rPr lang="en-US" altLang="zh-CN" dirty="0">
                <a:latin typeface="宋体" panose="02010600030101010101" pitchFamily="2" charset="-122"/>
                <a:ea typeface="宋体" panose="02010600030101010101" pitchFamily="2" charset="-122"/>
              </a:rPr>
              <a:t>GPU </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K-means </a:t>
            </a:r>
            <a:r>
              <a:rPr lang="zh-CN" altLang="en-US" dirty="0">
                <a:latin typeface="宋体" panose="02010600030101010101" pitchFamily="2" charset="-122"/>
                <a:ea typeface="宋体" panose="02010600030101010101" pitchFamily="2" charset="-122"/>
              </a:rPr>
              <a:t>算法，大大加快了算法的运行效率。</a:t>
            </a:r>
          </a:p>
          <a:p>
            <a:endParaRPr lang="zh-CN" altLang="en-US" dirty="0"/>
          </a:p>
          <a:p>
            <a:endParaRPr lang="zh-CN" altLang="en-US" dirty="0"/>
          </a:p>
        </p:txBody>
      </p:sp>
    </p:spTree>
    <p:extLst>
      <p:ext uri="{BB962C8B-B14F-4D97-AF65-F5344CB8AC3E}">
        <p14:creationId xmlns:p14="http://schemas.microsoft.com/office/powerpoint/2010/main" val="90080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C4EE8-242C-50ED-A47B-FF20DB295B8E}"/>
              </a:ext>
            </a:extLst>
          </p:cNvPr>
          <p:cNvSpPr>
            <a:spLocks noGrp="1"/>
          </p:cNvSpPr>
          <p:nvPr>
            <p:ph type="title"/>
          </p:nvPr>
        </p:nvSpPr>
        <p:spPr>
          <a:xfrm>
            <a:off x="838200" y="41323"/>
            <a:ext cx="10515600" cy="1325563"/>
          </a:xfrm>
        </p:spPr>
        <p:txBody>
          <a:bodyPr/>
          <a:lstStyle/>
          <a:p>
            <a:pPr algn="ct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实现思路</a:t>
            </a:r>
          </a:p>
        </p:txBody>
      </p:sp>
      <p:sp>
        <p:nvSpPr>
          <p:cNvPr id="3" name="内容占位符 2">
            <a:extLst>
              <a:ext uri="{FF2B5EF4-FFF2-40B4-BE49-F238E27FC236}">
                <a16:creationId xmlns:a16="http://schemas.microsoft.com/office/drawing/2014/main" id="{4EEC5501-62D4-0261-78BF-7BB2848D4630}"/>
              </a:ext>
            </a:extLst>
          </p:cNvPr>
          <p:cNvSpPr>
            <a:spLocks noGrp="1"/>
          </p:cNvSpPr>
          <p:nvPr>
            <p:ph idx="1"/>
          </p:nvPr>
        </p:nvSpPr>
        <p:spPr>
          <a:xfrm>
            <a:off x="696797" y="1187777"/>
            <a:ext cx="10515600" cy="5420413"/>
          </a:xfrm>
        </p:spPr>
        <p:txBody>
          <a:bodyPr>
            <a:noAutofit/>
          </a:bodyPr>
          <a:lstStyle/>
          <a:p>
            <a:r>
              <a:rPr lang="en-US" altLang="zh-CN" sz="1800" dirty="0">
                <a:latin typeface="宋体" panose="02010600030101010101" pitchFamily="2" charset="-122"/>
                <a:ea typeface="宋体" panose="02010600030101010101" pitchFamily="2" charset="-122"/>
              </a:rPr>
              <a:t>2.1 </a:t>
            </a:r>
            <a:r>
              <a:rPr lang="zh-CN" altLang="en-US" sz="1800" dirty="0">
                <a:latin typeface="宋体" panose="02010600030101010101" pitchFamily="2" charset="-122"/>
                <a:ea typeface="宋体" panose="02010600030101010101" pitchFamily="2" charset="-122"/>
              </a:rPr>
              <a:t>相关工作</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关于 </a:t>
            </a:r>
            <a:r>
              <a:rPr lang="en-US" altLang="zh-CN" sz="1800" dirty="0" err="1">
                <a:latin typeface="宋体" panose="02010600030101010101" pitchFamily="2" charset="-122"/>
                <a:ea typeface="宋体" panose="02010600030101010101" pitchFamily="2" charset="-122"/>
              </a:rPr>
              <a:t>Kmeans</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算法的优化有许多先关的研究，比如 </a:t>
            </a:r>
            <a:r>
              <a:rPr lang="en-US" altLang="zh-CN" sz="1800" i="1" dirty="0">
                <a:latin typeface="宋体" panose="02010600030101010101" pitchFamily="2" charset="-122"/>
                <a:ea typeface="宋体" panose="02010600030101010101" pitchFamily="2" charset="-122"/>
              </a:rPr>
              <a:t>Reza R, Daniel R, </a:t>
            </a:r>
            <a:r>
              <a:rPr lang="en-US" altLang="zh-CN" sz="1800" i="1" dirty="0" err="1">
                <a:latin typeface="宋体" panose="02010600030101010101" pitchFamily="2" charset="-122"/>
                <a:ea typeface="宋体" panose="02010600030101010101" pitchFamily="2" charset="-122"/>
              </a:rPr>
              <a:t>Ellick</a:t>
            </a:r>
            <a:r>
              <a:rPr lang="en-US" altLang="zh-CN" sz="1800" i="1" dirty="0">
                <a:latin typeface="宋体" panose="02010600030101010101" pitchFamily="2" charset="-122"/>
                <a:ea typeface="宋体" panose="02010600030101010101" pitchFamily="2" charset="-122"/>
              </a:rPr>
              <a:t> C, et al. A Parallel Implementation of k-Means Clustering on GPUs[C]//Proc. of International Conference on Parallel and Distributed Processing Techniques and Applications. [S. l.]: Springer-Verlag, 2008: 340-345</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这篇工作中，其使用了带缓存机制的常数存储器保存中心点数据，能获得更好的读取效率，但这种方法仅针对</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维数据，在实际应用中存在较大的局限性。</a:t>
            </a:r>
          </a:p>
          <a:p>
            <a:r>
              <a:rPr lang="zh-CN" altLang="en-US" sz="1800" dirty="0">
                <a:latin typeface="宋体" panose="02010600030101010101" pitchFamily="2" charset="-122"/>
                <a:ea typeface="宋体" panose="02010600030101010101" pitchFamily="2" charset="-122"/>
              </a:rPr>
              <a:t>而在 </a:t>
            </a:r>
            <a:r>
              <a:rPr lang="en-US" altLang="zh-CN" sz="1800" i="1" dirty="0">
                <a:latin typeface="宋体" panose="02010600030101010101" pitchFamily="2" charset="-122"/>
                <a:ea typeface="宋体" panose="02010600030101010101" pitchFamily="2" charset="-122"/>
              </a:rPr>
              <a:t>Mario Z, Michael G. Accelerating K-means on the Graphics Processor via CUDA[C]//Proc. of the 1st International Conference on Intensive Applications and Services. [S. l.]: IEEE Press, 2009:7-15</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这篇工作中，其将同一中心点的数据都读进同一个 </a:t>
            </a:r>
            <a:r>
              <a:rPr lang="en-US" altLang="zh-CN" sz="1800" dirty="0">
                <a:latin typeface="宋体" panose="02010600030101010101" pitchFamily="2" charset="-122"/>
                <a:ea typeface="宋体" panose="02010600030101010101" pitchFamily="2" charset="-122"/>
              </a:rPr>
              <a:t>block </a:t>
            </a:r>
            <a:r>
              <a:rPr lang="zh-CN" altLang="en-US" sz="1800" dirty="0">
                <a:latin typeface="宋体" panose="02010600030101010101" pitchFamily="2" charset="-122"/>
                <a:ea typeface="宋体" panose="02010600030101010101" pitchFamily="2" charset="-122"/>
              </a:rPr>
              <a:t>中的</a:t>
            </a:r>
            <a:r>
              <a:rPr lang="en-US" altLang="zh-CN" sz="1800" dirty="0">
                <a:latin typeface="宋体" panose="02010600030101010101" pitchFamily="2" charset="-122"/>
                <a:ea typeface="宋体" panose="02010600030101010101" pitchFamily="2" charset="-122"/>
              </a:rPr>
              <a:t>shared memory </a:t>
            </a:r>
            <a:r>
              <a:rPr lang="zh-CN" altLang="en-US" sz="1800" dirty="0">
                <a:latin typeface="宋体" panose="02010600030101010101" pitchFamily="2" charset="-122"/>
                <a:ea typeface="宋体" panose="02010600030101010101" pitchFamily="2" charset="-122"/>
              </a:rPr>
              <a:t>中，由单个</a:t>
            </a:r>
            <a:r>
              <a:rPr lang="en-US" altLang="zh-CN" sz="1800" dirty="0">
                <a:latin typeface="宋体" panose="02010600030101010101" pitchFamily="2" charset="-122"/>
                <a:ea typeface="宋体" panose="02010600030101010101" pitchFamily="2" charset="-122"/>
              </a:rPr>
              <a:t>thread</a:t>
            </a:r>
            <a:r>
              <a:rPr lang="zh-CN" altLang="en-US" sz="1800" dirty="0">
                <a:latin typeface="宋体" panose="02010600030101010101" pitchFamily="2" charset="-122"/>
                <a:ea typeface="宋体" panose="02010600030101010101" pitchFamily="2" charset="-122"/>
              </a:rPr>
              <a:t>进行读取。但是这样每个</a:t>
            </a:r>
            <a:r>
              <a:rPr lang="en-US" altLang="zh-CN" sz="1800" dirty="0">
                <a:latin typeface="宋体" panose="02010600030101010101" pitchFamily="2" charset="-122"/>
                <a:ea typeface="宋体" panose="02010600030101010101" pitchFamily="2" charset="-122"/>
              </a:rPr>
              <a:t>thread</a:t>
            </a:r>
            <a:r>
              <a:rPr lang="zh-CN" altLang="en-US" sz="1800" dirty="0">
                <a:latin typeface="宋体" panose="02010600030101010101" pitchFamily="2" charset="-122"/>
                <a:ea typeface="宋体" panose="02010600030101010101" pitchFamily="2" charset="-122"/>
              </a:rPr>
              <a:t>同时只会计算与同一中心点的距离。这种做法依然会导致系统反复向全局存储器读取数据点的数据，所以效果也有很大的提升空间。</a:t>
            </a:r>
          </a:p>
          <a:p>
            <a:r>
              <a:rPr lang="en-US" altLang="zh-CN" sz="1800" i="1" dirty="0">
                <a:latin typeface="宋体" panose="02010600030101010101" pitchFamily="2" charset="-122"/>
                <a:ea typeface="宋体" panose="02010600030101010101" pitchFamily="2" charset="-122"/>
              </a:rPr>
              <a:t>Bai </a:t>
            </a:r>
            <a:r>
              <a:rPr lang="en-US" altLang="zh-CN" sz="1800" i="1" dirty="0" err="1">
                <a:latin typeface="宋体" panose="02010600030101010101" pitchFamily="2" charset="-122"/>
                <a:ea typeface="宋体" panose="02010600030101010101" pitchFamily="2" charset="-122"/>
              </a:rPr>
              <a:t>Hongtao</a:t>
            </a:r>
            <a:r>
              <a:rPr lang="en-US" altLang="zh-CN" sz="1800" i="1" dirty="0">
                <a:latin typeface="宋体" panose="02010600030101010101" pitchFamily="2" charset="-122"/>
                <a:ea typeface="宋体" panose="02010600030101010101" pitchFamily="2" charset="-122"/>
              </a:rPr>
              <a:t>, He Lili, Ouyang </a:t>
            </a:r>
            <a:r>
              <a:rPr lang="en-US" altLang="zh-CN" sz="1800" i="1" dirty="0" err="1">
                <a:latin typeface="宋体" panose="02010600030101010101" pitchFamily="2" charset="-122"/>
                <a:ea typeface="宋体" panose="02010600030101010101" pitchFamily="2" charset="-122"/>
              </a:rPr>
              <a:t>Dantong</a:t>
            </a:r>
            <a:r>
              <a:rPr lang="en-US" altLang="zh-CN" sz="1800" i="1" dirty="0">
                <a:latin typeface="宋体" panose="02010600030101010101" pitchFamily="2" charset="-122"/>
                <a:ea typeface="宋体" panose="02010600030101010101" pitchFamily="2" charset="-122"/>
              </a:rPr>
              <a:t>, et al. K-means on Commodity GPUs with CUDA[C]//Proc. of WRI World Congress on Computer Science and Information Engineering, [S. l.]: ACM Press, 2009: 651-655</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这篇工作中，其将算法分成</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个部分各自实现，即聚类和求中心点。在完成一次聚类操作之后，需要将聚类结果从显存拷贝回内存，统计每个类别的数据点信息，再重新传给显存，交由</a:t>
            </a:r>
            <a:r>
              <a:rPr lang="en-US" altLang="zh-CN" sz="1800" dirty="0">
                <a:latin typeface="宋体" panose="02010600030101010101" pitchFamily="2" charset="-122"/>
                <a:ea typeface="宋体" panose="02010600030101010101" pitchFamily="2" charset="-122"/>
              </a:rPr>
              <a:t>GPU</a:t>
            </a:r>
            <a:r>
              <a:rPr lang="zh-CN" altLang="en-US" sz="1800" dirty="0">
                <a:latin typeface="宋体" panose="02010600030101010101" pitchFamily="2" charset="-122"/>
                <a:ea typeface="宋体" panose="02010600030101010101" pitchFamily="2" charset="-122"/>
              </a:rPr>
              <a:t>计算新的中心点。</a:t>
            </a:r>
          </a:p>
          <a:p>
            <a:r>
              <a:rPr lang="zh-CN" altLang="en-US" sz="1800" dirty="0">
                <a:latin typeface="宋体" panose="02010600030101010101" pitchFamily="2" charset="-122"/>
                <a:ea typeface="宋体" panose="02010600030101010101" pitchFamily="2" charset="-122"/>
              </a:rPr>
              <a:t>本项目将改善后的方法应用在</a:t>
            </a:r>
            <a:r>
              <a:rPr lang="en-US" altLang="zh-CN" sz="1800" dirty="0">
                <a:latin typeface="宋体" panose="02010600030101010101" pitchFamily="2" charset="-122"/>
                <a:ea typeface="宋体" panose="02010600030101010101" pitchFamily="2" charset="-122"/>
              </a:rPr>
              <a:t>BG K-means </a:t>
            </a:r>
            <a:r>
              <a:rPr lang="zh-CN" altLang="en-US" sz="1800" dirty="0">
                <a:latin typeface="宋体" panose="02010600030101010101" pitchFamily="2" charset="-122"/>
                <a:ea typeface="宋体" panose="02010600030101010101" pitchFamily="2" charset="-122"/>
              </a:rPr>
              <a:t>中，对数据采取分批原则，更合理地运用</a:t>
            </a:r>
            <a:r>
              <a:rPr lang="en-US" altLang="zh-CN" sz="1800" dirty="0">
                <a:latin typeface="宋体" panose="02010600030101010101" pitchFamily="2" charset="-122"/>
                <a:ea typeface="宋体" panose="02010600030101010101" pitchFamily="2" charset="-122"/>
              </a:rPr>
              <a:t>CUDA </a:t>
            </a:r>
            <a:r>
              <a:rPr lang="zh-CN" altLang="en-US" sz="1800" dirty="0">
                <a:latin typeface="宋体" panose="02010600030101010101" pitchFamily="2" charset="-122"/>
                <a:ea typeface="宋体" panose="02010600030101010101" pitchFamily="2" charset="-122"/>
              </a:rPr>
              <a:t>提供的存储器，如共享存储器、全局存储器、常量存储器，避免访问冲突，同时减少对数据集的访问次数，以提高算法效率。</a:t>
            </a:r>
          </a:p>
        </p:txBody>
      </p:sp>
    </p:spTree>
    <p:extLst>
      <p:ext uri="{BB962C8B-B14F-4D97-AF65-F5344CB8AC3E}">
        <p14:creationId xmlns:p14="http://schemas.microsoft.com/office/powerpoint/2010/main" val="390634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2EB93-E1D2-5000-7B81-8B46737DB654}"/>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2.2 </a:t>
            </a:r>
            <a:r>
              <a:rPr lang="zh-CN" altLang="en-US" dirty="0">
                <a:latin typeface="宋体" panose="02010600030101010101" pitchFamily="2" charset="-122"/>
                <a:ea typeface="宋体" panose="02010600030101010101" pitchFamily="2" charset="-122"/>
              </a:rPr>
              <a:t>原始 </a:t>
            </a:r>
            <a:r>
              <a:rPr lang="en-US" altLang="zh-CN" dirty="0">
                <a:latin typeface="宋体" panose="02010600030101010101" pitchFamily="2" charset="-122"/>
                <a:ea typeface="宋体" panose="02010600030101010101" pitchFamily="2" charset="-122"/>
              </a:rPr>
              <a:t>K-means </a:t>
            </a:r>
            <a:r>
              <a:rPr lang="zh-CN" altLang="en-US" dirty="0">
                <a:latin typeface="宋体" panose="02010600030101010101" pitchFamily="2" charset="-122"/>
                <a:ea typeface="宋体" panose="02010600030101010101" pitchFamily="2" charset="-122"/>
              </a:rPr>
              <a:t>的算法描述</a:t>
            </a:r>
          </a:p>
        </p:txBody>
      </p:sp>
      <p:sp>
        <p:nvSpPr>
          <p:cNvPr id="3" name="内容占位符 2">
            <a:extLst>
              <a:ext uri="{FF2B5EF4-FFF2-40B4-BE49-F238E27FC236}">
                <a16:creationId xmlns:a16="http://schemas.microsoft.com/office/drawing/2014/main" id="{2B7B6459-6C29-2ED6-845A-6B6AA49647DE}"/>
              </a:ext>
            </a:extLst>
          </p:cNvPr>
          <p:cNvSpPr>
            <a:spLocks noGrp="1"/>
          </p:cNvSpPr>
          <p:nvPr>
            <p:ph idx="1"/>
          </p:nvPr>
        </p:nvSpPr>
        <p:spPr/>
        <p:txBody>
          <a:bodyPr>
            <a:normAutofit/>
          </a:bodyPr>
          <a:lstStyle/>
          <a:p>
            <a:r>
              <a:rPr lang="en-US" altLang="zh-CN" sz="2400" dirty="0">
                <a:latin typeface="宋体" panose="02010600030101010101" pitchFamily="2" charset="-122"/>
                <a:ea typeface="宋体" panose="02010600030101010101" pitchFamily="2" charset="-122"/>
              </a:rPr>
              <a:t>K-means</a:t>
            </a:r>
            <a:r>
              <a:rPr lang="zh-CN" altLang="en-US" sz="2400" dirty="0">
                <a:latin typeface="宋体" panose="02010600030101010101" pitchFamily="2" charset="-122"/>
                <a:ea typeface="宋体" panose="02010600030101010101" pitchFamily="2" charset="-122"/>
              </a:rPr>
              <a:t>算法的目的是通过聚类将给定的 </a:t>
            </a:r>
            <a:r>
              <a:rPr lang="en-US" altLang="zh-CN" sz="2400" dirty="0">
                <a:latin typeface="宋体" panose="02010600030101010101" pitchFamily="2" charset="-122"/>
                <a:ea typeface="宋体" panose="02010600030101010101" pitchFamily="2" charset="-122"/>
              </a:rPr>
              <a:t>n </a:t>
            </a:r>
            <a:r>
              <a:rPr lang="zh-CN" altLang="en-US" sz="2400" dirty="0">
                <a:latin typeface="宋体" panose="02010600030101010101" pitchFamily="2" charset="-122"/>
                <a:ea typeface="宋体" panose="02010600030101010101" pitchFamily="2" charset="-122"/>
              </a:rPr>
              <a:t>个对象划分为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个簇，使簇内的对象相似度较高，簇间相似度较低。其具体算法流程如下：</a:t>
            </a:r>
          </a:p>
          <a:p>
            <a:pPr marL="0" indent="0">
              <a:buNone/>
            </a:pPr>
            <a:r>
              <a:rPr lang="en-US" altLang="zh-CN" sz="2400" dirty="0">
                <a:latin typeface="宋体" panose="02010600030101010101" pitchFamily="2" charset="-122"/>
                <a:ea typeface="宋体" panose="02010600030101010101" pitchFamily="2" charset="-122"/>
              </a:rPr>
              <a:t>	1. </a:t>
            </a:r>
            <a:r>
              <a:rPr lang="zh-CN" altLang="en-US" sz="2400" dirty="0">
                <a:latin typeface="宋体" panose="02010600030101010101" pitchFamily="2" charset="-122"/>
                <a:ea typeface="宋体" panose="02010600030101010101" pitchFamily="2" charset="-122"/>
              </a:rPr>
              <a:t>初始化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个聚类中心</a:t>
            </a:r>
            <a:r>
              <a:rPr lang="en-US" altLang="zh-CN" sz="2400" dirty="0">
                <a:latin typeface="宋体" panose="02010600030101010101" pitchFamily="2" charset="-122"/>
                <a:ea typeface="宋体" panose="02010600030101010101" pitchFamily="2" charset="-122"/>
              </a:rPr>
              <a:t>(centroids)</a:t>
            </a:r>
            <a:r>
              <a:rPr lang="zh-CN" altLang="en-US" sz="2400" dirty="0">
                <a:latin typeface="宋体" panose="02010600030101010101" pitchFamily="2" charset="-122"/>
                <a:ea typeface="宋体" panose="02010600030101010101" pitchFamily="2" charset="-122"/>
              </a:rPr>
              <a:t>。通常是随机选择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个数据点</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作为初始中心点。</a:t>
            </a:r>
          </a:p>
          <a:p>
            <a:pPr marL="0" indent="0">
              <a:buNone/>
            </a:pPr>
            <a:r>
              <a:rPr lang="en-US" altLang="zh-CN" sz="2400" dirty="0">
                <a:latin typeface="宋体" panose="02010600030101010101" pitchFamily="2" charset="-122"/>
                <a:ea typeface="宋体" panose="02010600030101010101" pitchFamily="2" charset="-122"/>
              </a:rPr>
              <a:t>	2. </a:t>
            </a:r>
            <a:r>
              <a:rPr lang="zh-CN" altLang="en-US" sz="2400" dirty="0">
                <a:latin typeface="宋体" panose="02010600030101010101" pitchFamily="2" charset="-122"/>
                <a:ea typeface="宋体" panose="02010600030101010101" pitchFamily="2" charset="-122"/>
              </a:rPr>
              <a:t>将每个数据点分配到最近的聚类中心。通常使用欧几里德距离来计</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算数据点到各聚类中心的距离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并将数据点划分到距离最小的聚类</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中心。</a:t>
            </a:r>
          </a:p>
          <a:p>
            <a:pPr marL="0" indent="0">
              <a:buNone/>
            </a:pPr>
            <a:r>
              <a:rPr lang="en-US" altLang="zh-CN" sz="2400" dirty="0">
                <a:latin typeface="宋体" panose="02010600030101010101" pitchFamily="2" charset="-122"/>
                <a:ea typeface="宋体" panose="02010600030101010101" pitchFamily="2" charset="-122"/>
              </a:rPr>
              <a:t>	3. </a:t>
            </a:r>
            <a:r>
              <a:rPr lang="zh-CN" altLang="en-US" sz="2400" dirty="0">
                <a:latin typeface="宋体" panose="02010600030101010101" pitchFamily="2" charset="-122"/>
                <a:ea typeface="宋体" panose="02010600030101010101" pitchFamily="2" charset="-122"/>
              </a:rPr>
              <a:t>计算每个聚类的新中心点。对于每个聚类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计算所有数据点的平均</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值作为新的聚类中心。</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4. </a:t>
            </a:r>
            <a:r>
              <a:rPr lang="zh-CN" altLang="en-US" sz="2400" dirty="0">
                <a:latin typeface="宋体" panose="02010600030101010101" pitchFamily="2" charset="-122"/>
                <a:ea typeface="宋体" panose="02010600030101010101" pitchFamily="2" charset="-122"/>
              </a:rPr>
              <a:t>重复步骤</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直到聚类中心不再发生变化或达到最大迭代次数。</a:t>
            </a:r>
          </a:p>
          <a:p>
            <a:pPr marL="0" indent="0">
              <a:buNone/>
            </a:pPr>
            <a:r>
              <a:rPr lang="en-US" altLang="zh-CN" sz="2400" dirty="0">
                <a:latin typeface="宋体" panose="02010600030101010101" pitchFamily="2" charset="-122"/>
                <a:ea typeface="宋体" panose="02010600030101010101" pitchFamily="2" charset="-122"/>
              </a:rPr>
              <a:t>	5. </a:t>
            </a:r>
            <a:r>
              <a:rPr lang="zh-CN" altLang="en-US" sz="2400" dirty="0">
                <a:latin typeface="宋体" panose="02010600030101010101" pitchFamily="2" charset="-122"/>
                <a:ea typeface="宋体" panose="02010600030101010101" pitchFamily="2" charset="-122"/>
              </a:rPr>
              <a:t>输出最终的 </a:t>
            </a:r>
            <a:r>
              <a:rPr lang="en-US" altLang="zh-CN" sz="2400" dirty="0">
                <a:latin typeface="宋体" panose="02010600030101010101" pitchFamily="2" charset="-122"/>
                <a:ea typeface="宋体" panose="02010600030101010101" pitchFamily="2" charset="-122"/>
              </a:rPr>
              <a:t>k </a:t>
            </a:r>
            <a:r>
              <a:rPr lang="zh-CN" altLang="en-US" sz="2400" dirty="0">
                <a:latin typeface="宋体" panose="02010600030101010101" pitchFamily="2" charset="-122"/>
                <a:ea typeface="宋体" panose="02010600030101010101" pitchFamily="2" charset="-122"/>
              </a:rPr>
              <a:t>个聚类以及每个数据点所属的聚类。</a:t>
            </a:r>
          </a:p>
        </p:txBody>
      </p:sp>
    </p:spTree>
    <p:extLst>
      <p:ext uri="{BB962C8B-B14F-4D97-AF65-F5344CB8AC3E}">
        <p14:creationId xmlns:p14="http://schemas.microsoft.com/office/powerpoint/2010/main" val="312271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8E4B1-0658-4CD4-A33C-7B667EE7EB4B}"/>
              </a:ext>
            </a:extLst>
          </p:cNvPr>
          <p:cNvSpPr>
            <a:spLocks noGrp="1"/>
          </p:cNvSpPr>
          <p:nvPr>
            <p:ph type="title"/>
          </p:nvPr>
        </p:nvSpPr>
        <p:spPr>
          <a:xfrm>
            <a:off x="527115" y="0"/>
            <a:ext cx="10515600" cy="1325563"/>
          </a:xfrm>
        </p:spPr>
        <p:txBody>
          <a:bodyPr/>
          <a:lstStyle/>
          <a:p>
            <a:r>
              <a:rPr lang="en-US" altLang="zh-CN" dirty="0">
                <a:latin typeface="宋体" panose="02010600030101010101" pitchFamily="2" charset="-122"/>
                <a:ea typeface="宋体" panose="02010600030101010101" pitchFamily="2" charset="-122"/>
              </a:rPr>
              <a:t>2.3 </a:t>
            </a:r>
            <a:r>
              <a:rPr lang="zh-CN" altLang="en-US" dirty="0">
                <a:latin typeface="宋体" panose="02010600030101010101" pitchFamily="2" charset="-122"/>
                <a:ea typeface="宋体" panose="02010600030101010101" pitchFamily="2" charset="-122"/>
              </a:rPr>
              <a:t>并行 </a:t>
            </a:r>
            <a:r>
              <a:rPr lang="en-US" altLang="zh-CN" dirty="0">
                <a:latin typeface="宋体" panose="02010600030101010101" pitchFamily="2" charset="-122"/>
                <a:ea typeface="宋体" panose="02010600030101010101" pitchFamily="2" charset="-122"/>
              </a:rPr>
              <a:t>K-means </a:t>
            </a:r>
            <a:r>
              <a:rPr lang="zh-CN" altLang="en-US" dirty="0">
                <a:latin typeface="宋体" panose="02010600030101010101" pitchFamily="2" charset="-122"/>
                <a:ea typeface="宋体" panose="02010600030101010101" pitchFamily="2" charset="-122"/>
              </a:rPr>
              <a:t>的算法流程</a:t>
            </a:r>
          </a:p>
        </p:txBody>
      </p:sp>
      <p:pic>
        <p:nvPicPr>
          <p:cNvPr id="5" name="内容占位符 4">
            <a:extLst>
              <a:ext uri="{FF2B5EF4-FFF2-40B4-BE49-F238E27FC236}">
                <a16:creationId xmlns:a16="http://schemas.microsoft.com/office/drawing/2014/main" id="{80F83A3A-1627-3BEA-9B02-B33E7864CBC2}"/>
              </a:ext>
            </a:extLst>
          </p:cNvPr>
          <p:cNvPicPr>
            <a:picLocks noGrp="1" noChangeAspect="1"/>
          </p:cNvPicPr>
          <p:nvPr>
            <p:ph idx="1"/>
          </p:nvPr>
        </p:nvPicPr>
        <p:blipFill>
          <a:blip r:embed="rId2"/>
          <a:stretch>
            <a:fillRect/>
          </a:stretch>
        </p:blipFill>
        <p:spPr>
          <a:xfrm>
            <a:off x="0" y="1439064"/>
            <a:ext cx="5207093" cy="5096611"/>
          </a:xfrm>
        </p:spPr>
      </p:pic>
      <p:sp>
        <p:nvSpPr>
          <p:cNvPr id="6" name="文本框 5">
            <a:extLst>
              <a:ext uri="{FF2B5EF4-FFF2-40B4-BE49-F238E27FC236}">
                <a16:creationId xmlns:a16="http://schemas.microsoft.com/office/drawing/2014/main" id="{59D92B46-9943-D50A-CF2F-D35A0535D27C}"/>
              </a:ext>
            </a:extLst>
          </p:cNvPr>
          <p:cNvSpPr txBox="1"/>
          <p:nvPr/>
        </p:nvSpPr>
        <p:spPr>
          <a:xfrm>
            <a:off x="5027520" y="1032715"/>
            <a:ext cx="7305882" cy="590931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算法的具体运行步骤如下：</a:t>
            </a:r>
          </a:p>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确定聚类数目</a:t>
            </a:r>
            <a:r>
              <a:rPr lang="en-US" altLang="zh-CN" dirty="0">
                <a:latin typeface="宋体" panose="02010600030101010101" pitchFamily="2" charset="-122"/>
                <a:ea typeface="宋体" panose="02010600030101010101" pitchFamily="2" charset="-122"/>
              </a:rPr>
              <a:t>k </a:t>
            </a:r>
            <a:r>
              <a:rPr lang="zh-CN" altLang="en-US" dirty="0">
                <a:latin typeface="宋体" panose="02010600030101010101" pitchFamily="2" charset="-122"/>
                <a:ea typeface="宋体" panose="02010600030101010101" pitchFamily="2" charset="-122"/>
              </a:rPr>
              <a:t>的值。</a:t>
            </a:r>
          </a:p>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读取数据集至主机内存。</a:t>
            </a:r>
          </a:p>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随机选择 </a:t>
            </a:r>
            <a:r>
              <a:rPr lang="en-US" altLang="zh-CN" dirty="0">
                <a:latin typeface="宋体" panose="02010600030101010101" pitchFamily="2" charset="-122"/>
                <a:ea typeface="宋体" panose="02010600030101010101" pitchFamily="2" charset="-122"/>
              </a:rPr>
              <a:t>k </a:t>
            </a:r>
            <a:r>
              <a:rPr lang="zh-CN" altLang="en-US" dirty="0">
                <a:latin typeface="宋体" panose="02010600030101010101" pitchFamily="2" charset="-122"/>
                <a:ea typeface="宋体" panose="02010600030101010101" pitchFamily="2" charset="-122"/>
              </a:rPr>
              <a:t>个点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两两互不相同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，作为每一个簇的初始中心点。</a:t>
            </a:r>
          </a:p>
          <a:p>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初始化</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根据运行环境，配置线程块数及线程数。</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分配结果集对应的内存及显存地址空间。</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向显存分配并拷贝必要数据，如数据集、</a:t>
            </a:r>
            <a:r>
              <a:rPr lang="en-US" altLang="zh-CN" dirty="0">
                <a:latin typeface="宋体" panose="02010600030101010101" pitchFamily="2" charset="-122"/>
                <a:ea typeface="宋体" panose="02010600030101010101" pitchFamily="2" charset="-122"/>
              </a:rPr>
              <a:t>k </a:t>
            </a:r>
            <a:r>
              <a:rPr lang="zh-CN" altLang="en-US" dirty="0">
                <a:latin typeface="宋体" panose="02010600030101010101" pitchFamily="2" charset="-122"/>
                <a:ea typeface="宋体" panose="02010600030101010101" pitchFamily="2" charset="-122"/>
              </a:rPr>
              <a:t>个初始中心点。</a:t>
            </a:r>
          </a:p>
          <a:p>
            <a:r>
              <a:rPr lang="en-US" altLang="zh-CN" dirty="0">
                <a:latin typeface="宋体" panose="02010600030101010101" pitchFamily="2" charset="-122"/>
                <a:ea typeface="宋体" panose="02010600030101010101" pitchFamily="2" charset="-122"/>
              </a:rPr>
              <a:t>5. </a:t>
            </a:r>
            <a:r>
              <a:rPr lang="zh-CN" altLang="en-US" dirty="0">
                <a:latin typeface="宋体" panose="02010600030101010101" pitchFamily="2" charset="-122"/>
                <a:ea typeface="宋体" panose="02010600030101010101" pitchFamily="2" charset="-122"/>
              </a:rPr>
              <a:t>对数据集进行聚类</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a:t>
            </a:r>
            <a:r>
              <a:rPr lang="en-US" altLang="zh-CN" dirty="0">
                <a:latin typeface="宋体" panose="02010600030101010101" pitchFamily="2" charset="-122"/>
                <a:ea typeface="宋体" panose="02010600030101010101" pitchFamily="2" charset="-122"/>
              </a:rPr>
              <a:t>GPU </a:t>
            </a:r>
            <a:r>
              <a:rPr lang="zh-CN" altLang="en-US" dirty="0">
                <a:latin typeface="宋体" panose="02010600030101010101" pitchFamily="2" charset="-122"/>
                <a:ea typeface="宋体" panose="02010600030101010101" pitchFamily="2" charset="-122"/>
              </a:rPr>
              <a:t>分别计算与不同中心点的距离的平方误差和。</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对数据集中每一个点，求出平方误差和最小的中心点所对应的分类</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这里由数组小标决定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，获得聚类结果。</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返回</a:t>
            </a:r>
            <a:r>
              <a:rPr lang="en-US" altLang="zh-CN" dirty="0" err="1">
                <a:latin typeface="宋体" panose="02010600030101010101" pitchFamily="2" charset="-122"/>
                <a:ea typeface="宋体" panose="02010600030101010101" pitchFamily="2" charset="-122"/>
              </a:rPr>
              <a:t>isChanged</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数组至内存：若算法收敛，则退出；否则，算法继续。</a:t>
            </a:r>
          </a:p>
          <a:p>
            <a:r>
              <a:rPr lang="en-US" altLang="zh-CN" dirty="0">
                <a:latin typeface="宋体" panose="02010600030101010101" pitchFamily="2" charset="-122"/>
                <a:ea typeface="宋体" panose="02010600030101010101" pitchFamily="2" charset="-122"/>
              </a:rPr>
              <a:t>6. </a:t>
            </a:r>
            <a:r>
              <a:rPr lang="zh-CN" altLang="en-US" dirty="0">
                <a:latin typeface="宋体" panose="02010600030101010101" pitchFamily="2" charset="-122"/>
                <a:ea typeface="宋体" panose="02010600030101010101" pitchFamily="2" charset="-122"/>
              </a:rPr>
              <a:t>计算新中心点</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GPU </a:t>
            </a:r>
            <a:r>
              <a:rPr lang="zh-CN" altLang="en-US" dirty="0">
                <a:latin typeface="宋体" panose="02010600030101010101" pitchFamily="2" charset="-122"/>
                <a:ea typeface="宋体" panose="02010600030101010101" pitchFamily="2" charset="-122"/>
              </a:rPr>
              <a:t>中，扫描数据集的聚类结果，累加得出每一个分类的每一个维度的数值总和，以及每一个分类的总数。</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CPU </a:t>
            </a:r>
            <a:r>
              <a:rPr lang="zh-CN" altLang="en-US" dirty="0">
                <a:latin typeface="宋体" panose="02010600030101010101" pitchFamily="2" charset="-122"/>
                <a:ea typeface="宋体" panose="02010600030101010101" pitchFamily="2" charset="-122"/>
              </a:rPr>
              <a:t>中，根据每一个分类的每一个维度的数值总和以及总数，求出每一个分类的新中心点。</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根据新的</a:t>
            </a:r>
            <a:r>
              <a:rPr lang="en-US" altLang="zh-CN" dirty="0">
                <a:latin typeface="宋体" panose="02010600030101010101" pitchFamily="2" charset="-122"/>
                <a:ea typeface="宋体" panose="02010600030101010101" pitchFamily="2" charset="-122"/>
              </a:rPr>
              <a:t>k </a:t>
            </a:r>
            <a:r>
              <a:rPr lang="zh-CN" altLang="en-US" dirty="0">
                <a:latin typeface="宋体" panose="02010600030101010101" pitchFamily="2" charset="-122"/>
                <a:ea typeface="宋体" panose="02010600030101010101" pitchFamily="2" charset="-122"/>
              </a:rPr>
              <a:t>个中心点，重复步骤</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、步骤</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显示结果，清算运算中分配的空间，完成运算过程。</a:t>
            </a:r>
          </a:p>
        </p:txBody>
      </p:sp>
    </p:spTree>
    <p:extLst>
      <p:ext uri="{BB962C8B-B14F-4D97-AF65-F5344CB8AC3E}">
        <p14:creationId xmlns:p14="http://schemas.microsoft.com/office/powerpoint/2010/main" val="259488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C929D-D5B9-B339-B2EA-DAA111871AA2}"/>
              </a:ext>
            </a:extLst>
          </p:cNvPr>
          <p:cNvSpPr>
            <a:spLocks noGrp="1"/>
          </p:cNvSpPr>
          <p:nvPr>
            <p:ph type="title"/>
          </p:nvPr>
        </p:nvSpPr>
        <p:spPr>
          <a:xfrm>
            <a:off x="404567" y="203431"/>
            <a:ext cx="10515600" cy="1325563"/>
          </a:xfrm>
        </p:spPr>
        <p:txBody>
          <a:bodyPr/>
          <a:lstStyle/>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具体的代码实现</a:t>
            </a:r>
          </a:p>
        </p:txBody>
      </p:sp>
      <p:sp>
        <p:nvSpPr>
          <p:cNvPr id="5" name="Rectangle 2">
            <a:extLst>
              <a:ext uri="{FF2B5EF4-FFF2-40B4-BE49-F238E27FC236}">
                <a16:creationId xmlns:a16="http://schemas.microsoft.com/office/drawing/2014/main" id="{F68F10F6-F36E-59D8-0FC4-7E3016F98DB5}"/>
              </a:ext>
            </a:extLst>
          </p:cNvPr>
          <p:cNvSpPr>
            <a:spLocks noGrp="1" noChangeArrowheads="1"/>
          </p:cNvSpPr>
          <p:nvPr>
            <p:ph idx="1"/>
          </p:nvPr>
        </p:nvSpPr>
        <p:spPr bwMode="auto">
          <a:xfrm>
            <a:off x="505512" y="1268480"/>
            <a:ext cx="111809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3.1 变量说明</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下面是程序中使用的数据结构和参数说明：</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(1)COUNT：参与计算的数据对象的个数。</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(2)k_COUNT：簇的数量。</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(3)DIMENSION：参与计算的维度的数量。</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(4)num_threads：每一个线程块中线程的数量。</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(5)num_blocks：线程块的数量。</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(6)中心点：保存中心点数据。一共DIMENSION 行，k_COUNT 列。在设备端，该数组被定义在常数存储器中。</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(7)数据集：存放参与聚类分析的对象的全部维度数据。在形式上有DIMENSION 行COUNT 列；列下标对应每一个 </a:t>
            </a: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en-US" altLang="zh-CN" sz="1600" b="0" i="0" u="none" strike="noStrike" cap="none" normalizeH="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对象的ID。假设</a:t>
            </a:r>
            <a:endPar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b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en-US" altLang="zh-CN" sz="1600" b="0" i="0" u="none" strike="noStrike" cap="none" normalizeH="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数据集将被折成多份，组成一个row_count×DIMENSION 行、width 列的数组。</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(8)结果集：聚类结果的数组，row_count 行，width 列。</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(9)sumArray：用于记录每一个分类的每一个维度的数值总和，及每一个分类的总数。k_COUNT×(DIMENSION+1)行</a:t>
            </a: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en-US" altLang="zh-CN" sz="1600" b="0" i="0" u="none" strike="noStrike" cap="none" normalizeH="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，width 列。sumArray 的每一列的意义都是一样的。</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(10)sharedSumArray：平方误差和缓存，保存在shared memory 中。分为num_threads 列，每一列由列下标对应</a:t>
            </a: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en-US" altLang="zh-CN" sz="1600" b="0" i="0" u="none" strike="noStrike" cap="none" normalizeH="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的 thread 操作，避免bank conflict；k_COUNT 行(或kMax 行)。</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(11)isChanged：用来标记聚类结果是否有变化，以表示算法是否收敛。大小为width。每一个线程负责isChanged</a:t>
            </a:r>
            <a:r>
              <a:rPr kumimoji="0" lang="en-US"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	    </a:t>
            </a: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数组的一个元素。</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宋体" panose="02010600030101010101" pitchFamily="2" charset="-122"/>
                <a:ea typeface="宋体" panose="02010600030101010101" pitchFamily="2" charset="-122"/>
                <a:cs typeface="Open Sans" panose="020B0606030504020204" pitchFamily="34" charset="0"/>
              </a:rPr>
              <a:t>其中，数据集、结果集、sumArray、isChanged 都需要在主机内存以及设备显存分别定义相应的数组。在本文算法中， 保存在全局存储器的数组均定义为width 列；一共有width 个线程，每一个线程负责一列数据。</a:t>
            </a:r>
            <a:endPar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80353BEF-26CB-04E8-282E-740DD205886F}"/>
              </a:ext>
            </a:extLst>
          </p:cNvPr>
          <p:cNvPicPr>
            <a:picLocks noChangeAspect="1"/>
          </p:cNvPicPr>
          <p:nvPr/>
        </p:nvPicPr>
        <p:blipFill>
          <a:blip r:embed="rId2"/>
          <a:stretch>
            <a:fillRect/>
          </a:stretch>
        </p:blipFill>
        <p:spPr>
          <a:xfrm>
            <a:off x="4635424" y="3614378"/>
            <a:ext cx="2921150" cy="609631"/>
          </a:xfrm>
          <a:prstGeom prst="rect">
            <a:avLst/>
          </a:prstGeom>
        </p:spPr>
      </p:pic>
    </p:spTree>
    <p:extLst>
      <p:ext uri="{BB962C8B-B14F-4D97-AF65-F5344CB8AC3E}">
        <p14:creationId xmlns:p14="http://schemas.microsoft.com/office/powerpoint/2010/main" val="241214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544A9-962B-1F0F-FBB9-713A177FA214}"/>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3.2 </a:t>
            </a:r>
            <a:r>
              <a:rPr lang="zh-CN" altLang="en-US" dirty="0">
                <a:latin typeface="宋体" panose="02010600030101010101" pitchFamily="2" charset="-122"/>
                <a:ea typeface="宋体" panose="02010600030101010101" pitchFamily="2" charset="-122"/>
              </a:rPr>
              <a:t>模块解释</a:t>
            </a:r>
          </a:p>
        </p:txBody>
      </p:sp>
      <p:sp>
        <p:nvSpPr>
          <p:cNvPr id="3" name="内容占位符 2">
            <a:extLst>
              <a:ext uri="{FF2B5EF4-FFF2-40B4-BE49-F238E27FC236}">
                <a16:creationId xmlns:a16="http://schemas.microsoft.com/office/drawing/2014/main" id="{045677C7-3BD7-32D4-DC5F-AF2CB9550973}"/>
              </a:ext>
            </a:extLst>
          </p:cNvPr>
          <p:cNvSpPr>
            <a:spLocks noGrp="1"/>
          </p:cNvSpPr>
          <p:nvPr>
            <p:ph idx="1"/>
          </p:nvPr>
        </p:nvSpPr>
        <p:spPr>
          <a:xfrm>
            <a:off x="1017309" y="2061295"/>
            <a:ext cx="10515600" cy="4351338"/>
          </a:xfrm>
        </p:spPr>
        <p:txBody>
          <a:bodyPr/>
          <a:lstStyle/>
          <a:p>
            <a:r>
              <a:rPr lang="zh-CN" altLang="en-US" dirty="0">
                <a:latin typeface="宋体" panose="02010600030101010101" pitchFamily="2" charset="-122"/>
                <a:ea typeface="宋体" panose="02010600030101010101" pitchFamily="2" charset="-122"/>
              </a:rPr>
              <a:t>该算法由</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个部分组成：数据仓库读取及数据初始化模块，数据聚类模块，中心点获取模块。其中，数据聚类模块主要由</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完成，而中心点获取模块则由</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CPU</a:t>
            </a:r>
            <a:r>
              <a:rPr lang="zh-CN" altLang="en-US" dirty="0">
                <a:latin typeface="宋体" panose="02010600030101010101" pitchFamily="2" charset="-122"/>
                <a:ea typeface="宋体" panose="02010600030101010101" pitchFamily="2" charset="-122"/>
              </a:rPr>
              <a:t>共同完成。</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下面重点对数据聚类模块和中心点获取模块讲解。</a:t>
            </a:r>
          </a:p>
        </p:txBody>
      </p:sp>
    </p:spTree>
    <p:extLst>
      <p:ext uri="{BB962C8B-B14F-4D97-AF65-F5344CB8AC3E}">
        <p14:creationId xmlns:p14="http://schemas.microsoft.com/office/powerpoint/2010/main" val="86575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BB95-667E-8ADC-0CA7-1557A027DBF2}"/>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3.2.1 </a:t>
            </a:r>
            <a:r>
              <a:rPr lang="zh-CN" altLang="en-US" dirty="0">
                <a:latin typeface="宋体" panose="02010600030101010101" pitchFamily="2" charset="-122"/>
                <a:ea typeface="宋体" panose="02010600030101010101" pitchFamily="2" charset="-122"/>
              </a:rPr>
              <a:t>数据聚类模块</a:t>
            </a:r>
          </a:p>
        </p:txBody>
      </p:sp>
      <p:sp>
        <p:nvSpPr>
          <p:cNvPr id="3" name="内容占位符 2">
            <a:extLst>
              <a:ext uri="{FF2B5EF4-FFF2-40B4-BE49-F238E27FC236}">
                <a16:creationId xmlns:a16="http://schemas.microsoft.com/office/drawing/2014/main" id="{DFBE2499-22C1-7A2D-D91C-5CBB71A90AE0}"/>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对于 </a:t>
            </a:r>
            <a:r>
              <a:rPr lang="en-US" altLang="zh-CN" dirty="0" err="1">
                <a:latin typeface="宋体" panose="02010600030101010101" pitchFamily="2" charset="-122"/>
                <a:ea typeface="宋体" panose="02010600030101010101" pitchFamily="2" charset="-122"/>
              </a:rPr>
              <a:t>k_count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个中心点，采取分批原则。假设：</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a:t>
            </a:r>
            <a:r>
              <a:rPr lang="en-US" altLang="zh-CN" dirty="0" err="1">
                <a:latin typeface="宋体" panose="02010600030101010101" pitchFamily="2" charset="-122"/>
                <a:ea typeface="宋体" panose="02010600030101010101" pitchFamily="2" charset="-122"/>
              </a:rPr>
              <a:t>sharedMemPerBlock</a:t>
            </a:r>
            <a:r>
              <a:rPr lang="en-US" altLang="zh-CN" dirty="0">
                <a:latin typeface="宋体" panose="02010600030101010101" pitchFamily="2" charset="-122"/>
                <a:ea typeface="宋体" panose="02010600030101010101" pitchFamily="2" charset="-122"/>
              </a:rPr>
              <a:t>=16 384 Byte</a:t>
            </a:r>
            <a:r>
              <a:rPr lang="zh-CN" altLang="en-US" dirty="0">
                <a:latin typeface="宋体" panose="02010600030101010101" pitchFamily="2" charset="-122"/>
                <a:ea typeface="宋体" panose="02010600030101010101" pitchFamily="2" charset="-122"/>
              </a:rPr>
              <a:t>，为每一个</a:t>
            </a:r>
            <a:r>
              <a:rPr lang="en-US" altLang="zh-CN" dirty="0">
                <a:latin typeface="宋体" panose="02010600030101010101" pitchFamily="2" charset="-122"/>
                <a:ea typeface="宋体" panose="02010600030101010101" pitchFamily="2" charset="-122"/>
              </a:rPr>
              <a:t>block </a:t>
            </a:r>
            <a:r>
              <a:rPr lang="zh-CN" altLang="en-US" dirty="0">
                <a:latin typeface="宋体" panose="02010600030101010101" pitchFamily="2" charset="-122"/>
                <a:ea typeface="宋体" panose="02010600030101010101" pitchFamily="2" charset="-122"/>
              </a:rPr>
              <a:t>的 </a:t>
            </a:r>
            <a:r>
              <a:rPr lang="en-US" altLang="zh-CN" dirty="0">
                <a:latin typeface="宋体" panose="02010600030101010101" pitchFamily="2" charset="-122"/>
                <a:ea typeface="宋体" panose="02010600030101010101" pitchFamily="2" charset="-122"/>
              </a:rPr>
              <a:t>shared memory </a:t>
            </a:r>
            <a:r>
              <a:rPr lang="zh-CN" altLang="en-US" dirty="0">
                <a:latin typeface="宋体" panose="02010600030101010101" pitchFamily="2" charset="-122"/>
                <a:ea typeface="宋体" panose="02010600030101010101" pitchFamily="2" charset="-122"/>
              </a:rPr>
              <a:t>的大小。则</a:t>
            </a:r>
            <a:r>
              <a:rPr lang="en-US" altLang="zh-CN" dirty="0" err="1">
                <a:latin typeface="宋体" panose="02010600030101010101" pitchFamily="2" charset="-122"/>
                <a:ea typeface="宋体" panose="02010600030101010101" pitchFamily="2" charset="-122"/>
              </a:rPr>
              <a:t>k_COUNT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次运算被分为</a:t>
            </a:r>
            <a:r>
              <a:rPr lang="en-US" altLang="zh-CN" dirty="0">
                <a:latin typeface="宋体" panose="02010600030101010101" pitchFamily="2" charset="-122"/>
                <a:ea typeface="宋体" panose="02010600030101010101" pitchFamily="2" charset="-122"/>
              </a:rPr>
              <a:t>m </a:t>
            </a:r>
            <a:r>
              <a:rPr lang="zh-CN" altLang="en-US" dirty="0">
                <a:latin typeface="宋体" panose="02010600030101010101" pitchFamily="2" charset="-122"/>
                <a:ea typeface="宋体" panose="02010600030101010101" pitchFamily="2" charset="-122"/>
              </a:rPr>
              <a:t>批，每批累加数据集与 </a:t>
            </a:r>
            <a:r>
              <a:rPr lang="en-US" altLang="zh-CN" dirty="0" err="1">
                <a:latin typeface="宋体" panose="02010600030101010101" pitchFamily="2" charset="-122"/>
                <a:ea typeface="宋体" panose="02010600030101010101" pitchFamily="2" charset="-122"/>
              </a:rPr>
              <a:t>kMax</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个中心点的平方误差和。</a:t>
            </a:r>
          </a:p>
        </p:txBody>
      </p:sp>
      <p:pic>
        <p:nvPicPr>
          <p:cNvPr id="5" name="图片 4">
            <a:extLst>
              <a:ext uri="{FF2B5EF4-FFF2-40B4-BE49-F238E27FC236}">
                <a16:creationId xmlns:a16="http://schemas.microsoft.com/office/drawing/2014/main" id="{4B190CAC-4F91-02EC-0A8B-6DA9A66A0BD9}"/>
              </a:ext>
            </a:extLst>
          </p:cNvPr>
          <p:cNvPicPr>
            <a:picLocks noChangeAspect="1"/>
          </p:cNvPicPr>
          <p:nvPr/>
        </p:nvPicPr>
        <p:blipFill>
          <a:blip r:embed="rId2"/>
          <a:stretch>
            <a:fillRect/>
          </a:stretch>
        </p:blipFill>
        <p:spPr>
          <a:xfrm>
            <a:off x="4342010" y="2510357"/>
            <a:ext cx="3149762" cy="819192"/>
          </a:xfrm>
          <a:prstGeom prst="rect">
            <a:avLst/>
          </a:prstGeom>
        </p:spPr>
      </p:pic>
    </p:spTree>
    <p:extLst>
      <p:ext uri="{BB962C8B-B14F-4D97-AF65-F5344CB8AC3E}">
        <p14:creationId xmlns:p14="http://schemas.microsoft.com/office/powerpoint/2010/main" val="943012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1864</Words>
  <Application>Microsoft Office PowerPoint</Application>
  <PresentationFormat>宽屏</PresentationFormat>
  <Paragraphs>84</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宋体</vt:lpstr>
      <vt:lpstr>Arial</vt:lpstr>
      <vt:lpstr>Times New Roman</vt:lpstr>
      <vt:lpstr>Office 主题​​</vt:lpstr>
      <vt:lpstr>基于CUDA编程实现的分批并行K-means算法</vt:lpstr>
      <vt:lpstr>Summary</vt:lpstr>
      <vt:lpstr>1 简介</vt:lpstr>
      <vt:lpstr>2 实现思路</vt:lpstr>
      <vt:lpstr>2.2 原始 K-means 的算法描述</vt:lpstr>
      <vt:lpstr>2.3 并行 K-means 的算法流程</vt:lpstr>
      <vt:lpstr>3 具体的代码实现</vt:lpstr>
      <vt:lpstr>3.2 模块解释</vt:lpstr>
      <vt:lpstr>3.2.1 数据聚类模块</vt:lpstr>
      <vt:lpstr>3.2.1 数据聚类模块</vt:lpstr>
      <vt:lpstr>3.2.2 中心点获取模块</vt:lpstr>
      <vt:lpstr>4 算法测试</vt:lpstr>
      <vt:lpstr>5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沐钊 田</dc:creator>
  <cp:lastModifiedBy>沐钊 田</cp:lastModifiedBy>
  <cp:revision>8</cp:revision>
  <dcterms:created xsi:type="dcterms:W3CDTF">2024-06-06T02:26:30Z</dcterms:created>
  <dcterms:modified xsi:type="dcterms:W3CDTF">2024-06-06T14:12:21Z</dcterms:modified>
</cp:coreProperties>
</file>