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75" r:id="rId8"/>
    <p:sldId id="276" r:id="rId9"/>
    <p:sldId id="271" r:id="rId10"/>
    <p:sldId id="260" r:id="rId11"/>
    <p:sldId id="272" r:id="rId12"/>
    <p:sldId id="261" r:id="rId13"/>
    <p:sldId id="273" r:id="rId14"/>
    <p:sldId id="262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F80"/>
    <a:srgbClr val="F2F2F2"/>
    <a:srgbClr val="B8319D"/>
    <a:srgbClr val="B9319D"/>
    <a:srgbClr val="00A5CD"/>
    <a:srgbClr val="FD0353"/>
    <a:srgbClr val="4E3BAD"/>
    <a:srgbClr val="FF8E11"/>
    <a:srgbClr val="99FF33"/>
    <a:srgbClr val="0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703" autoAdjust="0"/>
  </p:normalViewPr>
  <p:slideViewPr>
    <p:cSldViewPr snapToGrid="0">
      <p:cViewPr>
        <p:scale>
          <a:sx n="66" d="100"/>
          <a:sy n="66" d="100"/>
        </p:scale>
        <p:origin x="111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C7ED05-9086-4BC6-924A-636329F67C75}" type="datetime1">
              <a:rPr lang="ru-RU" smtClean="0"/>
              <a:t>08.12.2022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88DB34-CCEC-4D5F-85AD-EBC9B67CE06B}" type="datetime1">
              <a:rPr lang="ru-RU" noProof="0" smtClean="0"/>
              <a:t>08.12.2022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US" noProof="0" dirty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" noProof="0"/>
              <a:t>Вставьте или перетащите свое изображение</a:t>
            </a:r>
          </a:p>
        </p:txBody>
      </p:sp>
      <p:sp>
        <p:nvSpPr>
          <p:cNvPr id="9" name="Графический объект 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Графический объект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Заголовок 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10" name="Подзаголовок 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 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ый столбец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15" name="Левый столбец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" noProof="0"/>
              <a:t>Образец текста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" noProof="0"/>
              <a:t>Образец текста</a:t>
            </a:r>
          </a:p>
        </p:txBody>
      </p:sp>
      <p:sp>
        <p:nvSpPr>
          <p:cNvPr id="10" name="Заголовок 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" noProof="0"/>
              <a:t>Вставьте или перетащите свое изображение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10" name="Подзаголовок 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дзаголовок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ru" noProof="0"/>
              <a:t>Подзаголовок</a:t>
            </a:r>
          </a:p>
        </p:txBody>
      </p:sp>
      <p:sp>
        <p:nvSpPr>
          <p:cNvPr id="3" name="Левый столбец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" noProof="0"/>
              <a:t>Вставьте или перетащите свое изображение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" noProof="0"/>
              <a:t>Вставьте или перетащите свое изображение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" noProof="0"/>
              <a:t>Изменить заголовок</a:t>
            </a:r>
          </a:p>
        </p:txBody>
      </p:sp>
      <p:sp>
        <p:nvSpPr>
          <p:cNvPr id="11" name="Подзаголовок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ru" noProof="0"/>
              <a:t>Подзаголовок</a:t>
            </a:r>
          </a:p>
        </p:txBody>
      </p:sp>
      <p:sp>
        <p:nvSpPr>
          <p:cNvPr id="12" name="Левый столбец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" noProof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10" name="Объект 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  <p:sp>
        <p:nvSpPr>
          <p:cNvPr id="11" name="Текст 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ru" noProof="0"/>
              <a:t>Образец текста</a:t>
            </a:r>
          </a:p>
        </p:txBody>
      </p:sp>
      <p:sp>
        <p:nvSpPr>
          <p:cNvPr id="12" name="Объект 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ru" noProof="0"/>
              <a:t>Образец текста</a:t>
            </a:r>
          </a:p>
          <a:p>
            <a:pPr lvl="1" rtl="0"/>
            <a:r>
              <a:rPr lang="ru" noProof="0"/>
              <a:t>Второй уровень</a:t>
            </a:r>
          </a:p>
          <a:p>
            <a:pPr lvl="2" rtl="0"/>
            <a:r>
              <a:rPr lang="ru" noProof="0"/>
              <a:t>Третий уровень</a:t>
            </a:r>
          </a:p>
          <a:p>
            <a:pPr lvl="3" rtl="0"/>
            <a:r>
              <a:rPr lang="ru" noProof="0"/>
              <a:t>Четвертый уровень</a:t>
            </a:r>
          </a:p>
          <a:p>
            <a:pPr lvl="4" rtl="0"/>
            <a:r>
              <a:rPr lang="ru" noProof="0"/>
              <a:t>Пятый уровень</a:t>
            </a:r>
          </a:p>
        </p:txBody>
      </p:sp>
      <p:sp>
        <p:nvSpPr>
          <p:cNvPr id="14" name="Текст 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" noProof="0"/>
              <a:t>Вставьте или перетащите свое изображение</a:t>
            </a:r>
          </a:p>
        </p:txBody>
      </p:sp>
      <p:sp>
        <p:nvSpPr>
          <p:cNvPr id="5" name="Подпись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ru" noProof="0"/>
              <a:t>Поместите здесь подпись изображения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ультимедиа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" noProof="0"/>
              <a:t>Вставьте видео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4" name="Подпись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ru" noProof="0"/>
              <a:t>Поместите здесь подпись изображения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Имя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ru" noProof="0"/>
              <a:t>Имя</a:t>
            </a:r>
          </a:p>
        </p:txBody>
      </p:sp>
      <p:sp>
        <p:nvSpPr>
          <p:cNvPr id="7" name="Эл. почта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ru" noProof="0"/>
              <a:t>Эл. почта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US" noProof="0" dirty="0"/>
          </a:p>
        </p:txBody>
      </p:sp>
      <p:sp>
        <p:nvSpPr>
          <p:cNvPr id="19" name="Графический объект 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Графический объект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Спасибо за внимание!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ru" noProof="0"/>
              <a:t>Спасибо за внимание!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US" noProof="0" dirty="0"/>
          </a:p>
        </p:txBody>
      </p:sp>
      <p:sp>
        <p:nvSpPr>
          <p:cNvPr id="9" name="Графический объект 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Графический объект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" noProof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"/>
              <a:t>Добавить нижний колонтитул</a:t>
            </a:r>
          </a:p>
        </p:txBody>
      </p:sp>
      <p:sp>
        <p:nvSpPr>
          <p:cNvPr id="8" name="Графический объект 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Графический объект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20" name="Графический объект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2" name="Надпись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ru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Иван Воронков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ru"/>
              <a:t>Образец заголовка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291" y="1929140"/>
            <a:ext cx="9299574" cy="2387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Информационная система «</a:t>
            </a:r>
            <a:r>
              <a:rPr lang="en-US" dirty="0"/>
              <a:t>Warehouse</a:t>
            </a:r>
            <a:r>
              <a:rPr lang="ru-RU" dirty="0"/>
              <a:t>»</a:t>
            </a:r>
            <a:br>
              <a:rPr lang="ru-RU" dirty="0"/>
            </a:br>
            <a:r>
              <a:rPr lang="en-US" sz="3600" dirty="0"/>
              <a:t>(</a:t>
            </a:r>
            <a:r>
              <a:rPr lang="ru-RU" sz="3600" dirty="0"/>
              <a:t>Склад</a:t>
            </a:r>
            <a:r>
              <a:rPr lang="en-US" sz="3600" dirty="0"/>
              <a:t>)</a:t>
            </a:r>
            <a:endParaRPr lang="ru" sz="36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0078" y="4711660"/>
            <a:ext cx="5384800" cy="1128712"/>
          </a:xfrm>
        </p:spPr>
        <p:txBody>
          <a:bodyPr rtlCol="0"/>
          <a:lstStyle/>
          <a:p>
            <a:pPr rtl="0"/>
            <a:r>
              <a:rPr lang="ru-RU" sz="1800" dirty="0">
                <a:latin typeface="+mj-lt"/>
              </a:rPr>
              <a:t>Выполнил студент 4 курса:</a:t>
            </a:r>
            <a:r>
              <a:rPr lang="en-US" sz="1800" dirty="0">
                <a:latin typeface="+mj-lt"/>
              </a:rPr>
              <a:t> </a:t>
            </a:r>
            <a:r>
              <a:rPr lang="ru-RU" sz="1800" noProof="1">
                <a:latin typeface="+mj-lt"/>
              </a:rPr>
              <a:t>Коломейченко А.В.</a:t>
            </a:r>
          </a:p>
          <a:p>
            <a:pPr rtl="0"/>
            <a:r>
              <a:rPr lang="ru-RU" sz="1800" noProof="1">
                <a:latin typeface="+mj-lt"/>
              </a:rPr>
              <a:t>Руководитель: Кудрвцева М.А.</a:t>
            </a:r>
            <a:endParaRPr lang="ru" sz="1800" noProof="1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E2D66F-0E07-433D-8FDD-89851EFC8EBA}"/>
              </a:ext>
            </a:extLst>
          </p:cNvPr>
          <p:cNvSpPr/>
          <p:nvPr/>
        </p:nvSpPr>
        <p:spPr>
          <a:xfrm>
            <a:off x="1446213" y="442233"/>
            <a:ext cx="929957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3000"/>
            </a:pPr>
            <a:r>
              <a:rPr lang="ru-RU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Государственное бюджетное</a:t>
            </a:r>
            <a:r>
              <a:rPr lang="en-US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 </a:t>
            </a:r>
            <a:r>
              <a:rPr lang="ru-RU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профессиональное</a:t>
            </a:r>
            <a:r>
              <a:rPr lang="en-US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 </a:t>
            </a:r>
            <a:r>
              <a:rPr lang="ru-RU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образовательное</a:t>
            </a:r>
            <a:r>
              <a:rPr lang="en-US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 </a:t>
            </a:r>
            <a:r>
              <a:rPr lang="ru-RU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учреждение Иркутской области</a:t>
            </a:r>
            <a:r>
              <a:rPr lang="en-US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 </a:t>
            </a:r>
            <a:r>
              <a:rPr lang="ru-RU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«Иркутский авиационный техникум»</a:t>
            </a:r>
            <a:r>
              <a:rPr lang="en-US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 </a:t>
            </a:r>
          </a:p>
          <a:p>
            <a:pPr algn="ctr">
              <a:spcBef>
                <a:spcPts val="600"/>
              </a:spcBef>
              <a:buClr>
                <a:schemeClr val="dk1"/>
              </a:buClr>
              <a:buSzPts val="3000"/>
            </a:pPr>
            <a:r>
              <a:rPr lang="ru-RU" dirty="0">
                <a:solidFill>
                  <a:schemeClr val="bg1"/>
                </a:solidFill>
                <a:latin typeface="+mj-lt"/>
                <a:ea typeface="Cabin Condensed"/>
                <a:cs typeface="Times New Roman" panose="02020603050405020304" pitchFamily="18" charset="0"/>
                <a:sym typeface="Cabin"/>
              </a:rPr>
              <a:t>(ГБПОУИО «ИАТ»)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5BE9B2-EEDE-4B6E-90A9-6E5732E4E36B}"/>
              </a:ext>
            </a:extLst>
          </p:cNvPr>
          <p:cNvSpPr/>
          <p:nvPr/>
        </p:nvSpPr>
        <p:spPr>
          <a:xfrm>
            <a:off x="5742387" y="6112934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Иркутск, 2022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smtClean="0"/>
              <a:pPr rtl="0"/>
              <a:t>10</a:t>
            </a:fld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7" y="653328"/>
            <a:ext cx="10112050" cy="734611"/>
          </a:xfrm>
        </p:spPr>
        <p:txBody>
          <a:bodyPr rtlCol="0"/>
          <a:lstStyle/>
          <a:p>
            <a:pPr algn="ctr" rtl="0"/>
            <a:r>
              <a:rPr lang="ru-RU" sz="5400" dirty="0"/>
              <a:t>Инфологическая модель</a:t>
            </a:r>
            <a:endParaRPr lang="ru" sz="5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1D661E7-8A6E-4D21-B5F1-81916E42DCD1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8BBD5A-3665-4435-977E-2D3AE7EA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4" y="1688631"/>
            <a:ext cx="10964411" cy="47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smtClean="0"/>
              <a:pPr rtl="0"/>
              <a:t>11</a:t>
            </a:fld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Диаграммы</a:t>
            </a:r>
            <a:endParaRPr lang="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B06574-C65A-4C43-A4DB-AB2C7136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err="1"/>
              <a:t>Даталогическая</a:t>
            </a:r>
            <a:r>
              <a:rPr lang="ru-RU" dirty="0"/>
              <a:t> модель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DADD2A-6004-4FE0-8A8B-7EE50A021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ER</a:t>
            </a:r>
            <a:r>
              <a:rPr lang="ru-RU" dirty="0"/>
              <a:t>- модель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1C6335-A00A-44E8-880C-054C223730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5" y="2557315"/>
            <a:ext cx="5202555" cy="28765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5F51E2-C4F3-4DB5-A21B-96365AA9DA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7315"/>
            <a:ext cx="5302250" cy="28765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32D1A3-0512-461A-99CA-07A799D91D3D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9801B4F-2325-4ED4-A74E-A7D615C5E5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058DB212-BFA2-403F-85EF-DFD3FF6D973A}" type="slidenum">
              <a:rPr lang="en-US" noProof="0" smtClean="0"/>
              <a:pPr rtl="0"/>
              <a:t>12</a:t>
            </a:fld>
            <a:endParaRPr lang="en-US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0D6E04-A83D-47AE-9593-F5112BA1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Проектирования интерфейса ИС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C0EB1D-B4BF-4527-BD0A-B2A40A573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847596"/>
            <a:ext cx="5040000" cy="360000"/>
          </a:xfrm>
        </p:spPr>
        <p:txBody>
          <a:bodyPr/>
          <a:lstStyle/>
          <a:p>
            <a:pPr algn="ctr"/>
            <a:r>
              <a:rPr lang="ru-RU" dirty="0"/>
              <a:t>Прототип интерфейса главного окна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B17A29A-2FC0-41F7-AB8F-545A754F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309" y="1819998"/>
            <a:ext cx="5335308" cy="360000"/>
          </a:xfrm>
        </p:spPr>
        <p:txBody>
          <a:bodyPr/>
          <a:lstStyle/>
          <a:p>
            <a:pPr algn="ctr"/>
            <a:r>
              <a:rPr lang="ru-RU" dirty="0"/>
              <a:t> Прототип интерфейса окна авторизации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4B8CE4F-7C66-4C88-B3EA-11C037A449A7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9174" t="6176" r="9679" b="7732"/>
          <a:stretch/>
        </p:blipFill>
        <p:spPr>
          <a:xfrm>
            <a:off x="1093288" y="2389654"/>
            <a:ext cx="3815142" cy="33470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FCD0C3-3290-4BC8-A0DF-23CA0032BBAF}"/>
              </a:ext>
            </a:extLst>
          </p:cNvPr>
          <p:cNvPicPr/>
          <p:nvPr/>
        </p:nvPicPr>
        <p:blipFill rotWithShape="1">
          <a:blip r:embed="rId3"/>
          <a:srcRect l="3019" t="6557" r="2934" b="5240"/>
          <a:stretch/>
        </p:blipFill>
        <p:spPr>
          <a:xfrm>
            <a:off x="5335308" y="2663995"/>
            <a:ext cx="6080609" cy="26139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0E6C901-0205-41D3-9FA9-D40647995C89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3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01998E-C55C-41F9-8A2B-FE587435B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en-US" noProof="0" smtClean="0"/>
              <a:pPr rtl="0"/>
              <a:t>13</a:t>
            </a:fld>
            <a:endParaRPr lang="en-US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4330477-B148-49EE-8C20-CAD94C854A3F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52CCE1-3CA9-4566-9268-B64E1D5FFB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7280" y="682082"/>
            <a:ext cx="7356396" cy="44589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7" name="Текст 2">
            <a:extLst>
              <a:ext uri="{FF2B5EF4-FFF2-40B4-BE49-F238E27FC236}">
                <a16:creationId xmlns:a16="http://schemas.microsoft.com/office/drawing/2014/main" id="{E0256895-2A57-462C-A1B8-DD3502C98985}"/>
              </a:ext>
            </a:extLst>
          </p:cNvPr>
          <p:cNvSpPr txBox="1">
            <a:spLocks/>
          </p:cNvSpPr>
          <p:nvPr/>
        </p:nvSpPr>
        <p:spPr>
          <a:xfrm>
            <a:off x="3841473" y="5280142"/>
            <a:ext cx="3588010" cy="360001"/>
          </a:xfrm>
          <a:prstGeom prst="rect">
            <a:avLst/>
          </a:prstGeom>
        </p:spPr>
        <p:txBody>
          <a:bodyPr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Интерфейс окна авторизации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D20F4621-D322-4CE8-A0D4-F7B432E94744}"/>
              </a:ext>
            </a:extLst>
          </p:cNvPr>
          <p:cNvSpPr txBox="1">
            <a:spLocks/>
          </p:cNvSpPr>
          <p:nvPr/>
        </p:nvSpPr>
        <p:spPr>
          <a:xfrm>
            <a:off x="4142864" y="6227626"/>
            <a:ext cx="2985228" cy="360001"/>
          </a:xfrm>
          <a:prstGeom prst="rect">
            <a:avLst/>
          </a:prstGeom>
        </p:spPr>
        <p:txBody>
          <a:bodyPr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Листинг кнопки «</a:t>
            </a:r>
            <a:r>
              <a:rPr lang="en-US" dirty="0"/>
              <a:t>Login</a:t>
            </a:r>
            <a:r>
              <a:rPr lang="ru-RU" dirty="0"/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32B0DD-E329-4A22-ABC8-DAC3AD79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20" y="181535"/>
            <a:ext cx="9901707" cy="59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750372-471C-4009-A0D3-984F5245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Интерфейс главного окна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BFAC1C-DAF0-4EBA-91FA-DA4FB0D3E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6A987E-682F-408B-9FC3-667E5048CF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3088" y="1613140"/>
            <a:ext cx="8057070" cy="4744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09369C-3997-4823-B8D8-833B31D3698B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09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8D60B-A2AD-4C46-BFC5-FF8693F7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D780B0-5A4F-4C15-8938-F020C0C3D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CBD782-AFF8-4C30-A7FE-A8DEEC8E8307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FCD45-1284-48FB-8FED-9910D13B14CF}"/>
              </a:ext>
            </a:extLst>
          </p:cNvPr>
          <p:cNvPicPr/>
          <p:nvPr/>
        </p:nvPicPr>
        <p:blipFill rotWithShape="1">
          <a:blip r:embed="rId2"/>
          <a:srcRect r="33478" b="28369"/>
          <a:stretch/>
        </p:blipFill>
        <p:spPr bwMode="auto">
          <a:xfrm>
            <a:off x="648000" y="395927"/>
            <a:ext cx="4678224" cy="9619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160C7C-2F79-4EAE-AE05-6F76E92B865F}"/>
              </a:ext>
            </a:extLst>
          </p:cNvPr>
          <p:cNvSpPr/>
          <p:nvPr/>
        </p:nvSpPr>
        <p:spPr>
          <a:xfrm>
            <a:off x="1504175" y="1447166"/>
            <a:ext cx="297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Подключение к базе данных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3CF3259-58F9-41B5-A8F5-FEB66FC521DE}"/>
              </a:ext>
            </a:extLst>
          </p:cNvPr>
          <p:cNvSpPr/>
          <p:nvPr/>
        </p:nvSpPr>
        <p:spPr>
          <a:xfrm>
            <a:off x="6890377" y="1447166"/>
            <a:ext cx="388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кнопки «Выйти из системы»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4BD691-F19D-4311-9E0F-83B0570780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8200" y="395926"/>
            <a:ext cx="4813299" cy="9619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A8AC54-45D3-4EB2-B4DB-CF6FE1664D8E}"/>
              </a:ext>
            </a:extLst>
          </p:cNvPr>
          <p:cNvSpPr/>
          <p:nvPr/>
        </p:nvSpPr>
        <p:spPr>
          <a:xfrm>
            <a:off x="4477040" y="5455812"/>
            <a:ext cx="304718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80340" algn="ctr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Листинг кнопки «Удалить»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E2AE35-FEC7-4FB8-90C7-E06CB6E9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175" y="2334259"/>
            <a:ext cx="91059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0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4806E-8EB9-4827-BDBA-EEAD93D9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EAB7AE4-DC2C-4CCF-90B4-1FF954B89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AFD403-6C30-48FF-8B92-B774CDE1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2" y="1244120"/>
            <a:ext cx="11007545" cy="358268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D30E35-2F32-450F-B262-97B1BB97B0B6}"/>
              </a:ext>
            </a:extLst>
          </p:cNvPr>
          <p:cNvSpPr/>
          <p:nvPr/>
        </p:nvSpPr>
        <p:spPr>
          <a:xfrm>
            <a:off x="3641152" y="5098218"/>
            <a:ext cx="396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Программный код кнопки «Добавить»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95E10FB-F7AB-4C21-B393-633E47FD07B4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3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DCAE2-9034-45DF-8AD1-AB889516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D6729E6-BB22-4150-A761-8482DDD30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en-US" noProof="0" smtClean="0"/>
              <a:t>17</a:t>
            </a:fld>
            <a:endParaRPr lang="en-US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21307C-AE38-4E34-B4EB-07B19909C9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0000" y="1110403"/>
            <a:ext cx="6540649" cy="368173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19F24F-99A2-46FB-8939-73577B5E2F8E}"/>
              </a:ext>
            </a:extLst>
          </p:cNvPr>
          <p:cNvSpPr/>
          <p:nvPr/>
        </p:nvSpPr>
        <p:spPr>
          <a:xfrm>
            <a:off x="3783134" y="5069870"/>
            <a:ext cx="399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Программный код кнопки «Обновить»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4054A2-54E2-43F2-9D21-55AB119F1523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9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5CC3F865-D578-4242-B83F-DF265141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74000" cy="4470309"/>
          </a:xfrm>
        </p:spPr>
        <p:txBody>
          <a:bodyPr/>
          <a:lstStyle/>
          <a:p>
            <a:r>
              <a:rPr lang="ru-RU" dirty="0"/>
              <a:t>Целью выполнения курсового проекта являлась разработка ИС «Склад» для сотрудников. В процессе написания программного продукта все задачи были успешно выполнены.</a:t>
            </a:r>
          </a:p>
          <a:p>
            <a:r>
              <a:rPr lang="ru-RU" dirty="0"/>
              <a:t> В дальнейшем ИС может развиваться путём расширения функционала и внедрения в предметную область, тем самым подтверждая свою актуальность.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7EDD50-5B47-4BEE-94D8-A683923A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B6D855-FAEE-4D38-BC56-A1C04A371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2BFBE8-DCC2-4C56-9F07-CB6E2F689A5B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2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183F1E6-F0EA-4A8E-A8DB-78077C79C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260" y="5385907"/>
            <a:ext cx="5661265" cy="1472093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/>
              <a:t>I</a:t>
            </a:r>
            <a:r>
              <a:rPr lang="ru-RU" sz="1600" dirty="0"/>
              <a:t>rkutsk.1cbit.ru – Первый Бит. – URL: https://irkutsk.1cbit.ru/blog/chto-takoe-programma-1s/ (дата обращения: 06.09.2022). –Текст: электронный.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1600" dirty="0"/>
              <a:t>wd-x.ru – Знакомство с программным комплексом 1С Предприятие. – URL: https://wd-x.ru/1c-predpriyatie/ (дата обращения: 07.09.2022). – Режим доступа: свободный доступ – Текст: электронный.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1600" dirty="0"/>
              <a:t>stackoverflow.com – Как получить данные из базы данных </a:t>
            </a:r>
            <a:r>
              <a:rPr lang="en-US" sz="1600" dirty="0"/>
              <a:t>SQL</a:t>
            </a:r>
            <a:r>
              <a:rPr lang="ru-RU" sz="1600" dirty="0"/>
              <a:t> для хранения в поле со списком – URL: https://translated.turbopages.org/proxy_u/en-ru.ru.5fd6d569-6371b124-8678c508-74722d776562/https/stackoverflow.com/questions/ 17960283/</a:t>
            </a:r>
            <a:r>
              <a:rPr lang="ru-RU" sz="1600" dirty="0" err="1"/>
              <a:t>how-to-get-data-from-sql-database-to-store</a:t>
            </a:r>
            <a:r>
              <a:rPr lang="ru-RU" sz="1600" dirty="0"/>
              <a:t>-%20in-combo-box-c-sharp / (дата обращения: 10.10.2022). – Текст: электронный.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stackoverflow</a:t>
            </a:r>
            <a:r>
              <a:rPr lang="ru-RU" sz="1600" dirty="0"/>
              <a:t>.</a:t>
            </a:r>
            <a:r>
              <a:rPr lang="en-US" sz="1600" dirty="0"/>
              <a:t>com</a:t>
            </a:r>
            <a:r>
              <a:rPr lang="ru-RU" sz="1600" dirty="0"/>
              <a:t> – Получить текущий индекс </a:t>
            </a:r>
            <a:r>
              <a:rPr lang="ru-RU" sz="1600" dirty="0" err="1"/>
              <a:t>ComboBox</a:t>
            </a:r>
            <a:r>
              <a:rPr lang="ru-RU" sz="1600" dirty="0"/>
              <a:t>? – URL: https://stackoverflow.com/questions/7341351/get-the-current-index-of-a-combobox / (дата обращения: 16.10.2022). – Текст: электронный.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Metanit</a:t>
            </a:r>
            <a:r>
              <a:rPr lang="ru-RU" sz="1600" dirty="0"/>
              <a:t>.</a:t>
            </a:r>
            <a:r>
              <a:rPr lang="en-US" sz="1600" dirty="0"/>
              <a:t>com </a:t>
            </a:r>
            <a:r>
              <a:rPr lang="ru-RU" sz="1600" dirty="0"/>
              <a:t>– Окно сообщения </a:t>
            </a:r>
            <a:r>
              <a:rPr lang="ru-RU" sz="1600" dirty="0" err="1"/>
              <a:t>MessageBox</a:t>
            </a:r>
            <a:r>
              <a:rPr lang="ru-RU" sz="1600" dirty="0"/>
              <a:t>– URL: https://metanit.com/sharp/windowsforms/4.19.php/ (дата обращения: 16.10.2022). – Текст: электронный.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vscode</a:t>
            </a:r>
            <a:r>
              <a:rPr lang="ru-RU" sz="1600" dirty="0"/>
              <a:t>.</a:t>
            </a:r>
            <a:r>
              <a:rPr lang="en-US" sz="1600" dirty="0" err="1"/>
              <a:t>ru</a:t>
            </a:r>
            <a:r>
              <a:rPr lang="en-US" sz="1600" dirty="0"/>
              <a:t> </a:t>
            </a:r>
            <a:r>
              <a:rPr lang="ru-RU" sz="1600" dirty="0"/>
              <a:t>– Вывод данных в </a:t>
            </a:r>
            <a:r>
              <a:rPr lang="ru-RU" sz="1600" dirty="0" err="1"/>
              <a:t>DataGridView</a:t>
            </a:r>
            <a:r>
              <a:rPr lang="ru-RU" sz="1600" dirty="0"/>
              <a:t> из БД на C# – URL: https://vscode.ru/prog-lessons/vyivod-dannyih-v-datagridview-c-sharp.html?ysclid=lai1159hjg418594083 / (дата обращения: 17.10.2022). – Текст: электронный.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ru-RU" sz="1600" dirty="0" err="1"/>
              <a:t>yberforum</a:t>
            </a:r>
            <a:r>
              <a:rPr lang="ru-RU" sz="1600" dirty="0"/>
              <a:t>.</a:t>
            </a:r>
            <a:r>
              <a:rPr lang="en-US" sz="1600" dirty="0" err="1"/>
              <a:t>ru</a:t>
            </a:r>
            <a:r>
              <a:rPr lang="ru-RU" sz="1600" dirty="0"/>
              <a:t> – Вывод данных из таблицы в </a:t>
            </a:r>
            <a:r>
              <a:rPr lang="ru-RU" sz="1600" dirty="0" err="1"/>
              <a:t>ComboBox</a:t>
            </a:r>
            <a:r>
              <a:rPr lang="ru-RU" sz="1600" dirty="0"/>
              <a:t> – URL: https://www.cyberforum.ru/ado-net/thread1018750.html?ysclid=lai13dx8ry674876732 / (дата обращения: 02.11.2022). – Текст: электронный.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ru-RU" sz="1600" dirty="0"/>
              <a:t>-</a:t>
            </a:r>
            <a:r>
              <a:rPr lang="en-US" sz="1600" dirty="0" err="1"/>
              <a:t>sharpcorner</a:t>
            </a:r>
            <a:r>
              <a:rPr lang="ru-RU" sz="1600" dirty="0"/>
              <a:t>.</a:t>
            </a:r>
            <a:r>
              <a:rPr lang="en-US" sz="1600" dirty="0"/>
              <a:t>com </a:t>
            </a:r>
            <a:r>
              <a:rPr lang="ru-RU" sz="1600" dirty="0"/>
              <a:t>–   </a:t>
            </a:r>
            <a:r>
              <a:rPr lang="en-US" sz="1600" dirty="0"/>
              <a:t>C</a:t>
            </a:r>
            <a:r>
              <a:rPr lang="ru-RU" sz="1600" dirty="0"/>
              <a:t># Подключение к </a:t>
            </a:r>
            <a:r>
              <a:rPr lang="en-US" sz="1600" dirty="0" err="1"/>
              <a:t>MySql</a:t>
            </a:r>
            <a:r>
              <a:rPr lang="ru-RU" sz="1600" dirty="0"/>
              <a:t> в </a:t>
            </a:r>
            <a:r>
              <a:rPr lang="en-US" sz="1600" dirty="0"/>
              <a:t>Visual Studio</a:t>
            </a:r>
            <a:r>
              <a:rPr lang="ru-RU" sz="1600" dirty="0"/>
              <a:t> 2019 – URL: https://translated.turbopages.org/proxy_u/en-ru.ru.8e547ada-6371b415-04e0ddc3-74722d776562/https/www.c-sharpcorner.com/article/connect-mysql-with-c-sharp-net-framework-in-visual-studio-2019 / (дата обращения: 02.11.2022). – Текст: электронный.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/>
              <a:t>service</a:t>
            </a:r>
            <a:r>
              <a:rPr lang="ru-RU" sz="1600" dirty="0"/>
              <a:t>-</a:t>
            </a:r>
            <a:r>
              <a:rPr lang="en-US" sz="1600" dirty="0"/>
              <a:t>online</a:t>
            </a:r>
            <a:r>
              <a:rPr lang="ru-RU" sz="1600" dirty="0"/>
              <a:t>.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ru-RU" sz="1600" dirty="0"/>
              <a:t>– Бланки онлайн– URL: https://service-online.su/ (дата обращения: 02.11.2022). – Текст: электронный.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Metanit</a:t>
            </a:r>
            <a:r>
              <a:rPr lang="ru-RU" sz="1600" dirty="0"/>
              <a:t>.</a:t>
            </a:r>
            <a:r>
              <a:rPr lang="en-US" sz="1600" dirty="0"/>
              <a:t>com </a:t>
            </a:r>
            <a:r>
              <a:rPr lang="ru-RU" sz="1600" dirty="0"/>
              <a:t>– Всплывающие подсказки </a:t>
            </a:r>
            <a:r>
              <a:rPr lang="ru-RU" sz="1600" dirty="0" err="1"/>
              <a:t>ToolTip</a:t>
            </a:r>
            <a:r>
              <a:rPr lang="ru-RU" sz="1600" dirty="0"/>
              <a:t> и </a:t>
            </a:r>
            <a:r>
              <a:rPr lang="ru-RU" sz="1600" dirty="0" err="1"/>
              <a:t>Popup</a:t>
            </a:r>
            <a:r>
              <a:rPr lang="ru-RU" sz="1600" dirty="0"/>
              <a:t>– URL: https://metanit.com/sharp/wpf/5.3.php/ (дата обращения: 06.12.2022). – Текст: электронный.</a:t>
            </a:r>
          </a:p>
          <a:p>
            <a:br>
              <a:rPr lang="ru-RU" sz="1600" dirty="0"/>
            </a:br>
            <a:r>
              <a:rPr lang="ru-RU" sz="1600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AC43EEE-3CB9-403C-941A-6C0DED0A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07" y="2565086"/>
            <a:ext cx="5167221" cy="1506582"/>
          </a:xfrm>
        </p:spPr>
        <p:txBody>
          <a:bodyPr/>
          <a:lstStyle/>
          <a:p>
            <a:r>
              <a:rPr lang="ru-RU" sz="2400" b="1" dirty="0"/>
              <a:t>Список используемых источников</a:t>
            </a:r>
            <a:br>
              <a:rPr lang="ru-RU" sz="2400" b="1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B267BE-F7F2-485D-A489-FA04524207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pPr rtl="0"/>
            <a:fld id="{058DB212-BFA2-403F-85EF-DFD3FF6D973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5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9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9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Актуальность ИС «Склад»</a:t>
            </a:r>
            <a:endParaRPr lang="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8F7AE45-8FC2-4070-897B-65498B6BB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Решение известных задач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 по торгово-складскому учету</a:t>
            </a:r>
            <a:r>
              <a:rPr lang="en-US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 по розничной торговле.</a:t>
            </a:r>
          </a:p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810A01-E70D-4BC9-BEAD-3B0DCDB2748B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CB7234-2A2E-4A4F-9FC1-11CB89CCF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00EF816-A1E6-4869-B9C8-B0DC4BAAA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688" y="2515241"/>
            <a:ext cx="5040313" cy="2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Цели и задачи</a:t>
            </a:r>
            <a:endParaRPr lang="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01" y="1524000"/>
            <a:ext cx="10900532" cy="457199"/>
          </a:xfrm>
        </p:spPr>
        <p:txBody>
          <a:bodyPr rtlCol="0"/>
          <a:lstStyle/>
          <a:p>
            <a:r>
              <a:rPr lang="ru-RU" dirty="0"/>
              <a:t>Целью курсового проекта является разработка информационной системы «Склад».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169100"/>
            <a:ext cx="10767917" cy="3326000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/>
              <a:t>Для достижения поставленной цели были 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проанализировать источники интернета по данной теме;</a:t>
            </a:r>
          </a:p>
          <a:p>
            <a:pPr lvl="0"/>
            <a:r>
              <a:rPr lang="ru-RU" dirty="0"/>
              <a:t>исследовать предметную область;</a:t>
            </a:r>
          </a:p>
          <a:p>
            <a:pPr lvl="0"/>
            <a:r>
              <a:rPr lang="ru-RU" dirty="0"/>
              <a:t>выбрать инструменты разработки, на которых будет создана практическая часть;</a:t>
            </a:r>
          </a:p>
          <a:p>
            <a:pPr lvl="0"/>
            <a:r>
              <a:rPr lang="ru-RU" dirty="0"/>
              <a:t>создать техническое задание на разработку программного продукта;</a:t>
            </a:r>
          </a:p>
          <a:p>
            <a:r>
              <a:rPr lang="ru-RU" dirty="0"/>
              <a:t>спроектировать информационную систему, базу данных;</a:t>
            </a:r>
          </a:p>
          <a:p>
            <a:pPr lvl="0"/>
            <a:r>
              <a:rPr lang="ru-RU" dirty="0"/>
              <a:t>разработать интерфейс программного продукта и ИС;</a:t>
            </a:r>
          </a:p>
          <a:p>
            <a:r>
              <a:rPr lang="ru-RU" dirty="0"/>
              <a:t>разработать руководство пользователя программного продукта.</a:t>
            </a:r>
          </a:p>
          <a:p>
            <a:pPr rtl="0"/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4D5A0A-C117-40BD-AE39-6C50CD4BE2F5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F4A24EB9-DBD7-4F65-92D2-FFFD52755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147" y="511402"/>
            <a:ext cx="8500533" cy="6908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sz="3200" dirty="0">
                <a:latin typeface="+mj-lt"/>
                <a:ea typeface="+mj-ea"/>
                <a:cs typeface="+mj-cs"/>
              </a:rPr>
              <a:t>Среда разработки и язык программирования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B117964-C61A-4863-A04F-3E0D19B22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0525" y="6108700"/>
            <a:ext cx="371475" cy="331788"/>
          </a:xfrm>
        </p:spPr>
        <p:txBody>
          <a:bodyPr/>
          <a:lstStyle/>
          <a:p>
            <a:pPr rtl="0"/>
            <a:fld id="{058DB212-BFA2-403F-85EF-DFD3FF6D973A}" type="slidenum">
              <a:rPr lang="en-US" noProof="0" smtClean="0"/>
              <a:pPr rtl="0"/>
              <a:t>4</a:t>
            </a:fld>
            <a:endParaRPr lang="en-US" noProof="0" dirty="0"/>
          </a:p>
        </p:txBody>
      </p:sp>
      <p:pic>
        <p:nvPicPr>
          <p:cNvPr id="11" name="Picture 24">
            <a:extLst>
              <a:ext uri="{FF2B5EF4-FFF2-40B4-BE49-F238E27FC236}">
                <a16:creationId xmlns:a16="http://schemas.microsoft.com/office/drawing/2014/main" id="{76E8C777-2FC8-4CDD-A197-37A8C64E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25" y="1108376"/>
            <a:ext cx="5238221" cy="523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E771C1A-CFBB-4905-8838-AB8AA4B0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10" y="2222894"/>
            <a:ext cx="3009186" cy="300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10768 0.04004 C -0.13007 0.04907 -0.1638 0.05393 -0.19909 0.05393 C -0.23919 0.05393 -0.27148 0.04907 -0.29388 0.04004 L -0.40143 1.48148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-0.01829 L 0.08633 0.02176 C 0.10833 0.03079 0.14154 0.03565 0.17643 0.03565 C 0.21601 0.03565 0.24779 0.03079 0.26979 0.02176 L 0.37604 -0.01829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B614DC0-670B-4F78-940A-F24029B6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  <a:br>
              <a:rPr lang="ru-RU" dirty="0"/>
            </a:b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9290FD3-44FA-41B9-99E3-0310416B81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340" y="1649413"/>
            <a:ext cx="7564320" cy="4470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61569D-BDB5-43CB-8B09-53B4B39573FF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2E6902FF-31F3-4D41-8C6B-0E4E9D75BF3B}"/>
              </a:ext>
            </a:extLst>
          </p:cNvPr>
          <p:cNvSpPr txBox="1">
            <a:spLocks/>
          </p:cNvSpPr>
          <p:nvPr/>
        </p:nvSpPr>
        <p:spPr>
          <a:xfrm>
            <a:off x="11415638" y="6119813"/>
            <a:ext cx="371475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rtl="0">
              <a:defRPr lang="ru-ru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smtClean="0"/>
              <a:pPr rtl="0"/>
              <a:t>6</a:t>
            </a:fld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dirty="0"/>
              <a:t>Диаграмма деятельности</a:t>
            </a:r>
            <a:endParaRPr lang="ru" noProof="1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5B3804-1759-4777-84F1-8BA20FC6B1BA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99E7EC-42EC-49E6-AC2D-9DE3FF87DF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45" y="1368000"/>
            <a:ext cx="8201710" cy="51342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smtClean="0"/>
              <a:pPr rtl="0"/>
              <a:t>7</a:t>
            </a:fld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51" y="642970"/>
            <a:ext cx="10261299" cy="720000"/>
          </a:xfrm>
        </p:spPr>
        <p:txBody>
          <a:bodyPr rtlCol="0"/>
          <a:lstStyle/>
          <a:p>
            <a:pPr algn="ctr" rtl="0"/>
            <a:r>
              <a:rPr lang="ru-RU" dirty="0"/>
              <a:t>Диаграммы</a:t>
            </a:r>
            <a:endParaRPr lang="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7113" y="1835997"/>
            <a:ext cx="3677047" cy="227934"/>
          </a:xfrm>
        </p:spPr>
        <p:txBody>
          <a:bodyPr rtlCol="0"/>
          <a:lstStyle/>
          <a:p>
            <a:pPr rtl="0"/>
            <a:r>
              <a:rPr lang="ru-RU" dirty="0"/>
              <a:t>Диаграмма развертывания</a:t>
            </a:r>
            <a:endParaRPr lang="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61510" y="1835997"/>
            <a:ext cx="3349234" cy="360000"/>
          </a:xfrm>
        </p:spPr>
        <p:txBody>
          <a:bodyPr rtlCol="0"/>
          <a:lstStyle/>
          <a:p>
            <a:pPr rtl="0"/>
            <a:r>
              <a:rPr lang="ru-RU" dirty="0"/>
              <a:t>Диаграмма компонентов</a:t>
            </a:r>
            <a:endParaRPr lang="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AF0A26F-E033-4EA3-8B89-17987089AB3B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8BE002-2BE8-49B1-BFAD-E52154F99F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51" y="2422050"/>
            <a:ext cx="5015313" cy="39356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37A59F-EE5A-434E-A6C9-08FCB9FD2B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1057"/>
            <a:ext cx="5087552" cy="31067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smtClean="0"/>
              <a:pPr rtl="0"/>
              <a:t>8</a:t>
            </a:fld>
            <a:endParaRPr lang="en-US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9519F92-D48E-4979-AC03-4AFACF71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1CF6324-2817-4E0B-88B4-C56EC0EA6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815FDCD0-1C85-47A6-B856-ADD8B59AB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Диаграмма декомпозиции А1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7FA6999B-2F5F-433E-A846-418FED6208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3FDF1D1-D978-4954-9637-BA60DD6C0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Контекстная диаграмма IDEF0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B3C4CC5-9A73-450A-95E7-FDDE01968349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D04EC54-909D-40F3-B417-60249BCB6540}"/>
              </a:ext>
            </a:extLst>
          </p:cNvPr>
          <p:cNvPicPr/>
          <p:nvPr/>
        </p:nvPicPr>
        <p:blipFill rotWithShape="1">
          <a:blip r:embed="rId2"/>
          <a:srcRect l="14121" t="6191" r="13101" b="7143"/>
          <a:stretch/>
        </p:blipFill>
        <p:spPr bwMode="auto">
          <a:xfrm>
            <a:off x="466702" y="2271659"/>
            <a:ext cx="5221297" cy="3836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8915448-D85B-4F48-BCF7-D7FFED35519C}"/>
              </a:ext>
            </a:extLst>
          </p:cNvPr>
          <p:cNvPicPr/>
          <p:nvPr/>
        </p:nvPicPr>
        <p:blipFill rotWithShape="1">
          <a:blip r:embed="rId3"/>
          <a:srcRect t="1059"/>
          <a:stretch/>
        </p:blipFill>
        <p:spPr>
          <a:xfrm>
            <a:off x="5869299" y="2271658"/>
            <a:ext cx="5546616" cy="39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n-US" smtClean="0"/>
              <a:pPr rtl="0"/>
              <a:t>9</a:t>
            </a:fld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" dirty="0"/>
              <a:t>Диаграммы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324985C-6176-4FEC-9D52-04F89A0A1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6787" y="1909900"/>
            <a:ext cx="3965036" cy="359999"/>
          </a:xfrm>
        </p:spPr>
        <p:txBody>
          <a:bodyPr/>
          <a:lstStyle/>
          <a:p>
            <a:pPr algn="ctr"/>
            <a:r>
              <a:rPr lang="ru-RU" dirty="0"/>
              <a:t>Диаграмма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A8A95D-A5DB-4CCE-B5E8-68AFED94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905009"/>
            <a:ext cx="5040001" cy="360001"/>
          </a:xfrm>
        </p:spPr>
        <p:txBody>
          <a:bodyPr/>
          <a:lstStyle/>
          <a:p>
            <a:pPr algn="ctr"/>
            <a:r>
              <a:rPr lang="ru-RU" dirty="0"/>
              <a:t>Диаграмма потоков данных (DFD) 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B2348C6-FCE5-4FA7-A738-C269C9802C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1" y="2533119"/>
            <a:ext cx="5066608" cy="3274060"/>
          </a:xfrm>
          <a:prstGeom prst="rect">
            <a:avLst/>
          </a:prstGeom>
          <a:ln w="19050">
            <a:noFill/>
          </a:ln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A06974B-3EDB-4168-8703-0FFA4FFC64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29" y="2533119"/>
            <a:ext cx="5341620" cy="3274060"/>
          </a:xfrm>
          <a:prstGeom prst="rect">
            <a:avLst/>
          </a:prstGeom>
          <a:ln w="19050">
            <a:noFill/>
          </a:ln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7BCF3B1-2817-4522-83F1-F329DC510DB3}"/>
              </a:ext>
            </a:extLst>
          </p:cNvPr>
          <p:cNvSpPr/>
          <p:nvPr/>
        </p:nvSpPr>
        <p:spPr>
          <a:xfrm>
            <a:off x="11787113" y="2631057"/>
            <a:ext cx="404887" cy="1656271"/>
          </a:xfrm>
          <a:prstGeom prst="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625_TF11936837" id="{BF65A68A-BCCC-4A82-BE60-5138F4B2189D}" vid="{C88F1226-F457-4420-9162-AB13CB02F9D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результатов научных исследований</Template>
  <TotalTime>196</TotalTime>
  <Words>715</Words>
  <Application>Microsoft Office PowerPoint</Application>
  <PresentationFormat>Широкоэкранный</PresentationFormat>
  <Paragraphs>80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Bodoni MT</vt:lpstr>
      <vt:lpstr>Calibri</vt:lpstr>
      <vt:lpstr>Gill Sans MT</vt:lpstr>
      <vt:lpstr>Times New Roman</vt:lpstr>
      <vt:lpstr>Тема Office</vt:lpstr>
      <vt:lpstr>Информационная система «Warehouse» (Склад)</vt:lpstr>
      <vt:lpstr>Актуальность ИС «Склад»</vt:lpstr>
      <vt:lpstr>Цели и задачи</vt:lpstr>
      <vt:lpstr>Презентация PowerPoint</vt:lpstr>
      <vt:lpstr>Диаграмма прецедентов </vt:lpstr>
      <vt:lpstr>Диаграмма деятельности</vt:lpstr>
      <vt:lpstr>Диаграммы</vt:lpstr>
      <vt:lpstr>Диаграммы</vt:lpstr>
      <vt:lpstr>Диаграммы</vt:lpstr>
      <vt:lpstr>Инфологическая модель</vt:lpstr>
      <vt:lpstr>Диаграммы</vt:lpstr>
      <vt:lpstr>Проектирования интерфейса ИС</vt:lpstr>
      <vt:lpstr>Презентация PowerPoint</vt:lpstr>
      <vt:lpstr>Интерфейс главного окна</vt:lpstr>
      <vt:lpstr>Презентация PowerPoint</vt:lpstr>
      <vt:lpstr>Презентация PowerPoint</vt:lpstr>
      <vt:lpstr>Презентация PowerPoint</vt:lpstr>
      <vt:lpstr>Заключение</vt:lpstr>
      <vt:lpstr>Список используемых источников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«Warehouse» (Склад)</dc:title>
  <dc:creator>Алина Коломейченко</dc:creator>
  <cp:lastModifiedBy>Алина Коломейченко</cp:lastModifiedBy>
  <cp:revision>4</cp:revision>
  <dcterms:created xsi:type="dcterms:W3CDTF">2022-12-07T10:55:36Z</dcterms:created>
  <dcterms:modified xsi:type="dcterms:W3CDTF">2022-12-08T13:08:14Z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