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3004800" cy="97536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50160" y="389160"/>
            <a:ext cx="11703240" cy="162792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50160" y="389160"/>
            <a:ext cx="11703600" cy="16282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metamask.io/" TargetMode="External"/><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hyperlink" Target="mailto:dimitris.karakostas@ed.ac.uk" TargetMode="External"/><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240840" y="2308320"/>
            <a:ext cx="12256560" cy="5546520"/>
          </a:xfrm>
          <a:prstGeom prst="rect">
            <a:avLst/>
          </a:prstGeom>
          <a:noFill/>
          <a:ln>
            <a:noFill/>
          </a:ln>
        </p:spPr>
        <p:style>
          <a:lnRef idx="0"/>
          <a:fillRef idx="0"/>
          <a:effectRef idx="0"/>
          <a:fontRef idx="minor"/>
        </p:style>
        <p:txBody>
          <a:bodyPr lIns="50760" rIns="50760" tIns="50760" bIns="50760">
            <a:noAutofit/>
          </a:bodyPr>
          <a:p>
            <a:pPr algn="ctr">
              <a:lnSpc>
                <a:spcPct val="100000"/>
              </a:lnSpc>
            </a:pPr>
            <a:r>
              <a:rPr b="0" lang="en-GB" sz="3200" spc="-1" strike="noStrike">
                <a:solidFill>
                  <a:srgbClr val="000000"/>
                </a:solidFill>
                <a:latin typeface="Helvetica Neue Light"/>
                <a:ea typeface="Helvetica Neue Light"/>
              </a:rPr>
              <a:t>Connecting our Ethereum private blockchain and</a:t>
            </a:r>
            <a:endParaRPr b="0" lang="en-US" sz="3200" spc="-1" strike="noStrike">
              <a:latin typeface="Arial"/>
            </a:endParaRPr>
          </a:p>
          <a:p>
            <a:pPr algn="ctr">
              <a:lnSpc>
                <a:spcPct val="100000"/>
              </a:lnSpc>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interacting with it.</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nSpc>
                <a:spcPct val="100000"/>
              </a:lnSpc>
            </a:pPr>
            <a:r>
              <a:rPr b="0" lang="en-GB" sz="3200" spc="-1" strike="noStrike">
                <a:solidFill>
                  <a:srgbClr val="000000"/>
                </a:solidFill>
                <a:latin typeface="Helvetica Neue Light"/>
                <a:ea typeface="Helvetica Neue Light"/>
              </a:rPr>
              <a:t>Tools: </a:t>
            </a:r>
            <a:endParaRPr b="0" lang="en-US" sz="3200" spc="-1" strike="noStrike">
              <a:latin typeface="Arial"/>
            </a:endParaRPr>
          </a:p>
          <a:p>
            <a:pPr>
              <a:lnSpc>
                <a:spcPct val="100000"/>
              </a:lnSpc>
            </a:pPr>
            <a:endParaRPr b="0" lang="en-US" sz="3200" spc="-1" strike="noStrike">
              <a:latin typeface="Arial"/>
            </a:endParaRPr>
          </a:p>
          <a:p>
            <a:pPr marL="736560" indent="-226800">
              <a:lnSpc>
                <a:spcPct val="100000"/>
              </a:lnSpc>
              <a:spcBef>
                <a:spcPts val="1199"/>
              </a:spcBef>
              <a:buClr>
                <a:srgbClr val="000000"/>
              </a:buClr>
              <a:buFont typeface="StarSymbol"/>
              <a:buAutoNum type="arabicPeriod"/>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A private blockchain: Setup and provided by the university.</a:t>
            </a:r>
            <a:endParaRPr b="0" lang="en-US" sz="3200" spc="-1" strike="noStrike">
              <a:latin typeface="Arial"/>
            </a:endParaRPr>
          </a:p>
          <a:p>
            <a:pPr marL="736560" indent="-226800">
              <a:lnSpc>
                <a:spcPct val="100000"/>
              </a:lnSpc>
              <a:spcBef>
                <a:spcPts val="1199"/>
              </a:spcBef>
              <a:buClr>
                <a:srgbClr val="000000"/>
              </a:buClr>
              <a:buFont typeface="StarSymbol"/>
              <a:buAutoNum type="arabicPeriod"/>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MetaMask: Wallet.</a:t>
            </a:r>
            <a:endParaRPr b="0" lang="en-US" sz="3200" spc="-1" strike="noStrike">
              <a:latin typeface="Arial"/>
            </a:endParaRPr>
          </a:p>
          <a:p>
            <a:pPr marL="736560" indent="-226800">
              <a:lnSpc>
                <a:spcPct val="100000"/>
              </a:lnSpc>
              <a:spcBef>
                <a:spcPts val="1199"/>
              </a:spcBef>
              <a:buClr>
                <a:srgbClr val="000000"/>
              </a:buClr>
              <a:buFont typeface="StarSymbol"/>
              <a:buAutoNum type="arabicPeriod"/>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Remix Ethereum: Online Solidity compiler.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US" sz="4560" spc="-1" strike="noStrike">
              <a:latin typeface="Arial"/>
            </a:endParaRPr>
          </a:p>
        </p:txBody>
      </p:sp>
      <p:sp>
        <p:nvSpPr>
          <p:cNvPr id="141" name="CustomShape 2"/>
          <p:cNvSpPr/>
          <p:nvPr/>
        </p:nvSpPr>
        <p:spPr>
          <a:xfrm>
            <a:off x="864000" y="3217680"/>
            <a:ext cx="11098080" cy="6284880"/>
          </a:xfrm>
          <a:prstGeom prst="rect">
            <a:avLst/>
          </a:prstGeom>
          <a:noFill/>
          <a:ln>
            <a:noFill/>
          </a:ln>
        </p:spPr>
        <p:style>
          <a:lnRef idx="0"/>
          <a:fillRef idx="0"/>
          <a:effectRef idx="0"/>
          <a:fontRef idx="minor"/>
        </p:style>
        <p:txBody>
          <a:bodyPr lIns="50760" rIns="50760" tIns="50760" bIns="50760" anchor="ctr">
            <a:noAutofit/>
          </a:bodyPr>
          <a:p>
            <a:pPr>
              <a:lnSpc>
                <a:spcPct val="100000"/>
              </a:lnSpc>
              <a:spcBef>
                <a:spcPts val="4201"/>
              </a:spcBef>
            </a:pPr>
            <a:endParaRPr b="0" lang="en-US" sz="1800" spc="-1" strike="noStrike">
              <a:latin typeface="Arial"/>
            </a:endParaRPr>
          </a:p>
          <a:p>
            <a:pPr marL="444600" indent="-44280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You can write, debug, deploy (i.e. send to a blockchain) your smart contract via remix Ethereum: </a:t>
            </a:r>
            <a:r>
              <a:rPr b="0" lang="en-GB" sz="3600" spc="-1" strike="noStrike">
                <a:solidFill>
                  <a:srgbClr val="942192"/>
                </a:solidFill>
                <a:latin typeface="Helvetica Neue Light"/>
                <a:ea typeface="Helvetica Neue Light"/>
              </a:rPr>
              <a:t>http://remix.ethereum.org</a:t>
            </a:r>
            <a:r>
              <a:rPr b="0" lang="en-GB" sz="3600" spc="-1" strike="noStrike">
                <a:solidFill>
                  <a:srgbClr val="000000"/>
                </a:solidFill>
                <a:latin typeface="Helvetica Neue Light"/>
                <a:ea typeface="Helvetica Neue Light"/>
              </a:rPr>
              <a:t> </a:t>
            </a:r>
            <a:endParaRPr b="0" lang="en-US" sz="3600" spc="-1" strike="noStrike">
              <a:latin typeface="Arial"/>
            </a:endParaRPr>
          </a:p>
          <a:p>
            <a:pPr marL="444600" indent="-44280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After you deploy your contract, you can interact with it using Remix</a:t>
            </a:r>
            <a:endParaRPr b="0" lang="en-US" sz="3600" spc="-1" strike="noStrike">
              <a:latin typeface="Arial"/>
            </a:endParaRPr>
          </a:p>
          <a:p>
            <a:pPr marL="444600" indent="-44280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Before you deploy your smart contract to the</a:t>
            </a:r>
            <a:r>
              <a:rPr b="0" lang="en-GB" sz="3600" spc="-1" strike="noStrike">
                <a:solidFill>
                  <a:srgbClr val="942192"/>
                </a:solidFill>
                <a:latin typeface="Helvetica Neue Light"/>
                <a:ea typeface="Helvetica Neue Light"/>
              </a:rPr>
              <a:t> private chain</a:t>
            </a:r>
            <a:r>
              <a:rPr b="0" lang="en-GB" sz="3600" spc="-1" strike="noStrike">
                <a:solidFill>
                  <a:srgbClr val="000000"/>
                </a:solidFill>
                <a:latin typeface="Helvetica Neue Light"/>
                <a:ea typeface="Helvetica Neue Light"/>
              </a:rPr>
              <a:t>, run and debug it online.</a:t>
            </a:r>
            <a:endParaRPr b="0" lang="en-US" sz="3600" spc="-1" strike="noStrike">
              <a:latin typeface="Arial"/>
            </a:endParaRPr>
          </a:p>
          <a:p>
            <a:pPr>
              <a:lnSpc>
                <a:spcPct val="100000"/>
              </a:lnSpc>
            </a:pPr>
            <a:endParaRPr b="0" lang="en-US" sz="3600" spc="-1" strike="noStrike">
              <a:latin typeface="Arial"/>
            </a:endParaRPr>
          </a:p>
          <a:p>
            <a:pPr>
              <a:lnSpc>
                <a:spcPct val="100000"/>
              </a:lnSpc>
              <a:spcBef>
                <a:spcPts val="4201"/>
              </a:spcBef>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936000" y="3794760"/>
            <a:ext cx="11098080" cy="2468880"/>
          </a:xfrm>
          <a:prstGeom prst="rect">
            <a:avLst/>
          </a:prstGeom>
          <a:noFill/>
          <a:ln>
            <a:noFill/>
          </a:ln>
        </p:spPr>
        <p:style>
          <a:lnRef idx="0"/>
          <a:fillRef idx="0"/>
          <a:effectRef idx="0"/>
          <a:fontRef idx="minor"/>
        </p:style>
      </p:sp>
      <p:sp>
        <p:nvSpPr>
          <p:cNvPr id="143" name="CustomShape 2"/>
          <p:cNvSpPr/>
          <p:nvPr/>
        </p:nvSpPr>
        <p:spPr>
          <a:xfrm>
            <a:off x="212040" y="2835360"/>
            <a:ext cx="12578760" cy="2271600"/>
          </a:xfrm>
          <a:prstGeom prst="rect">
            <a:avLst/>
          </a:prstGeom>
          <a:noFill/>
          <a:ln>
            <a:noFill/>
          </a:ln>
        </p:spPr>
        <p:style>
          <a:lnRef idx="0"/>
          <a:fillRef idx="0"/>
          <a:effectRef idx="0"/>
          <a:fontRef idx="minor"/>
        </p:style>
        <p:txBody>
          <a:bodyPr lIns="50760" rIns="50760" tIns="50760" bIns="50760" anchor="ctr">
            <a:noAutofit/>
          </a:bodyPr>
          <a:p>
            <a:pPr marL="444600" indent="-44280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To view your files and create a new, click on the file explorer, create a new file and write your Solidity code</a:t>
            </a:r>
            <a:endParaRPr b="0" lang="en-US" sz="3600" spc="-1" strike="noStrike">
              <a:latin typeface="Arial"/>
            </a:endParaRPr>
          </a:p>
        </p:txBody>
      </p:sp>
      <p:sp>
        <p:nvSpPr>
          <p:cNvPr id="144" name="CustomShape 3"/>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US" sz="4560" spc="-1" strike="noStrike">
              <a:latin typeface="Arial"/>
            </a:endParaRPr>
          </a:p>
        </p:txBody>
      </p:sp>
      <p:pic>
        <p:nvPicPr>
          <p:cNvPr id="145" name="" descr=""/>
          <p:cNvPicPr/>
          <p:nvPr/>
        </p:nvPicPr>
        <p:blipFill>
          <a:blip r:embed="rId1"/>
          <a:stretch/>
        </p:blipFill>
        <p:spPr>
          <a:xfrm>
            <a:off x="4312080" y="5256000"/>
            <a:ext cx="6919560" cy="3846600"/>
          </a:xfrm>
          <a:prstGeom prst="rect">
            <a:avLst/>
          </a:prstGeom>
          <a:ln>
            <a:noFill/>
          </a:ln>
        </p:spPr>
      </p:pic>
      <p:sp>
        <p:nvSpPr>
          <p:cNvPr id="146" name="CustomShape 4"/>
          <p:cNvSpPr/>
          <p:nvPr/>
        </p:nvSpPr>
        <p:spPr>
          <a:xfrm>
            <a:off x="2102760" y="4297680"/>
            <a:ext cx="2377800" cy="304596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47" name="CustomShape 5"/>
          <p:cNvSpPr/>
          <p:nvPr/>
        </p:nvSpPr>
        <p:spPr>
          <a:xfrm>
            <a:off x="3960000" y="4248000"/>
            <a:ext cx="2159640" cy="25916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357560" y="3794760"/>
            <a:ext cx="11098080" cy="2468880"/>
          </a:xfrm>
          <a:prstGeom prst="rect">
            <a:avLst/>
          </a:prstGeom>
          <a:noFill/>
          <a:ln>
            <a:noFill/>
          </a:ln>
        </p:spPr>
        <p:style>
          <a:lnRef idx="0"/>
          <a:fillRef idx="0"/>
          <a:effectRef idx="0"/>
          <a:fontRef idx="minor"/>
        </p:style>
      </p:sp>
      <p:sp>
        <p:nvSpPr>
          <p:cNvPr id="149" name="CustomShape 2"/>
          <p:cNvSpPr/>
          <p:nvPr/>
        </p:nvSpPr>
        <p:spPr>
          <a:xfrm>
            <a:off x="212040" y="2835360"/>
            <a:ext cx="12578760" cy="2271600"/>
          </a:xfrm>
          <a:prstGeom prst="rect">
            <a:avLst/>
          </a:prstGeom>
          <a:noFill/>
          <a:ln>
            <a:noFill/>
          </a:ln>
        </p:spPr>
        <p:style>
          <a:lnRef idx="0"/>
          <a:fillRef idx="0"/>
          <a:effectRef idx="0"/>
          <a:fontRef idx="minor"/>
        </p:style>
        <p:txBody>
          <a:bodyPr lIns="50760" rIns="50760" tIns="50760" bIns="50760" anchor="ctr">
            <a:noAutofit/>
          </a:bodyPr>
          <a:p>
            <a:pPr marL="444600" indent="-44280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Next, click the home button and then choose the Solidity environment</a:t>
            </a:r>
            <a:r>
              <a:rPr b="0" lang="en-GB" sz="1800" spc="-1" strike="noStrike">
                <a:solidFill>
                  <a:srgbClr val="000000"/>
                </a:solidFill>
                <a:latin typeface="Helvetica Neue Light"/>
                <a:ea typeface="Helvetica Neue Light"/>
              </a:rPr>
              <a:t> </a:t>
            </a:r>
            <a:endParaRPr b="0" lang="en-US" sz="1800" spc="-1" strike="noStrike">
              <a:latin typeface="Arial"/>
            </a:endParaRPr>
          </a:p>
        </p:txBody>
      </p:sp>
      <p:sp>
        <p:nvSpPr>
          <p:cNvPr id="150" name="CustomShape 3"/>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US" sz="4560" spc="-1" strike="noStrike">
              <a:latin typeface="Arial"/>
            </a:endParaRPr>
          </a:p>
        </p:txBody>
      </p:sp>
      <p:pic>
        <p:nvPicPr>
          <p:cNvPr id="151" name="" descr=""/>
          <p:cNvPicPr/>
          <p:nvPr/>
        </p:nvPicPr>
        <p:blipFill>
          <a:blip r:embed="rId1"/>
          <a:stretch/>
        </p:blipFill>
        <p:spPr>
          <a:xfrm>
            <a:off x="5544000" y="4855680"/>
            <a:ext cx="6047640" cy="4791960"/>
          </a:xfrm>
          <a:prstGeom prst="rect">
            <a:avLst/>
          </a:prstGeom>
          <a:ln>
            <a:noFill/>
          </a:ln>
        </p:spPr>
      </p:pic>
      <p:sp>
        <p:nvSpPr>
          <p:cNvPr id="152" name="CustomShape 4"/>
          <p:cNvSpPr/>
          <p:nvPr/>
        </p:nvSpPr>
        <p:spPr>
          <a:xfrm flipH="1">
            <a:off x="5831280" y="3960000"/>
            <a:ext cx="143640" cy="15836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53" name="CustomShape 5"/>
          <p:cNvSpPr/>
          <p:nvPr/>
        </p:nvSpPr>
        <p:spPr>
          <a:xfrm>
            <a:off x="2160000" y="4608000"/>
            <a:ext cx="6263640" cy="28796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357560" y="3794760"/>
            <a:ext cx="11098080" cy="2468880"/>
          </a:xfrm>
          <a:prstGeom prst="rect">
            <a:avLst/>
          </a:prstGeom>
          <a:noFill/>
          <a:ln>
            <a:noFill/>
          </a:ln>
        </p:spPr>
        <p:style>
          <a:lnRef idx="0"/>
          <a:fillRef idx="0"/>
          <a:effectRef idx="0"/>
          <a:fontRef idx="minor"/>
        </p:style>
      </p:sp>
      <p:sp>
        <p:nvSpPr>
          <p:cNvPr id="155" name="CustomShape 2"/>
          <p:cNvSpPr/>
          <p:nvPr/>
        </p:nvSpPr>
        <p:spPr>
          <a:xfrm>
            <a:off x="212040" y="2835360"/>
            <a:ext cx="12578760" cy="2271600"/>
          </a:xfrm>
          <a:prstGeom prst="rect">
            <a:avLst/>
          </a:prstGeom>
          <a:noFill/>
          <a:ln>
            <a:noFill/>
          </a:ln>
        </p:spPr>
        <p:style>
          <a:lnRef idx="0"/>
          <a:fillRef idx="0"/>
          <a:effectRef idx="0"/>
          <a:fontRef idx="minor"/>
        </p:style>
        <p:txBody>
          <a:bodyPr lIns="50760" rIns="50760" tIns="50760" bIns="50760" anchor="ctr">
            <a:noAutofit/>
          </a:bodyPr>
          <a:p>
            <a:pPr marL="444600" indent="-44280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Next, compile your smart contract (every time you change your contract you need to recompile it)</a:t>
            </a:r>
            <a:endParaRPr b="0" lang="en-US" sz="3600" spc="-1" strike="noStrike">
              <a:latin typeface="Arial"/>
            </a:endParaRPr>
          </a:p>
        </p:txBody>
      </p:sp>
      <p:sp>
        <p:nvSpPr>
          <p:cNvPr id="156" name="CustomShape 3"/>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US" sz="4560" spc="-1" strike="noStrike">
              <a:latin typeface="Arial"/>
            </a:endParaRPr>
          </a:p>
        </p:txBody>
      </p:sp>
      <p:pic>
        <p:nvPicPr>
          <p:cNvPr id="157" name="" descr=""/>
          <p:cNvPicPr/>
          <p:nvPr/>
        </p:nvPicPr>
        <p:blipFill>
          <a:blip r:embed="rId1"/>
          <a:stretch/>
        </p:blipFill>
        <p:spPr>
          <a:xfrm>
            <a:off x="5544000" y="4855680"/>
            <a:ext cx="6047640" cy="4791960"/>
          </a:xfrm>
          <a:prstGeom prst="rect">
            <a:avLst/>
          </a:prstGeom>
          <a:ln>
            <a:noFill/>
          </a:ln>
        </p:spPr>
      </p:pic>
      <p:sp>
        <p:nvSpPr>
          <p:cNvPr id="158" name="CustomShape 4"/>
          <p:cNvSpPr/>
          <p:nvPr/>
        </p:nvSpPr>
        <p:spPr>
          <a:xfrm>
            <a:off x="3200400" y="4937760"/>
            <a:ext cx="2919240" cy="190188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357560" y="3794760"/>
            <a:ext cx="11098080" cy="2468880"/>
          </a:xfrm>
          <a:prstGeom prst="rect">
            <a:avLst/>
          </a:prstGeom>
          <a:noFill/>
          <a:ln>
            <a:noFill/>
          </a:ln>
        </p:spPr>
        <p:style>
          <a:lnRef idx="0"/>
          <a:fillRef idx="0"/>
          <a:effectRef idx="0"/>
          <a:fontRef idx="minor"/>
        </p:style>
      </p:sp>
      <p:sp>
        <p:nvSpPr>
          <p:cNvPr id="160" name="CustomShape 2"/>
          <p:cNvSpPr/>
          <p:nvPr/>
        </p:nvSpPr>
        <p:spPr>
          <a:xfrm>
            <a:off x="212040" y="2835360"/>
            <a:ext cx="12578760" cy="2271600"/>
          </a:xfrm>
          <a:prstGeom prst="rect">
            <a:avLst/>
          </a:prstGeom>
          <a:noFill/>
          <a:ln>
            <a:noFill/>
          </a:ln>
        </p:spPr>
        <p:style>
          <a:lnRef idx="0"/>
          <a:fillRef idx="0"/>
          <a:effectRef idx="0"/>
          <a:fontRef idx="minor"/>
        </p:style>
        <p:txBody>
          <a:bodyPr lIns="50760" rIns="50760" tIns="50760" bIns="50760" anchor="ctr">
            <a:noAutofit/>
          </a:bodyPr>
          <a:p>
            <a:pPr marL="444600" indent="-44280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Next, to deploy and test your contract, choose the deployment explorer</a:t>
            </a:r>
            <a:endParaRPr b="0" lang="en-US" sz="3600" spc="-1" strike="noStrike">
              <a:latin typeface="Arial"/>
            </a:endParaRPr>
          </a:p>
        </p:txBody>
      </p:sp>
      <p:sp>
        <p:nvSpPr>
          <p:cNvPr id="161" name="CustomShape 3"/>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US" sz="4560" spc="-1" strike="noStrike">
              <a:latin typeface="Arial"/>
            </a:endParaRPr>
          </a:p>
        </p:txBody>
      </p:sp>
      <p:pic>
        <p:nvPicPr>
          <p:cNvPr id="162" name="" descr=""/>
          <p:cNvPicPr/>
          <p:nvPr/>
        </p:nvPicPr>
        <p:blipFill>
          <a:blip r:embed="rId1"/>
          <a:stretch/>
        </p:blipFill>
        <p:spPr>
          <a:xfrm>
            <a:off x="5544000" y="4855680"/>
            <a:ext cx="6047640" cy="4791960"/>
          </a:xfrm>
          <a:prstGeom prst="rect">
            <a:avLst/>
          </a:prstGeom>
          <a:ln>
            <a:noFill/>
          </a:ln>
        </p:spPr>
      </p:pic>
      <p:sp>
        <p:nvSpPr>
          <p:cNvPr id="163" name="CustomShape 4"/>
          <p:cNvSpPr/>
          <p:nvPr/>
        </p:nvSpPr>
        <p:spPr>
          <a:xfrm>
            <a:off x="2925720" y="4572000"/>
            <a:ext cx="2652120" cy="21236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4" name="" descr=""/>
          <p:cNvPicPr/>
          <p:nvPr/>
        </p:nvPicPr>
        <p:blipFill>
          <a:blip r:embed="rId1"/>
          <a:stretch/>
        </p:blipFill>
        <p:spPr>
          <a:xfrm>
            <a:off x="4896000" y="5602320"/>
            <a:ext cx="5419080" cy="3685320"/>
          </a:xfrm>
          <a:prstGeom prst="rect">
            <a:avLst/>
          </a:prstGeom>
          <a:ln>
            <a:noFill/>
          </a:ln>
        </p:spPr>
      </p:pic>
      <p:sp>
        <p:nvSpPr>
          <p:cNvPr id="165" name="CustomShape 1"/>
          <p:cNvSpPr/>
          <p:nvPr/>
        </p:nvSpPr>
        <p:spPr>
          <a:xfrm>
            <a:off x="1357560" y="3794760"/>
            <a:ext cx="11098080" cy="2468880"/>
          </a:xfrm>
          <a:prstGeom prst="rect">
            <a:avLst/>
          </a:prstGeom>
          <a:noFill/>
          <a:ln>
            <a:noFill/>
          </a:ln>
        </p:spPr>
        <p:style>
          <a:lnRef idx="0"/>
          <a:fillRef idx="0"/>
          <a:effectRef idx="0"/>
          <a:fontRef idx="minor"/>
        </p:style>
      </p:sp>
      <p:sp>
        <p:nvSpPr>
          <p:cNvPr id="166" name="CustomShape 2"/>
          <p:cNvSpPr/>
          <p:nvPr/>
        </p:nvSpPr>
        <p:spPr>
          <a:xfrm>
            <a:off x="212040" y="2835360"/>
            <a:ext cx="12578760" cy="2271600"/>
          </a:xfrm>
          <a:prstGeom prst="rect">
            <a:avLst/>
          </a:prstGeom>
          <a:noFill/>
          <a:ln>
            <a:noFill/>
          </a:ln>
        </p:spPr>
        <p:style>
          <a:lnRef idx="0"/>
          <a:fillRef idx="0"/>
          <a:effectRef idx="0"/>
          <a:fontRef idx="minor"/>
        </p:style>
        <p:txBody>
          <a:bodyPr lIns="50760" rIns="50760" tIns="50760" bIns="50760" anchor="ctr">
            <a:noAutofit/>
          </a:bodyPr>
          <a:p>
            <a:pPr marL="444600" indent="-44280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You can deploy your contract in a number of environments </a:t>
            </a:r>
            <a:endParaRPr b="0" lang="en-US" sz="3600" spc="-1" strike="noStrike">
              <a:latin typeface="Arial"/>
            </a:endParaRPr>
          </a:p>
        </p:txBody>
      </p:sp>
      <p:sp>
        <p:nvSpPr>
          <p:cNvPr id="167" name="CustomShape 3"/>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US" sz="4560" spc="-1" strike="noStrike">
              <a:latin typeface="Arial"/>
            </a:endParaRPr>
          </a:p>
        </p:txBody>
      </p:sp>
      <p:sp>
        <p:nvSpPr>
          <p:cNvPr id="168" name="CustomShape 4"/>
          <p:cNvSpPr/>
          <p:nvPr/>
        </p:nvSpPr>
        <p:spPr>
          <a:xfrm>
            <a:off x="3240000" y="4536000"/>
            <a:ext cx="3095640" cy="20156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44000" y="2835360"/>
            <a:ext cx="12646800" cy="6667560"/>
          </a:xfrm>
          <a:prstGeom prst="rect">
            <a:avLst/>
          </a:prstGeom>
          <a:noFill/>
          <a:ln>
            <a:noFill/>
          </a:ln>
        </p:spPr>
        <p:style>
          <a:lnRef idx="0"/>
          <a:fillRef idx="0"/>
          <a:effectRef idx="0"/>
          <a:fontRef idx="minor"/>
        </p:style>
        <p:txBody>
          <a:bodyPr lIns="50760" rIns="50760" tIns="50760" bIns="50760" anchor="ctr">
            <a:noAutofit/>
          </a:bodyPr>
          <a:p>
            <a:pPr marL="444600" indent="-442800">
              <a:lnSpc>
                <a:spcPct val="100000"/>
              </a:lnSpc>
              <a:buClr>
                <a:srgbClr val="000000"/>
              </a:buClr>
              <a:buFont typeface="Helvetica Neue Light"/>
              <a:buChar char="•"/>
            </a:pPr>
            <a:r>
              <a:rPr b="1" lang="en-GB" sz="3600" spc="-1" strike="noStrike">
                <a:solidFill>
                  <a:srgbClr val="000000"/>
                </a:solidFill>
                <a:latin typeface="Helvetica Neue Light"/>
                <a:ea typeface="Helvetica Neue Light"/>
              </a:rPr>
              <a:t>Javascript VM</a:t>
            </a:r>
            <a:endParaRPr b="0" lang="en-US" sz="3600" spc="-1" strike="noStrike">
              <a:latin typeface="Arial"/>
            </a:endParaRPr>
          </a:p>
          <a:p>
            <a:pPr lvl="3" marL="864000" indent="-21492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This is a </a:t>
            </a:r>
            <a:r>
              <a:rPr b="0" lang="en-GB" sz="3600" spc="-1" strike="noStrike" u="sng">
                <a:solidFill>
                  <a:srgbClr val="000000"/>
                </a:solidFill>
                <a:uFillTx/>
                <a:latin typeface="Helvetica Neue Light"/>
                <a:ea typeface="Helvetica Neue Light"/>
              </a:rPr>
              <a:t>testing</a:t>
            </a:r>
            <a:r>
              <a:rPr b="0" lang="en-GB" sz="3600" spc="-1" strike="noStrike">
                <a:solidFill>
                  <a:srgbClr val="000000"/>
                </a:solidFill>
                <a:latin typeface="Helvetica Neue Light"/>
                <a:ea typeface="Helvetica Neue Light"/>
              </a:rPr>
              <a:t> environment</a:t>
            </a:r>
            <a:endParaRPr b="0" lang="en-US" sz="3600" spc="-1" strike="noStrike">
              <a:latin typeface="Arial"/>
            </a:endParaRPr>
          </a:p>
          <a:p>
            <a:pPr lvl="3" marL="864000" indent="-21492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It is a local environment that lives on your browser’s tab</a:t>
            </a:r>
            <a:endParaRPr b="0" lang="en-US" sz="3600" spc="-1" strike="noStrike">
              <a:latin typeface="Arial"/>
            </a:endParaRPr>
          </a:p>
          <a:p>
            <a:pPr lvl="3" marL="864000" indent="-21492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Whatever you do in this environment </a:t>
            </a:r>
            <a:r>
              <a:rPr b="0" lang="en-GB" sz="3600" spc="-1" strike="noStrike" u="sng">
                <a:solidFill>
                  <a:srgbClr val="000000"/>
                </a:solidFill>
                <a:uFillTx/>
                <a:latin typeface="Helvetica Neue Light"/>
                <a:ea typeface="Helvetica Neue Light"/>
              </a:rPr>
              <a:t>does not</a:t>
            </a:r>
            <a:r>
              <a:rPr b="0" lang="en-GB" sz="3600" spc="-1" strike="noStrike">
                <a:solidFill>
                  <a:srgbClr val="000000"/>
                </a:solidFill>
                <a:latin typeface="Helvetica Neue Light"/>
                <a:ea typeface="Helvetica Neue Light"/>
              </a:rPr>
              <a:t> affect your funds, i.e. it does not have access to your wallet</a:t>
            </a:r>
            <a:endParaRPr b="0" lang="en-US" sz="3600" spc="-1" strike="noStrike">
              <a:latin typeface="Arial"/>
            </a:endParaRPr>
          </a:p>
          <a:p>
            <a:pPr lvl="3" marL="864000" indent="-21492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When you close the browser it is deleted and when you open it again it is created fresh, so every time you use this environment you need to re-deploy your contracts</a:t>
            </a:r>
            <a:endParaRPr b="0" lang="en-US" sz="3600" spc="-1" strike="noStrike">
              <a:latin typeface="Arial"/>
            </a:endParaRPr>
          </a:p>
        </p:txBody>
      </p:sp>
      <p:sp>
        <p:nvSpPr>
          <p:cNvPr id="170" name="CustomShape 2"/>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a:t>
            </a:r>
            <a:br/>
            <a:r>
              <a:rPr b="0" lang="en-GB" sz="4560" spc="-1" strike="noStrike">
                <a:solidFill>
                  <a:srgbClr val="000000"/>
                </a:solidFill>
                <a:latin typeface="Helvetica Neue Light"/>
                <a:ea typeface="Helvetica Neue Light"/>
              </a:rPr>
              <a:t>Javascript VM environment</a:t>
            </a:r>
            <a:endParaRPr b="0" lang="en-US" sz="456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96120" y="3384000"/>
            <a:ext cx="12646800" cy="5011560"/>
          </a:xfrm>
          <a:prstGeom prst="rect">
            <a:avLst/>
          </a:prstGeom>
          <a:noFill/>
          <a:ln>
            <a:noFill/>
          </a:ln>
        </p:spPr>
        <p:style>
          <a:lnRef idx="0"/>
          <a:fillRef idx="0"/>
          <a:effectRef idx="0"/>
          <a:fontRef idx="minor"/>
        </p:style>
        <p:txBody>
          <a:bodyPr lIns="50760" rIns="50760" tIns="50760" bIns="50760" anchor="ctr">
            <a:noAutofit/>
          </a:bodyPr>
          <a:p>
            <a:pPr marL="444600" indent="-442800">
              <a:lnSpc>
                <a:spcPct val="100000"/>
              </a:lnSpc>
              <a:buClr>
                <a:srgbClr val="000000"/>
              </a:buClr>
              <a:buFont typeface="Helvetica Neue Light"/>
              <a:buChar char="•"/>
            </a:pPr>
            <a:r>
              <a:rPr b="1" lang="en-GB" sz="3600" spc="-1" strike="noStrike">
                <a:solidFill>
                  <a:srgbClr val="000000"/>
                </a:solidFill>
                <a:latin typeface="Helvetica Neue Light"/>
                <a:ea typeface="Helvetica Neue Light"/>
              </a:rPr>
              <a:t>Injected Web3</a:t>
            </a:r>
            <a:endParaRPr b="0" lang="en-US" sz="3600" spc="-1" strike="noStrike">
              <a:latin typeface="Arial"/>
            </a:endParaRPr>
          </a:p>
          <a:p>
            <a:pPr lvl="3" marL="864000" indent="-21492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This environment has access to your Metamask</a:t>
            </a:r>
            <a:endParaRPr b="0" lang="en-US" sz="3600" spc="-1" strike="noStrike">
              <a:latin typeface="Arial"/>
            </a:endParaRPr>
          </a:p>
          <a:p>
            <a:pPr lvl="3" marL="864000" indent="-21492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It </a:t>
            </a:r>
            <a:r>
              <a:rPr b="0" lang="en-GB" sz="3600" spc="-1" strike="noStrike" u="sng">
                <a:solidFill>
                  <a:srgbClr val="000000"/>
                </a:solidFill>
                <a:uFillTx/>
                <a:latin typeface="Helvetica Neue Light"/>
                <a:ea typeface="Helvetica Neue Light"/>
              </a:rPr>
              <a:t>connects to the network</a:t>
            </a:r>
            <a:r>
              <a:rPr b="0" lang="en-GB" sz="3600" spc="-1" strike="noStrike">
                <a:solidFill>
                  <a:srgbClr val="000000"/>
                </a:solidFill>
                <a:latin typeface="Helvetica Neue Light"/>
                <a:ea typeface="Helvetica Neue Light"/>
              </a:rPr>
              <a:t> to which Metamask is connected and </a:t>
            </a:r>
            <a:r>
              <a:rPr b="0" lang="en-GB" sz="3600" spc="-1" strike="noStrike" u="sng">
                <a:solidFill>
                  <a:srgbClr val="000000"/>
                </a:solidFill>
                <a:uFillTx/>
                <a:latin typeface="Helvetica Neue Light"/>
                <a:ea typeface="Helvetica Neue Light"/>
              </a:rPr>
              <a:t>uses the funds</a:t>
            </a:r>
            <a:r>
              <a:rPr b="0" lang="en-GB" sz="3600" spc="-1" strike="noStrike">
                <a:solidFill>
                  <a:srgbClr val="000000"/>
                </a:solidFill>
                <a:latin typeface="Helvetica Neue Light"/>
                <a:ea typeface="Helvetica Neue Light"/>
              </a:rPr>
              <a:t> of your wallet</a:t>
            </a:r>
            <a:endParaRPr b="0" lang="en-US" sz="3600" spc="-1" strike="noStrike">
              <a:latin typeface="Arial"/>
            </a:endParaRPr>
          </a:p>
          <a:p>
            <a:pPr lvl="3" marL="864000" indent="-21492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Every time you try to use a contract, Metamask will request permission before completing the operation – this is because an actual transaction is posted and the actual funds in your wallet are used</a:t>
            </a:r>
            <a:endParaRPr b="0" lang="en-US" sz="3600" spc="-1" strike="noStrike">
              <a:latin typeface="Arial"/>
            </a:endParaRPr>
          </a:p>
        </p:txBody>
      </p:sp>
      <p:sp>
        <p:nvSpPr>
          <p:cNvPr id="172" name="CustomShape 2"/>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a:t>
            </a:r>
            <a:br/>
            <a:r>
              <a:rPr b="0" lang="en-GB" sz="4560" spc="-1" strike="noStrike">
                <a:solidFill>
                  <a:srgbClr val="000000"/>
                </a:solidFill>
                <a:latin typeface="Helvetica Neue Light"/>
                <a:ea typeface="Helvetica Neue Light"/>
              </a:rPr>
              <a:t>Injected Web3 environment</a:t>
            </a:r>
            <a:endParaRPr b="0" lang="en-US" sz="456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 descr=""/>
          <p:cNvPicPr/>
          <p:nvPr/>
        </p:nvPicPr>
        <p:blipFill>
          <a:blip r:embed="rId1"/>
          <a:stretch/>
        </p:blipFill>
        <p:spPr>
          <a:xfrm>
            <a:off x="4752000" y="5616000"/>
            <a:ext cx="5419080" cy="3685320"/>
          </a:xfrm>
          <a:prstGeom prst="rect">
            <a:avLst/>
          </a:prstGeom>
          <a:ln>
            <a:noFill/>
          </a:ln>
        </p:spPr>
      </p:pic>
      <p:sp>
        <p:nvSpPr>
          <p:cNvPr id="174" name="CustomShape 1"/>
          <p:cNvSpPr/>
          <p:nvPr/>
        </p:nvSpPr>
        <p:spPr>
          <a:xfrm>
            <a:off x="212040" y="2632320"/>
            <a:ext cx="12578760" cy="3897000"/>
          </a:xfrm>
          <a:prstGeom prst="rect">
            <a:avLst/>
          </a:prstGeom>
          <a:noFill/>
          <a:ln>
            <a:noFill/>
          </a:ln>
        </p:spPr>
        <p:style>
          <a:lnRef idx="0"/>
          <a:fillRef idx="0"/>
          <a:effectRef idx="0"/>
          <a:fontRef idx="minor"/>
        </p:style>
        <p:txBody>
          <a:bodyPr lIns="50760" rIns="50760" tIns="50760" bIns="50760" anchor="ctr">
            <a:noAutofit/>
          </a:bodyPr>
          <a:p>
            <a:pPr marL="444600" indent="-44280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To test your smart contract, click on </a:t>
            </a:r>
            <a:r>
              <a:rPr b="0" lang="en-GB" sz="3600" spc="-1" strike="noStrike">
                <a:solidFill>
                  <a:srgbClr val="942192"/>
                </a:solidFill>
                <a:latin typeface="Helvetica Neue Light"/>
                <a:ea typeface="Helvetica Neue Light"/>
              </a:rPr>
              <a:t>Deploy</a:t>
            </a:r>
            <a:endParaRPr b="0" lang="en-US" sz="3600" spc="-1" strike="noStrike">
              <a:latin typeface="Arial"/>
            </a:endParaRPr>
          </a:p>
          <a:p>
            <a:pPr marL="444600" indent="-44280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Remix creates a </a:t>
            </a:r>
            <a:r>
              <a:rPr b="0" lang="en-GB" sz="3600" spc="-1" strike="noStrike" u="sng">
                <a:solidFill>
                  <a:srgbClr val="000000"/>
                </a:solidFill>
                <a:uFillTx/>
                <a:latin typeface="Helvetica Neue Light"/>
                <a:ea typeface="Helvetica Neue Light"/>
              </a:rPr>
              <a:t>user interface</a:t>
            </a:r>
            <a:r>
              <a:rPr b="0" lang="en-GB" sz="3600" spc="-1" strike="noStrike">
                <a:solidFill>
                  <a:srgbClr val="000000"/>
                </a:solidFill>
                <a:latin typeface="Helvetica Neue Light"/>
                <a:ea typeface="Helvetica Neue Light"/>
              </a:rPr>
              <a:t> to interact with the contract </a:t>
            </a:r>
            <a:endParaRPr b="0" lang="en-US" sz="3600" spc="-1" strike="noStrike">
              <a:latin typeface="Arial"/>
            </a:endParaRPr>
          </a:p>
        </p:txBody>
      </p:sp>
      <p:sp>
        <p:nvSpPr>
          <p:cNvPr id="175" name="CustomShape 2"/>
          <p:cNvSpPr/>
          <p:nvPr/>
        </p:nvSpPr>
        <p:spPr>
          <a:xfrm flipH="1">
            <a:off x="6119280" y="4248000"/>
            <a:ext cx="4247640" cy="44636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76" name="CustomShape 3"/>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US" sz="456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200" spc="-1" strike="noStrike">
                <a:solidFill>
                  <a:srgbClr val="000000"/>
                </a:solidFill>
                <a:latin typeface="Helvetica Neue Light"/>
                <a:ea typeface="Helvetica Neue Light"/>
              </a:rPr>
              <a:t>Step 4.1:</a:t>
            </a:r>
            <a:br/>
            <a:r>
              <a:rPr b="0" lang="en-GB" sz="4200" spc="-1" strike="noStrike">
                <a:solidFill>
                  <a:srgbClr val="000000"/>
                </a:solidFill>
                <a:latin typeface="Helvetica Neue Light"/>
                <a:ea typeface="Helvetica Neue Light"/>
              </a:rPr>
              <a:t>Deploying Smart Contract to the Private Chain</a:t>
            </a:r>
            <a:br/>
            <a:r>
              <a:rPr b="0" lang="en-GB" sz="2800" spc="-1" strike="noStrike">
                <a:solidFill>
                  <a:srgbClr val="000000"/>
                </a:solidFill>
                <a:latin typeface="Helvetica Neue Light"/>
                <a:ea typeface="Helvetica Neue Light"/>
              </a:rPr>
              <a:t>Configurations</a:t>
            </a:r>
            <a:endParaRPr b="0" lang="en-US" sz="2800" spc="-1" strike="noStrike">
              <a:latin typeface="Arial"/>
            </a:endParaRPr>
          </a:p>
        </p:txBody>
      </p:sp>
      <p:sp>
        <p:nvSpPr>
          <p:cNvPr id="178" name="CustomShape 2"/>
          <p:cNvSpPr/>
          <p:nvPr/>
        </p:nvSpPr>
        <p:spPr>
          <a:xfrm>
            <a:off x="212040" y="2793600"/>
            <a:ext cx="12739680" cy="3350880"/>
          </a:xfrm>
          <a:prstGeom prst="rect">
            <a:avLst/>
          </a:prstGeom>
          <a:noFill/>
          <a:ln>
            <a:noFill/>
          </a:ln>
        </p:spPr>
        <p:style>
          <a:lnRef idx="0"/>
          <a:fillRef idx="0"/>
          <a:effectRef idx="0"/>
          <a:fontRef idx="minor"/>
        </p:style>
        <p:txBody>
          <a:bodyPr lIns="50760" rIns="50760" tIns="50760" bIns="50760" anchor="ctr">
            <a:noAutofit/>
          </a:bodyPr>
          <a:p>
            <a:pPr marL="444600" indent="-44280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First, you need to allow Remix to connect to Metamask </a:t>
            </a:r>
            <a:endParaRPr b="0" lang="en-US" sz="3600" spc="-1" strike="noStrike">
              <a:latin typeface="Arial"/>
            </a:endParaRPr>
          </a:p>
          <a:p>
            <a:pPr marL="444600" indent="-44280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In Remix, set the environment to </a:t>
            </a:r>
            <a:r>
              <a:rPr b="0" lang="en-GB" sz="3600" spc="-1" strike="noStrike">
                <a:solidFill>
                  <a:srgbClr val="942192"/>
                </a:solidFill>
                <a:latin typeface="Helvetica Neue Light"/>
                <a:ea typeface="Helvetica Neue Light"/>
              </a:rPr>
              <a:t>Injected Web3</a:t>
            </a:r>
            <a:r>
              <a:rPr b="0" lang="en-GB" sz="3600" spc="-1" strike="noStrike">
                <a:solidFill>
                  <a:srgbClr val="000000"/>
                </a:solidFill>
                <a:latin typeface="Helvetica Neue Light"/>
                <a:ea typeface="Helvetica Neue Light"/>
              </a:rPr>
              <a:t>. </a:t>
            </a:r>
            <a:endParaRPr b="0" lang="en-US" sz="3600" spc="-1" strike="noStrike">
              <a:latin typeface="Arial"/>
            </a:endParaRPr>
          </a:p>
        </p:txBody>
      </p:sp>
      <p:pic>
        <p:nvPicPr>
          <p:cNvPr id="179" name="" descr=""/>
          <p:cNvPicPr/>
          <p:nvPr/>
        </p:nvPicPr>
        <p:blipFill>
          <a:blip r:embed="rId1"/>
          <a:stretch/>
        </p:blipFill>
        <p:spPr>
          <a:xfrm>
            <a:off x="4248000" y="5472000"/>
            <a:ext cx="7732440" cy="4189680"/>
          </a:xfrm>
          <a:prstGeom prst="rect">
            <a:avLst/>
          </a:prstGeom>
          <a:ln>
            <a:noFill/>
          </a:ln>
        </p:spPr>
      </p:pic>
      <p:sp>
        <p:nvSpPr>
          <p:cNvPr id="180" name="CustomShape 3"/>
          <p:cNvSpPr/>
          <p:nvPr/>
        </p:nvSpPr>
        <p:spPr>
          <a:xfrm flipH="1">
            <a:off x="7631280" y="5255280"/>
            <a:ext cx="2087640" cy="2952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952560" y="2603520"/>
            <a:ext cx="11098080" cy="6284880"/>
          </a:xfrm>
          <a:prstGeom prst="rect">
            <a:avLst/>
          </a:prstGeom>
          <a:noFill/>
          <a:ln>
            <a:noFill/>
          </a:ln>
        </p:spPr>
        <p:style>
          <a:lnRef idx="0"/>
          <a:fillRef idx="0"/>
          <a:effectRef idx="0"/>
          <a:fontRef idx="minor"/>
        </p:style>
        <p:txBody>
          <a:bodyPr lIns="50760" rIns="50760" tIns="50760" bIns="50760" anchor="ctr">
            <a:noAutofit/>
          </a:bodyPr>
          <a:p>
            <a:pPr marL="280080" indent="-278280">
              <a:lnSpc>
                <a:spcPct val="100000"/>
              </a:lnSpc>
              <a:buClr>
                <a:srgbClr val="000000"/>
              </a:buClr>
              <a:buFont typeface="Helvetica Neue Light"/>
              <a:buChar char="•"/>
            </a:pPr>
            <a:r>
              <a:rPr b="0" lang="en-GB" sz="2270" spc="-1" strike="noStrike">
                <a:solidFill>
                  <a:srgbClr val="000000"/>
                </a:solidFill>
                <a:latin typeface="Helvetica Neue Light"/>
                <a:ea typeface="Helvetica Neue Light"/>
              </a:rPr>
              <a:t>We show how to connect to our private blockchain and interact with it.</a:t>
            </a:r>
            <a:endParaRPr b="0" lang="en-US" sz="2270" spc="-1" strike="noStrike">
              <a:latin typeface="Arial"/>
            </a:endParaRPr>
          </a:p>
          <a:p>
            <a:pPr marL="280080" indent="-278280">
              <a:lnSpc>
                <a:spcPct val="100000"/>
              </a:lnSpc>
              <a:spcBef>
                <a:spcPts val="2599"/>
              </a:spcBef>
              <a:buClr>
                <a:srgbClr val="000000"/>
              </a:buClr>
              <a:buFont typeface="Helvetica Neue Light"/>
              <a:buChar char="•"/>
            </a:pPr>
            <a:r>
              <a:rPr b="0" lang="en-GB" sz="2270" spc="-1" strike="noStrike">
                <a:solidFill>
                  <a:srgbClr val="000000"/>
                </a:solidFill>
                <a:latin typeface="Helvetica Neue Light"/>
                <a:ea typeface="Helvetica Neue Light"/>
              </a:rPr>
              <a:t>Steps: </a:t>
            </a:r>
            <a:endParaRPr b="0" lang="en-US" sz="2270" spc="-1" strike="noStrike">
              <a:latin typeface="Arial"/>
            </a:endParaRPr>
          </a:p>
          <a:p>
            <a:pPr marL="384120" indent="-142200">
              <a:lnSpc>
                <a:spcPct val="100000"/>
              </a:lnSpc>
              <a:spcBef>
                <a:spcPts val="2599"/>
              </a:spcBef>
              <a:buClr>
                <a:srgbClr val="000000"/>
              </a:buClr>
              <a:buFont typeface="StarSymbol"/>
              <a:buAutoNum type="arabicPeriod"/>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Install MetaMask. Create an account (i.e. an address and public-private key) via MetaMask.</a:t>
            </a:r>
            <a:endParaRPr b="0" lang="en-US" sz="2270" spc="-1" strike="noStrike">
              <a:latin typeface="Arial"/>
            </a:endParaRPr>
          </a:p>
          <a:p>
            <a:pPr marL="384120" indent="-142200">
              <a:lnSpc>
                <a:spcPct val="100000"/>
              </a:lnSpc>
              <a:spcBef>
                <a:spcPts val="2599"/>
              </a:spcBef>
              <a:buClr>
                <a:srgbClr val="000000"/>
              </a:buClr>
              <a:buFont typeface="StarSymbol"/>
              <a:buAutoNum type="arabicPeriod"/>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Send us your account address, so we can give you some Ether.</a:t>
            </a:r>
            <a:endParaRPr b="0" lang="en-US" sz="2270" spc="-1" strike="noStrike">
              <a:latin typeface="Arial"/>
            </a:endParaRPr>
          </a:p>
          <a:p>
            <a:pPr marL="384120" indent="-142200">
              <a:lnSpc>
                <a:spcPct val="100000"/>
              </a:lnSpc>
              <a:spcBef>
                <a:spcPts val="2599"/>
              </a:spcBef>
              <a:buClr>
                <a:srgbClr val="000000"/>
              </a:buClr>
              <a:buFont typeface="StarSymbol"/>
              <a:buAutoNum type="arabicPeriod"/>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Get familiar with Solidity and the Remix compiler:</a:t>
            </a:r>
            <a:endParaRPr b="0" lang="en-US" sz="2270" spc="-1" strike="noStrike">
              <a:latin typeface="Arial"/>
            </a:endParaRPr>
          </a:p>
          <a:p>
            <a:pPr marL="744120" indent="-278280">
              <a:lnSpc>
                <a:spcPct val="100000"/>
              </a:lnSpc>
              <a:spcBef>
                <a:spcPts val="2599"/>
              </a:spcBef>
              <a:buClr>
                <a:srgbClr val="000000"/>
              </a:buClr>
              <a:buFont typeface="Helvetica Neue Light"/>
              <a:buChar char="•"/>
            </a:pPr>
            <a:r>
              <a:rPr b="0" lang="en-GB" sz="2270" spc="-1" strike="noStrike">
                <a:solidFill>
                  <a:srgbClr val="000000"/>
                </a:solidFill>
                <a:latin typeface="Helvetica Neue Light"/>
                <a:ea typeface="Helvetica Neue Light"/>
              </a:rPr>
              <a:t>Write smart contracts, debug and compile them online. </a:t>
            </a:r>
            <a:endParaRPr b="0" lang="en-US" sz="2270" spc="-1" strike="noStrike">
              <a:latin typeface="Arial"/>
            </a:endParaRPr>
          </a:p>
          <a:p>
            <a:pPr marL="384120" indent="-142200">
              <a:lnSpc>
                <a:spcPct val="100000"/>
              </a:lnSpc>
              <a:spcBef>
                <a:spcPts val="2599"/>
              </a:spcBef>
              <a:buClr>
                <a:srgbClr val="000000"/>
              </a:buClr>
              <a:buFont typeface="StarSymbol"/>
              <a:buAutoNum type="arabicPeriod" startAt="4"/>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Send/deploy the latest version of the contract to the blockchain and interact with the deployed contract. </a:t>
            </a:r>
            <a:endParaRPr b="0" lang="en-US" sz="2270" spc="-1" strike="noStrike">
              <a:latin typeface="Arial"/>
            </a:endParaRPr>
          </a:p>
        </p:txBody>
      </p:sp>
      <p:sp>
        <p:nvSpPr>
          <p:cNvPr id="116" name="CustomShape 2"/>
          <p:cNvSpPr/>
          <p:nvPr/>
        </p:nvSpPr>
        <p:spPr>
          <a:xfrm>
            <a:off x="952560" y="444240"/>
            <a:ext cx="11098080" cy="215748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8000" spc="-1" strike="noStrike">
                <a:solidFill>
                  <a:srgbClr val="000000"/>
                </a:solidFill>
                <a:latin typeface="Helvetica Neue Light"/>
                <a:ea typeface="Helvetica Neue Light"/>
              </a:rPr>
              <a:t>Outline</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 descr=""/>
          <p:cNvPicPr/>
          <p:nvPr/>
        </p:nvPicPr>
        <p:blipFill>
          <a:blip r:embed="rId1"/>
          <a:stretch/>
        </p:blipFill>
        <p:spPr>
          <a:xfrm>
            <a:off x="2088000" y="5832000"/>
            <a:ext cx="4982040" cy="3599640"/>
          </a:xfrm>
          <a:prstGeom prst="rect">
            <a:avLst/>
          </a:prstGeom>
          <a:ln>
            <a:noFill/>
          </a:ln>
        </p:spPr>
      </p:pic>
      <p:sp>
        <p:nvSpPr>
          <p:cNvPr id="182" name="CustomShape 1"/>
          <p:cNvSpPr/>
          <p:nvPr/>
        </p:nvSpPr>
        <p:spPr>
          <a:xfrm flipH="1">
            <a:off x="6492240" y="5029200"/>
            <a:ext cx="5394960" cy="393192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83" name="CustomShape 2"/>
          <p:cNvSpPr/>
          <p:nvPr/>
        </p:nvSpPr>
        <p:spPr>
          <a:xfrm>
            <a:off x="212040" y="2516040"/>
            <a:ext cx="12739680" cy="3350880"/>
          </a:xfrm>
          <a:prstGeom prst="rect">
            <a:avLst/>
          </a:prstGeom>
          <a:noFill/>
          <a:ln>
            <a:noFill/>
          </a:ln>
        </p:spPr>
        <p:style>
          <a:lnRef idx="0"/>
          <a:fillRef idx="0"/>
          <a:effectRef idx="0"/>
          <a:fontRef idx="minor"/>
        </p:style>
        <p:txBody>
          <a:bodyPr lIns="50760" rIns="50760" tIns="50760" bIns="50760" anchor="ctr">
            <a:noAutofit/>
          </a:bodyPr>
          <a:p>
            <a:pPr marL="444600" indent="-44280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Click on </a:t>
            </a:r>
            <a:r>
              <a:rPr b="0" lang="en-GB" sz="3600" spc="-1" strike="noStrike">
                <a:solidFill>
                  <a:srgbClr val="942192"/>
                </a:solidFill>
                <a:latin typeface="Helvetica Neue Light"/>
                <a:ea typeface="Helvetica Neue Light"/>
              </a:rPr>
              <a:t>Deploy</a:t>
            </a:r>
            <a:endParaRPr b="0" lang="en-US" sz="3600" spc="-1" strike="noStrike">
              <a:latin typeface="Arial"/>
            </a:endParaRPr>
          </a:p>
          <a:p>
            <a:pPr marL="444600" indent="-44280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MetaMask will request your permission to send your contract to the blockchain - by clicking on </a:t>
            </a:r>
            <a:r>
              <a:rPr b="0" lang="en-GB" sz="3600" spc="-1" strike="noStrike">
                <a:solidFill>
                  <a:srgbClr val="942192"/>
                </a:solidFill>
                <a:latin typeface="Helvetica Neue Light"/>
                <a:ea typeface="Helvetica Neue Light"/>
              </a:rPr>
              <a:t>confirm</a:t>
            </a:r>
            <a:r>
              <a:rPr b="0" lang="en-GB" sz="3600" spc="-1" strike="noStrike">
                <a:solidFill>
                  <a:srgbClr val="000000"/>
                </a:solidFill>
                <a:latin typeface="Helvetica Neue Light"/>
                <a:ea typeface="Helvetica Neue Light"/>
              </a:rPr>
              <a:t>, you publish your contract (and pay the fee) </a:t>
            </a:r>
            <a:endParaRPr b="0" lang="en-US" sz="3600" spc="-1" strike="noStrike">
              <a:latin typeface="Arial"/>
            </a:endParaRPr>
          </a:p>
        </p:txBody>
      </p:sp>
      <p:sp>
        <p:nvSpPr>
          <p:cNvPr id="184" name="CustomShape 3"/>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200" spc="-1" strike="noStrike">
                <a:solidFill>
                  <a:srgbClr val="000000"/>
                </a:solidFill>
                <a:latin typeface="Helvetica Neue Light"/>
                <a:ea typeface="Helvetica Neue Light"/>
              </a:rPr>
              <a:t>Step 4.2:</a:t>
            </a:r>
            <a:endParaRPr b="0" lang="en-US"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US"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Deploying a Contract to the Blockchain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5" name="" descr=""/>
          <p:cNvPicPr/>
          <p:nvPr/>
        </p:nvPicPr>
        <p:blipFill>
          <a:blip r:embed="rId1"/>
          <a:stretch/>
        </p:blipFill>
        <p:spPr>
          <a:xfrm>
            <a:off x="9117360" y="4176000"/>
            <a:ext cx="3266280" cy="3913920"/>
          </a:xfrm>
          <a:prstGeom prst="rect">
            <a:avLst/>
          </a:prstGeom>
          <a:ln>
            <a:noFill/>
          </a:ln>
        </p:spPr>
      </p:pic>
      <p:sp>
        <p:nvSpPr>
          <p:cNvPr id="186" name="CustomShape 1"/>
          <p:cNvSpPr/>
          <p:nvPr/>
        </p:nvSpPr>
        <p:spPr>
          <a:xfrm>
            <a:off x="4392000" y="5472000"/>
            <a:ext cx="7271640" cy="3596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87" name="CustomShape 2"/>
          <p:cNvSpPr/>
          <p:nvPr/>
        </p:nvSpPr>
        <p:spPr>
          <a:xfrm>
            <a:off x="372600" y="3321360"/>
            <a:ext cx="6868080" cy="2919240"/>
          </a:xfrm>
          <a:prstGeom prst="rect">
            <a:avLst/>
          </a:prstGeom>
          <a:noFill/>
          <a:ln>
            <a:noFill/>
          </a:ln>
        </p:spPr>
        <p:style>
          <a:lnRef idx="0"/>
          <a:fillRef idx="0"/>
          <a:effectRef idx="0"/>
          <a:fontRef idx="minor"/>
        </p:style>
        <p:txBody>
          <a:bodyPr lIns="50760" rIns="50760" tIns="50760" bIns="50760" anchor="ctr">
            <a:noAutofit/>
          </a:bodyPr>
          <a:p>
            <a:pPr marL="444600" indent="-442800">
              <a:lnSpc>
                <a:spcPct val="100000"/>
              </a:lnSpc>
              <a:spcBef>
                <a:spcPts val="4201"/>
              </a:spcBef>
              <a:buClr>
                <a:srgbClr val="000000"/>
              </a:buClr>
              <a:buFont typeface="Helvetica Neue Light"/>
              <a:buChar char="•"/>
            </a:pPr>
            <a:r>
              <a:rPr b="0" lang="en-GB" sz="3000" spc="-1" strike="noStrike">
                <a:solidFill>
                  <a:srgbClr val="000000"/>
                </a:solidFill>
                <a:latin typeface="Helvetica Neue Light"/>
                <a:ea typeface="Helvetica Neue Light"/>
              </a:rPr>
              <a:t>When, your contract is successfully submitted &amp; deployed, Remix provides the contract’s </a:t>
            </a:r>
            <a:r>
              <a:rPr b="0" lang="en-GB" sz="3000" spc="-1" strike="noStrike">
                <a:solidFill>
                  <a:srgbClr val="942192"/>
                </a:solidFill>
                <a:latin typeface="Helvetica Neue Light"/>
                <a:ea typeface="Helvetica Neue Light"/>
              </a:rPr>
              <a:t>address</a:t>
            </a:r>
            <a:endParaRPr b="0" lang="en-US" sz="3000" spc="-1" strike="noStrike">
              <a:latin typeface="Arial"/>
            </a:endParaRPr>
          </a:p>
        </p:txBody>
      </p:sp>
      <p:sp>
        <p:nvSpPr>
          <p:cNvPr id="188" name="CustomShape 3"/>
          <p:cNvSpPr/>
          <p:nvPr/>
        </p:nvSpPr>
        <p:spPr>
          <a:xfrm>
            <a:off x="203040" y="6320160"/>
            <a:ext cx="6868080" cy="1471320"/>
          </a:xfrm>
          <a:prstGeom prst="rect">
            <a:avLst/>
          </a:prstGeom>
          <a:noFill/>
          <a:ln>
            <a:noFill/>
          </a:ln>
        </p:spPr>
        <p:style>
          <a:lnRef idx="0"/>
          <a:fillRef idx="0"/>
          <a:effectRef idx="0"/>
          <a:fontRef idx="minor"/>
        </p:style>
        <p:txBody>
          <a:bodyPr lIns="50760" rIns="50760" tIns="50760" bIns="50760" anchor="ctr">
            <a:noAutofit/>
          </a:bodyPr>
          <a:p>
            <a:pPr marL="444600" indent="-442800">
              <a:lnSpc>
                <a:spcPct val="100000"/>
              </a:lnSpc>
              <a:buClr>
                <a:srgbClr val="000000"/>
              </a:buClr>
              <a:buFont typeface="Helvetica Neue Light"/>
              <a:buChar char="•"/>
            </a:pPr>
            <a:r>
              <a:rPr b="0" lang="en-GB" sz="3000" spc="-1" strike="noStrike">
                <a:solidFill>
                  <a:srgbClr val="000000"/>
                </a:solidFill>
                <a:latin typeface="Helvetica Neue Light"/>
                <a:ea typeface="Helvetica Neue Light"/>
              </a:rPr>
              <a:t>You need the </a:t>
            </a:r>
            <a:r>
              <a:rPr b="0" lang="en-GB" sz="3000" spc="-1" strike="noStrike">
                <a:solidFill>
                  <a:srgbClr val="942192"/>
                </a:solidFill>
                <a:latin typeface="Helvetica Neue Light"/>
                <a:ea typeface="Helvetica Neue Light"/>
              </a:rPr>
              <a:t>contract’s code</a:t>
            </a:r>
            <a:r>
              <a:rPr b="0" lang="en-GB" sz="3000" spc="-1" strike="noStrike">
                <a:solidFill>
                  <a:srgbClr val="000000"/>
                </a:solidFill>
                <a:latin typeface="Helvetica Neue Light"/>
                <a:ea typeface="Helvetica Neue Light"/>
              </a:rPr>
              <a:t> and the </a:t>
            </a:r>
            <a:r>
              <a:rPr b="0" lang="en-GB" sz="3000" spc="-1" strike="noStrike">
                <a:solidFill>
                  <a:srgbClr val="942192"/>
                </a:solidFill>
                <a:latin typeface="Helvetica Neue Light"/>
                <a:ea typeface="Helvetica Neue Light"/>
              </a:rPr>
              <a:t>address</a:t>
            </a:r>
            <a:r>
              <a:rPr b="0" lang="en-GB" sz="3000" spc="-1" strike="noStrike">
                <a:solidFill>
                  <a:srgbClr val="000000"/>
                </a:solidFill>
                <a:latin typeface="Helvetica Neue Light"/>
                <a:ea typeface="Helvetica Neue Light"/>
              </a:rPr>
              <a:t> next time you want to interact with your deployed contract.</a:t>
            </a:r>
            <a:endParaRPr b="0" lang="en-US" sz="3000" spc="-1" strike="noStrike">
              <a:latin typeface="Arial"/>
            </a:endParaRPr>
          </a:p>
        </p:txBody>
      </p:sp>
      <p:sp>
        <p:nvSpPr>
          <p:cNvPr id="189" name="CustomShape 4"/>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200" spc="-1" strike="noStrike">
                <a:solidFill>
                  <a:srgbClr val="000000"/>
                </a:solidFill>
                <a:latin typeface="Helvetica Neue Light"/>
                <a:ea typeface="Helvetica Neue Light"/>
              </a:rPr>
              <a:t>Step 4.3:</a:t>
            </a:r>
            <a:endParaRPr b="0" lang="en-US"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US"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Saving the Deployed Contract's Address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272160" y="2764080"/>
            <a:ext cx="10383480" cy="2995560"/>
          </a:xfrm>
          <a:prstGeom prst="rect">
            <a:avLst/>
          </a:prstGeom>
          <a:noFill/>
          <a:ln>
            <a:noFill/>
          </a:ln>
        </p:spPr>
        <p:style>
          <a:lnRef idx="0"/>
          <a:fillRef idx="0"/>
          <a:effectRef idx="0"/>
          <a:fontRef idx="minor"/>
        </p:style>
        <p:txBody>
          <a:bodyPr lIns="50760" rIns="50760" tIns="50760" bIns="50760" anchor="ctr">
            <a:noAutofit/>
          </a:bodyPr>
          <a:p>
            <a:pPr marL="529200" indent="-527400">
              <a:lnSpc>
                <a:spcPct val="100000"/>
              </a:lnSpc>
              <a:buClr>
                <a:srgbClr val="000000"/>
              </a:buClr>
              <a:buFont typeface="StarSymbol"/>
              <a:buAutoNum type="arabicPeriod"/>
            </a:pPr>
            <a:r>
              <a:rPr b="0" lang="en-GB" sz="3000" spc="-1" strike="noStrike">
                <a:solidFill>
                  <a:srgbClr val="000000"/>
                </a:solidFill>
                <a:latin typeface="Helvetica Neue Light"/>
                <a:ea typeface="Helvetica Neue Light"/>
              </a:rPr>
              <a:t>Log in to MetaMask, connect to the blockchain (as previously explained)</a:t>
            </a:r>
            <a:endParaRPr b="0" lang="en-US" sz="3000" spc="-1" strike="noStrike">
              <a:latin typeface="Arial"/>
            </a:endParaRPr>
          </a:p>
          <a:p>
            <a:pPr marL="529200" indent="-527400">
              <a:lnSpc>
                <a:spcPct val="100000"/>
              </a:lnSpc>
              <a:buClr>
                <a:srgbClr val="000000"/>
              </a:buClr>
              <a:buFont typeface="StarSymbol"/>
              <a:buAutoNum type="arabicPeriod"/>
            </a:pPr>
            <a:r>
              <a:rPr b="0" lang="en-GB" sz="3000" spc="-1" strike="noStrike">
                <a:solidFill>
                  <a:srgbClr val="000000"/>
                </a:solidFill>
                <a:latin typeface="Helvetica Neue Light"/>
                <a:ea typeface="Helvetica Neue Light"/>
              </a:rPr>
              <a:t>In Remix, write and compile your contract, and set the environment to </a:t>
            </a:r>
            <a:r>
              <a:rPr b="0" lang="en-GB" sz="3000" spc="-1" strike="noStrike">
                <a:solidFill>
                  <a:srgbClr val="942192"/>
                </a:solidFill>
                <a:latin typeface="Helvetica Neue Light"/>
                <a:ea typeface="Helvetica Neue Light"/>
              </a:rPr>
              <a:t>Injected Web3</a:t>
            </a:r>
            <a:r>
              <a:rPr b="0" lang="en-GB" sz="3000" spc="-1" strike="noStrike">
                <a:solidFill>
                  <a:srgbClr val="000000"/>
                </a:solidFill>
                <a:latin typeface="Helvetica Neue Light"/>
                <a:ea typeface="Helvetica Neue Light"/>
              </a:rPr>
              <a:t>.</a:t>
            </a:r>
            <a:endParaRPr b="0" lang="en-US" sz="3000" spc="-1" strike="noStrike">
              <a:latin typeface="Arial"/>
            </a:endParaRPr>
          </a:p>
        </p:txBody>
      </p:sp>
      <p:sp>
        <p:nvSpPr>
          <p:cNvPr id="191" name="CustomShape 2"/>
          <p:cNvSpPr/>
          <p:nvPr/>
        </p:nvSpPr>
        <p:spPr>
          <a:xfrm>
            <a:off x="144000" y="5760000"/>
            <a:ext cx="6998400" cy="2386080"/>
          </a:xfrm>
          <a:prstGeom prst="rect">
            <a:avLst/>
          </a:prstGeom>
          <a:noFill/>
          <a:ln>
            <a:noFill/>
          </a:ln>
        </p:spPr>
        <p:style>
          <a:lnRef idx="0"/>
          <a:fillRef idx="0"/>
          <a:effectRef idx="0"/>
          <a:fontRef idx="minor"/>
        </p:style>
        <p:txBody>
          <a:bodyPr lIns="50760" rIns="50760" tIns="50760" bIns="50760" anchor="ctr">
            <a:noAutofit/>
          </a:bodyPr>
          <a:p>
            <a:pPr>
              <a:lnSpc>
                <a:spcPct val="100000"/>
              </a:lnSpc>
            </a:pPr>
            <a:r>
              <a:rPr b="0" lang="en-GB" sz="3000" spc="-1" strike="noStrike">
                <a:solidFill>
                  <a:srgbClr val="000000"/>
                </a:solidFill>
                <a:latin typeface="Helvetica Neue Light"/>
                <a:ea typeface="Helvetica Neue Light"/>
              </a:rPr>
              <a:t>3. Insert the deployed </a:t>
            </a:r>
            <a:r>
              <a:rPr b="0" lang="en-GB" sz="3000" spc="-1" strike="noStrike">
                <a:solidFill>
                  <a:srgbClr val="942192"/>
                </a:solidFill>
                <a:latin typeface="Helvetica Neue Light"/>
                <a:ea typeface="Helvetica Neue Light"/>
              </a:rPr>
              <a:t>contract’s address</a:t>
            </a:r>
            <a:r>
              <a:rPr b="0" lang="en-GB" sz="3000" spc="-1" strike="noStrike">
                <a:solidFill>
                  <a:srgbClr val="000000"/>
                </a:solidFill>
                <a:latin typeface="Helvetica Neue Light"/>
                <a:ea typeface="Helvetica Neue Light"/>
              </a:rPr>
              <a:t> and click on: </a:t>
            </a:r>
            <a:r>
              <a:rPr b="0" lang="en-GB" sz="3000" spc="-1" strike="noStrike">
                <a:solidFill>
                  <a:srgbClr val="942192"/>
                </a:solidFill>
                <a:latin typeface="Helvetica Neue Light"/>
                <a:ea typeface="Helvetica Neue Light"/>
              </a:rPr>
              <a:t>At Address</a:t>
            </a:r>
            <a:r>
              <a:rPr b="0" lang="en-GB" sz="3000" spc="-1" strike="noStrike">
                <a:solidFill>
                  <a:srgbClr val="000000"/>
                </a:solidFill>
                <a:latin typeface="Helvetica Neue Light"/>
                <a:ea typeface="Helvetica Neue Light"/>
              </a:rPr>
              <a:t>.</a:t>
            </a:r>
            <a:endParaRPr b="0" lang="en-US" sz="3000" spc="-1" strike="noStrike">
              <a:latin typeface="Arial"/>
            </a:endParaRPr>
          </a:p>
        </p:txBody>
      </p:sp>
      <p:sp>
        <p:nvSpPr>
          <p:cNvPr id="192" name="CustomShape 3"/>
          <p:cNvSpPr/>
          <p:nvPr/>
        </p:nvSpPr>
        <p:spPr>
          <a:xfrm flipH="1" rot="10800000">
            <a:off x="24973920" y="8174880"/>
            <a:ext cx="7050600" cy="44388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93" name="CustomShape 4"/>
          <p:cNvSpPr/>
          <p:nvPr/>
        </p:nvSpPr>
        <p:spPr>
          <a:xfrm flipH="1" rot="10800000">
            <a:off x="22534560" y="10944000"/>
            <a:ext cx="6694920" cy="136692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94" name="CustomShape 5"/>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200" spc="-1" strike="noStrike">
                <a:solidFill>
                  <a:srgbClr val="000000"/>
                </a:solidFill>
                <a:latin typeface="Helvetica Neue Light"/>
                <a:ea typeface="Helvetica Neue Light"/>
              </a:rPr>
              <a:t>Step 4.3:</a:t>
            </a:r>
            <a:endParaRPr b="0" lang="en-US"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US"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Interacting with a Deployed Contract</a:t>
            </a:r>
            <a:endParaRPr b="0" lang="en-US" sz="2800" spc="-1" strike="noStrike">
              <a:latin typeface="Arial"/>
            </a:endParaRPr>
          </a:p>
        </p:txBody>
      </p:sp>
      <p:pic>
        <p:nvPicPr>
          <p:cNvPr id="195" name="" descr=""/>
          <p:cNvPicPr/>
          <p:nvPr/>
        </p:nvPicPr>
        <p:blipFill>
          <a:blip r:embed="rId1"/>
          <a:stretch/>
        </p:blipFill>
        <p:spPr>
          <a:xfrm>
            <a:off x="8541360" y="5010120"/>
            <a:ext cx="3266280" cy="3913920"/>
          </a:xfrm>
          <a:prstGeom prst="rect">
            <a:avLst/>
          </a:prstGeom>
          <a:ln>
            <a:noFill/>
          </a:ln>
        </p:spPr>
      </p:pic>
      <p:sp>
        <p:nvSpPr>
          <p:cNvPr id="196" name="CustomShape 6"/>
          <p:cNvSpPr/>
          <p:nvPr/>
        </p:nvSpPr>
        <p:spPr>
          <a:xfrm flipH="1" rot="10800000">
            <a:off x="6438960" y="5486400"/>
            <a:ext cx="3527640" cy="165456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86640" y="3001320"/>
            <a:ext cx="6923880" cy="2462040"/>
          </a:xfrm>
          <a:prstGeom prst="rect">
            <a:avLst/>
          </a:prstGeom>
          <a:noFill/>
          <a:ln>
            <a:noFill/>
          </a:ln>
        </p:spPr>
        <p:style>
          <a:lnRef idx="0"/>
          <a:fillRef idx="0"/>
          <a:effectRef idx="0"/>
          <a:fontRef idx="minor"/>
        </p:style>
        <p:txBody>
          <a:bodyPr lIns="50760" rIns="50760" tIns="50760" bIns="50760" anchor="ctr">
            <a:noAutofit/>
          </a:bodyPr>
          <a:p>
            <a:pPr>
              <a:lnSpc>
                <a:spcPct val="100000"/>
              </a:lnSpc>
            </a:pPr>
            <a:r>
              <a:rPr b="0" lang="en-GB" sz="3000" spc="-1" strike="noStrike">
                <a:solidFill>
                  <a:srgbClr val="000000"/>
                </a:solidFill>
                <a:latin typeface="Helvetica Neue Light"/>
                <a:ea typeface="Helvetica Neue Light"/>
              </a:rPr>
              <a:t>4- All the public/external functions in the contract are provided and you can pass arguments on them and invoke them </a:t>
            </a:r>
            <a:endParaRPr b="0" lang="en-US" sz="3000" spc="-1" strike="noStrike">
              <a:latin typeface="Arial"/>
            </a:endParaRPr>
          </a:p>
        </p:txBody>
      </p:sp>
      <p:sp>
        <p:nvSpPr>
          <p:cNvPr id="198" name="CustomShape 2"/>
          <p:cNvSpPr/>
          <p:nvPr/>
        </p:nvSpPr>
        <p:spPr>
          <a:xfrm>
            <a:off x="-420120" y="5256000"/>
            <a:ext cx="6863760" cy="4390920"/>
          </a:xfrm>
          <a:prstGeom prst="rect">
            <a:avLst/>
          </a:prstGeom>
          <a:noFill/>
          <a:ln>
            <a:noFill/>
          </a:ln>
        </p:spPr>
        <p:style>
          <a:lnRef idx="0"/>
          <a:fillRef idx="0"/>
          <a:effectRef idx="0"/>
          <a:fontRef idx="minor"/>
        </p:style>
        <p:txBody>
          <a:bodyPr lIns="50760" rIns="50760" tIns="50760" bIns="50760" anchor="ctr">
            <a:noAutofit/>
          </a:bodyPr>
          <a:p>
            <a:pPr marL="1005480" indent="-368640">
              <a:lnSpc>
                <a:spcPct val="100000"/>
              </a:lnSpc>
              <a:buClr>
                <a:srgbClr val="000000"/>
              </a:buClr>
              <a:buFont typeface="Helvetica Neue Light"/>
              <a:buChar char="•"/>
            </a:pPr>
            <a:r>
              <a:rPr b="0" lang="en-GB" sz="3000" spc="-1" strike="noStrike">
                <a:solidFill>
                  <a:srgbClr val="f04e4d"/>
                </a:solidFill>
                <a:latin typeface="Helvetica Neue Light"/>
                <a:ea typeface="Helvetica Neue Light"/>
              </a:rPr>
              <a:t>Orange</a:t>
            </a:r>
            <a:r>
              <a:rPr b="0" lang="en-GB" sz="3000" spc="-1" strike="noStrike">
                <a:solidFill>
                  <a:srgbClr val="000000"/>
                </a:solidFill>
                <a:latin typeface="Helvetica Neue Light"/>
                <a:ea typeface="Helvetica Neue Light"/>
              </a:rPr>
              <a:t> fields change the contract’s state, so you create a transaction and spend funds - at minimum you pay the fees, if your transaction does not send funds to the contract</a:t>
            </a:r>
            <a:endParaRPr b="0" lang="en-US" sz="3000" spc="-1" strike="noStrike">
              <a:latin typeface="Arial"/>
            </a:endParaRPr>
          </a:p>
          <a:p>
            <a:pPr marL="1005480" indent="-368640">
              <a:lnSpc>
                <a:spcPct val="100000"/>
              </a:lnSpc>
              <a:buClr>
                <a:srgbClr val="000000"/>
              </a:buClr>
              <a:buFont typeface="Helvetica Neue Light"/>
              <a:buChar char="•"/>
            </a:pPr>
            <a:r>
              <a:rPr b="0" lang="en-GB" sz="3000" spc="-1" strike="noStrike">
                <a:solidFill>
                  <a:srgbClr val="7da7d8"/>
                </a:solidFill>
                <a:latin typeface="Helvetica Neue Light"/>
                <a:ea typeface="Helvetica Neue Light"/>
              </a:rPr>
              <a:t>Blue</a:t>
            </a:r>
            <a:r>
              <a:rPr b="0" lang="en-GB" sz="3000" spc="-1" strike="noStrike">
                <a:solidFill>
                  <a:srgbClr val="000000"/>
                </a:solidFill>
                <a:latin typeface="Helvetica Neue Light"/>
                <a:ea typeface="Helvetica Neue Light"/>
              </a:rPr>
              <a:t> fields just show you the contract’s state and are free</a:t>
            </a:r>
            <a:endParaRPr b="0" lang="en-US" sz="3000" spc="-1" strike="noStrike">
              <a:latin typeface="Arial"/>
            </a:endParaRPr>
          </a:p>
        </p:txBody>
      </p:sp>
      <p:sp>
        <p:nvSpPr>
          <p:cNvPr id="199" name="CustomShape 3"/>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4200" spc="-1" strike="noStrike">
                <a:solidFill>
                  <a:srgbClr val="000000"/>
                </a:solidFill>
                <a:latin typeface="Helvetica Neue Light"/>
                <a:ea typeface="Helvetica Neue Light"/>
              </a:rPr>
              <a:t>Step 4.3:</a:t>
            </a:r>
            <a:endParaRPr b="0" lang="en-US"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US"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Interacting with a Deployed Contract</a:t>
            </a:r>
            <a:endParaRPr b="0" lang="en-US" sz="2800" spc="-1" strike="noStrike">
              <a:latin typeface="Arial"/>
            </a:endParaRPr>
          </a:p>
        </p:txBody>
      </p:sp>
      <p:pic>
        <p:nvPicPr>
          <p:cNvPr id="200" name="" descr=""/>
          <p:cNvPicPr/>
          <p:nvPr/>
        </p:nvPicPr>
        <p:blipFill>
          <a:blip r:embed="rId1"/>
          <a:stretch/>
        </p:blipFill>
        <p:spPr>
          <a:xfrm>
            <a:off x="8973360" y="4608000"/>
            <a:ext cx="3266280" cy="3913920"/>
          </a:xfrm>
          <a:prstGeom prst="rect">
            <a:avLst/>
          </a:prstGeom>
          <a:ln>
            <a:noFill/>
          </a:ln>
        </p:spPr>
      </p:pic>
      <p:sp>
        <p:nvSpPr>
          <p:cNvPr id="201" name="CustomShape 4"/>
          <p:cNvSpPr/>
          <p:nvPr/>
        </p:nvSpPr>
        <p:spPr>
          <a:xfrm>
            <a:off x="6552000" y="5939640"/>
            <a:ext cx="2663640" cy="1620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202" name="CustomShape 5"/>
          <p:cNvSpPr/>
          <p:nvPr/>
        </p:nvSpPr>
        <p:spPr>
          <a:xfrm>
            <a:off x="6552000" y="5939640"/>
            <a:ext cx="2663640" cy="1260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203" name="CustomShape 6"/>
          <p:cNvSpPr/>
          <p:nvPr/>
        </p:nvSpPr>
        <p:spPr>
          <a:xfrm>
            <a:off x="3709080" y="4976640"/>
            <a:ext cx="5506560" cy="1863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952560" y="1512000"/>
            <a:ext cx="11098080" cy="8134920"/>
          </a:xfrm>
          <a:prstGeom prst="rect">
            <a:avLst/>
          </a:prstGeom>
          <a:noFill/>
          <a:ln>
            <a:noFill/>
          </a:ln>
        </p:spPr>
        <p:style>
          <a:lnRef idx="0"/>
          <a:fillRef idx="0"/>
          <a:effectRef idx="0"/>
          <a:fontRef idx="minor"/>
        </p:style>
        <p:txBody>
          <a:bodyPr lIns="50760" rIns="50760" tIns="50760" bIns="50760" anchor="ctr">
            <a:noAutofit/>
          </a:bodyPr>
          <a:p>
            <a:pPr marL="280080" indent="-278280">
              <a:lnSpc>
                <a:spcPct val="100000"/>
              </a:lnSpc>
              <a:buClr>
                <a:srgbClr val="000000"/>
              </a:buClr>
              <a:buFont typeface="Helvetica Neue Light"/>
              <a:buChar char="•"/>
            </a:pPr>
            <a:r>
              <a:rPr b="0" lang="en-GB" sz="2270" spc="-1" strike="noStrike" u="sng">
                <a:solidFill>
                  <a:srgbClr val="000000"/>
                </a:solidFill>
                <a:uFillTx/>
                <a:latin typeface="Helvetica Neue Light"/>
                <a:ea typeface="Helvetica Neue Light"/>
              </a:rPr>
              <a:t>If you don’t see your funds in Metamask</a:t>
            </a:r>
            <a:endParaRPr b="0" lang="en-US" sz="2270" spc="-1" strike="noStrike">
              <a:latin typeface="Arial"/>
            </a:endParaRPr>
          </a:p>
          <a:p>
            <a:pPr lvl="1" marL="432000" indent="-21492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Double check that you are connected to the correct network, i.e. the private network and not e.g. the Ethereum mainnet</a:t>
            </a:r>
            <a:endParaRPr b="0" lang="en-US" sz="2270" spc="-1" strike="noStrike">
              <a:latin typeface="Arial"/>
            </a:endParaRPr>
          </a:p>
          <a:p>
            <a:pPr lvl="1" marL="432000" indent="-21492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If you are connected to the private network, try connecting to a different network (e.g. the Ethereum mainnet) and then reconnecting back to the private network – sometimes Metamask’s connection breaks down, so this will reset the network</a:t>
            </a:r>
            <a:endParaRPr b="0" lang="en-US" sz="2270" spc="-1" strike="noStrike">
              <a:latin typeface="Arial"/>
            </a:endParaRPr>
          </a:p>
          <a:p>
            <a:pPr lvl="1" marL="432000" indent="-21492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If you still don’t see your funds, try deleting Metamask from your browser (remember to </a:t>
            </a:r>
            <a:r>
              <a:rPr b="1" lang="en-GB" sz="2270" spc="-1" strike="noStrike">
                <a:solidFill>
                  <a:srgbClr val="000000"/>
                </a:solidFill>
                <a:latin typeface="Helvetica Neue Light"/>
                <a:ea typeface="Helvetica Neue Light"/>
              </a:rPr>
              <a:t>store your seed</a:t>
            </a:r>
            <a:r>
              <a:rPr b="0" lang="en-GB" sz="2270" spc="-1" strike="noStrike">
                <a:solidFill>
                  <a:srgbClr val="000000"/>
                </a:solidFill>
                <a:latin typeface="Helvetica Neue Light"/>
                <a:ea typeface="Helvetica Neue Light"/>
              </a:rPr>
              <a:t> first), and then re-install it, recreate your wallet using your seed (if you have more than one accounts in your wallet, you have to create them all manually again) and connect to the private network – sometimes Metamask’s internal transaction generator breaks down (due to temporary network issues), so this will reset your wallet from scratch</a:t>
            </a:r>
            <a:endParaRPr b="0" lang="en-US" sz="2270" spc="-1" strike="noStrike">
              <a:latin typeface="Arial"/>
            </a:endParaRPr>
          </a:p>
          <a:p>
            <a:pPr lvl="1" marL="432000" indent="-21492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If you still don’t see your funds contact the course’s TA</a:t>
            </a:r>
            <a:endParaRPr b="0" lang="en-US" sz="2270" spc="-1" strike="noStrike">
              <a:latin typeface="Arial"/>
            </a:endParaRPr>
          </a:p>
        </p:txBody>
      </p:sp>
      <p:sp>
        <p:nvSpPr>
          <p:cNvPr id="205" name="CustomShape 2"/>
          <p:cNvSpPr/>
          <p:nvPr/>
        </p:nvSpPr>
        <p:spPr>
          <a:xfrm>
            <a:off x="952560" y="-23760"/>
            <a:ext cx="11098080" cy="215748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8000" spc="-1" strike="noStrike">
                <a:solidFill>
                  <a:srgbClr val="000000"/>
                </a:solidFill>
                <a:latin typeface="Helvetica Neue Light"/>
                <a:ea typeface="Helvetica Neue Light"/>
              </a:rPr>
              <a:t>Debugging</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952560" y="1512000"/>
            <a:ext cx="11098080" cy="8134920"/>
          </a:xfrm>
          <a:prstGeom prst="rect">
            <a:avLst/>
          </a:prstGeom>
          <a:noFill/>
          <a:ln>
            <a:noFill/>
          </a:ln>
        </p:spPr>
        <p:style>
          <a:lnRef idx="0"/>
          <a:fillRef idx="0"/>
          <a:effectRef idx="0"/>
          <a:fontRef idx="minor"/>
        </p:style>
        <p:txBody>
          <a:bodyPr lIns="50760" rIns="50760" tIns="50760" bIns="50760" anchor="ctr">
            <a:noAutofit/>
          </a:bodyPr>
          <a:p>
            <a:pPr marL="280080" indent="-278280">
              <a:lnSpc>
                <a:spcPct val="100000"/>
              </a:lnSpc>
              <a:buClr>
                <a:srgbClr val="000000"/>
              </a:buClr>
              <a:buFont typeface="Helvetica Neue Light"/>
              <a:buChar char="•"/>
            </a:pPr>
            <a:r>
              <a:rPr b="0" lang="en-GB" sz="2270" spc="-1" strike="noStrike" u="sng">
                <a:solidFill>
                  <a:srgbClr val="000000"/>
                </a:solidFill>
                <a:uFillTx/>
                <a:latin typeface="Helvetica Neue Light"/>
                <a:ea typeface="Helvetica Neue Light"/>
              </a:rPr>
              <a:t>If you want to find past transactions’ IDs</a:t>
            </a:r>
            <a:endParaRPr b="0" lang="en-US" sz="2270" spc="-1" strike="noStrike">
              <a:latin typeface="Arial"/>
            </a:endParaRPr>
          </a:p>
          <a:p>
            <a:pPr lvl="1" marL="432000" indent="-21492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Metamask keeps a list of all transactions that you have made</a:t>
            </a:r>
            <a:endParaRPr b="0" lang="en-US" sz="2270" spc="-1" strike="noStrike">
              <a:latin typeface="Arial"/>
            </a:endParaRPr>
          </a:p>
          <a:p>
            <a:pPr lvl="1" marL="432000" indent="-21492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Click on a transaction and it will redirect you to Etherscan – the public Ethereum network’s explorer</a:t>
            </a:r>
            <a:endParaRPr b="0" lang="en-US" sz="2270" spc="-1" strike="noStrike">
              <a:latin typeface="Arial"/>
            </a:endParaRPr>
          </a:p>
          <a:p>
            <a:pPr lvl="1" marL="432000" indent="-21492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Etherscan will not show you anything, because it does not track the private network but the public Ethereum, </a:t>
            </a:r>
            <a:r>
              <a:rPr b="0" lang="en-GB" sz="2270" spc="-1" strike="noStrike" u="sng">
                <a:solidFill>
                  <a:srgbClr val="000000"/>
                </a:solidFill>
                <a:uFillTx/>
                <a:latin typeface="Helvetica Neue Light"/>
                <a:ea typeface="Helvetica Neue Light"/>
              </a:rPr>
              <a:t>but</a:t>
            </a:r>
            <a:endParaRPr b="0" lang="en-US" sz="2270" spc="-1" strike="noStrike">
              <a:latin typeface="Arial"/>
            </a:endParaRPr>
          </a:p>
          <a:p>
            <a:pPr lvl="1" marL="432000" indent="-21492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Either in the URL or in Etherscan’s page you will find the transaction ID</a:t>
            </a:r>
            <a:endParaRPr b="0" lang="en-US" sz="2270" spc="-1" strike="noStrike">
              <a:latin typeface="Arial"/>
            </a:endParaRPr>
          </a:p>
          <a:p>
            <a:pPr>
              <a:lnSpc>
                <a:spcPct val="100000"/>
              </a:lnSpc>
            </a:pPr>
            <a:endParaRPr b="0" lang="en-US" sz="2270" spc="-1" strike="noStrike">
              <a:latin typeface="Arial"/>
            </a:endParaRPr>
          </a:p>
          <a:p>
            <a:pPr marL="280080" indent="-278280">
              <a:lnSpc>
                <a:spcPct val="100000"/>
              </a:lnSpc>
              <a:buClr>
                <a:srgbClr val="000000"/>
              </a:buClr>
              <a:buFont typeface="Helvetica Neue Light"/>
              <a:buChar char="•"/>
            </a:pPr>
            <a:r>
              <a:rPr b="0" lang="en-GB" sz="2270" spc="-1" strike="noStrike" u="sng">
                <a:solidFill>
                  <a:srgbClr val="000000"/>
                </a:solidFill>
                <a:uFillTx/>
                <a:latin typeface="Helvetica Neue Light"/>
                <a:ea typeface="Helvetica Neue Light"/>
              </a:rPr>
              <a:t>If you interact with a contract but don’t see your changes published</a:t>
            </a:r>
            <a:endParaRPr b="0" lang="en-US" sz="2270" spc="-1" strike="noStrike">
              <a:latin typeface="Arial"/>
            </a:endParaRPr>
          </a:p>
          <a:p>
            <a:pPr lvl="1" marL="432000" indent="-21492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Make sure that you have set the environment to </a:t>
            </a:r>
            <a:r>
              <a:rPr b="0" i="1" lang="en-GB" sz="2270" spc="-1" strike="noStrike">
                <a:solidFill>
                  <a:srgbClr val="000000"/>
                </a:solidFill>
                <a:latin typeface="Helvetica Neue Light"/>
                <a:ea typeface="Helvetica Neue Light"/>
              </a:rPr>
              <a:t>Injected Web3</a:t>
            </a:r>
            <a:endParaRPr b="0" lang="en-US" sz="2270" spc="-1" strike="noStrike">
              <a:latin typeface="Arial"/>
            </a:endParaRPr>
          </a:p>
          <a:p>
            <a:pPr lvl="1" marL="432000" indent="-21492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Double check that the address of the contract to which you connect is the correct one and the contract’s code is </a:t>
            </a:r>
            <a:r>
              <a:rPr b="0" lang="en-GB" sz="2270" spc="-1" strike="noStrike" u="sng">
                <a:solidFill>
                  <a:srgbClr val="000000"/>
                </a:solidFill>
                <a:uFillTx/>
                <a:latin typeface="Helvetica Neue Light"/>
                <a:ea typeface="Helvetica Neue Light"/>
              </a:rPr>
              <a:t>exactly the same</a:t>
            </a:r>
            <a:r>
              <a:rPr b="0" lang="en-GB" sz="2270" spc="-1" strike="noStrike">
                <a:solidFill>
                  <a:srgbClr val="000000"/>
                </a:solidFill>
                <a:latin typeface="Helvetica Neue Light"/>
                <a:ea typeface="Helvetica Neue Light"/>
              </a:rPr>
              <a:t> as the deployed contract</a:t>
            </a:r>
            <a:endParaRPr b="0" lang="en-US" sz="2270" spc="-1" strike="noStrike">
              <a:latin typeface="Arial"/>
            </a:endParaRPr>
          </a:p>
        </p:txBody>
      </p:sp>
      <p:sp>
        <p:nvSpPr>
          <p:cNvPr id="207" name="CustomShape 2"/>
          <p:cNvSpPr/>
          <p:nvPr/>
        </p:nvSpPr>
        <p:spPr>
          <a:xfrm>
            <a:off x="952560" y="-23760"/>
            <a:ext cx="11098080" cy="215748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8000" spc="-1" strike="noStrike">
                <a:solidFill>
                  <a:srgbClr val="000000"/>
                </a:solidFill>
                <a:latin typeface="Helvetica Neue Light"/>
                <a:ea typeface="Helvetica Neue Light"/>
              </a:rPr>
              <a:t>Debugging</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6719" spc="-1" strike="noStrike">
                <a:solidFill>
                  <a:srgbClr val="000000"/>
                </a:solidFill>
                <a:latin typeface="Helvetica Neue Light"/>
                <a:ea typeface="Helvetica Neue Light"/>
              </a:rPr>
              <a:t>Step 1: </a:t>
            </a:r>
            <a:br/>
            <a:r>
              <a:rPr b="0" lang="en-GB" sz="6719" spc="-1" strike="noStrike">
                <a:solidFill>
                  <a:srgbClr val="000000"/>
                </a:solidFill>
                <a:latin typeface="Helvetica Neue Light"/>
                <a:ea typeface="Helvetica Neue Light"/>
              </a:rPr>
              <a:t>Install Metamask</a:t>
            </a:r>
            <a:endParaRPr b="0" lang="en-US" sz="6719" spc="-1" strike="noStrike">
              <a:latin typeface="Arial"/>
            </a:endParaRPr>
          </a:p>
        </p:txBody>
      </p:sp>
      <p:sp>
        <p:nvSpPr>
          <p:cNvPr id="118" name="CustomShape 2"/>
          <p:cNvSpPr/>
          <p:nvPr/>
        </p:nvSpPr>
        <p:spPr>
          <a:xfrm>
            <a:off x="952560" y="2603520"/>
            <a:ext cx="11098080" cy="6284880"/>
          </a:xfrm>
          <a:prstGeom prst="rect">
            <a:avLst/>
          </a:prstGeom>
          <a:noFill/>
          <a:ln>
            <a:noFill/>
          </a:ln>
        </p:spPr>
        <p:style>
          <a:lnRef idx="0"/>
          <a:fillRef idx="0"/>
          <a:effectRef idx="0"/>
          <a:fontRef idx="minor"/>
        </p:style>
        <p:txBody>
          <a:bodyPr lIns="50760" rIns="50760" tIns="50760" bIns="50760" anchor="ctr">
            <a:noAutofit/>
          </a:bodyPr>
          <a:p>
            <a:pPr marL="382320" indent="-380520">
              <a:lnSpc>
                <a:spcPct val="100000"/>
              </a:lnSpc>
              <a:buClr>
                <a:srgbClr val="000000"/>
              </a:buClr>
              <a:buFont typeface="Helvetica Neue Light"/>
              <a:buChar char="•"/>
            </a:pPr>
            <a:r>
              <a:rPr b="0" lang="en-GB" sz="3100" spc="-1" strike="noStrike">
                <a:solidFill>
                  <a:srgbClr val="000000"/>
                </a:solidFill>
                <a:latin typeface="Helvetica Neue Light"/>
                <a:ea typeface="Helvetica Neue Light"/>
              </a:rPr>
              <a:t>It is an extension for Firefox and Google Chrome.</a:t>
            </a:r>
            <a:endParaRPr b="0" lang="en-US" sz="3100" spc="-1" strike="noStrike">
              <a:latin typeface="Arial"/>
            </a:endParaRPr>
          </a:p>
          <a:p>
            <a:pPr marL="382320" indent="-380520">
              <a:lnSpc>
                <a:spcPct val="100000"/>
              </a:lnSpc>
              <a:spcBef>
                <a:spcPts val="3600"/>
              </a:spcBef>
              <a:buClr>
                <a:srgbClr val="000000"/>
              </a:buClr>
              <a:buFont typeface="Helvetica Neue Light"/>
              <a:buChar char="•"/>
            </a:pPr>
            <a:r>
              <a:rPr b="0" lang="en-GB" sz="3100" spc="-1" strike="noStrike">
                <a:solidFill>
                  <a:srgbClr val="000000"/>
                </a:solidFill>
                <a:latin typeface="Helvetica Neue Light"/>
                <a:ea typeface="Helvetica Neue Light"/>
              </a:rPr>
              <a:t>Allows us to create our public/private keys and connect to the blockchain. </a:t>
            </a:r>
            <a:endParaRPr b="0" lang="en-US" sz="3100" spc="-1" strike="noStrike">
              <a:latin typeface="Arial"/>
            </a:endParaRPr>
          </a:p>
          <a:p>
            <a:pPr marL="382320" indent="-380520">
              <a:lnSpc>
                <a:spcPct val="100000"/>
              </a:lnSpc>
              <a:spcBef>
                <a:spcPts val="3600"/>
              </a:spcBef>
              <a:buClr>
                <a:srgbClr val="000000"/>
              </a:buClr>
              <a:buFont typeface="Helvetica Neue Light"/>
              <a:buChar char="•"/>
            </a:pPr>
            <a:r>
              <a:rPr b="0" lang="en-GB" sz="3100" spc="-1" strike="noStrike">
                <a:solidFill>
                  <a:srgbClr val="000000"/>
                </a:solidFill>
                <a:latin typeface="Helvetica Neue Light"/>
                <a:ea typeface="Helvetica Neue Light"/>
              </a:rPr>
              <a:t>We recommend using MetaMask for Firefox or Chrome</a:t>
            </a:r>
            <a:endParaRPr b="0" lang="en-US" sz="3100" spc="-1" strike="noStrike">
              <a:latin typeface="Arial"/>
            </a:endParaRPr>
          </a:p>
          <a:p>
            <a:pPr marL="928440" indent="-380520">
              <a:lnSpc>
                <a:spcPct val="100000"/>
              </a:lnSpc>
              <a:spcBef>
                <a:spcPts val="3600"/>
              </a:spcBef>
              <a:buClr>
                <a:srgbClr val="000000"/>
              </a:buClr>
              <a:buFont typeface="Helvetica Neue Light"/>
              <a:buChar char="•"/>
            </a:pPr>
            <a:r>
              <a:rPr b="0" lang="en-GB" sz="2580" spc="-1" strike="noStrike">
                <a:solidFill>
                  <a:srgbClr val="000000"/>
                </a:solidFill>
                <a:latin typeface="Helvetica Neue Light"/>
                <a:ea typeface="Helvetica Neue Light"/>
              </a:rPr>
              <a:t>Download it from: </a:t>
            </a:r>
            <a:r>
              <a:rPr b="0" lang="en-GB" sz="2150" spc="-1" strike="noStrike" u="sng">
                <a:solidFill>
                  <a:srgbClr val="0000ff"/>
                </a:solidFill>
                <a:uFillTx/>
                <a:latin typeface="Helvetica Neue Light"/>
                <a:ea typeface="Helvetica Neue Light"/>
                <a:hlinkClick r:id="rId1"/>
              </a:rPr>
              <a:t>https://metamask.io/</a:t>
            </a:r>
            <a:endParaRPr b="0" lang="en-US" sz="2150" spc="-1" strike="noStrike">
              <a:latin typeface="Arial"/>
            </a:endParaRPr>
          </a:p>
          <a:p>
            <a:pPr marL="282960" indent="-281160">
              <a:lnSpc>
                <a:spcPct val="100000"/>
              </a:lnSpc>
              <a:spcBef>
                <a:spcPts val="3600"/>
              </a:spcBef>
              <a:buClr>
                <a:srgbClr val="000000"/>
              </a:buClr>
              <a:buFont typeface="Helvetica Neue Light"/>
              <a:buChar char="•"/>
            </a:pPr>
            <a:r>
              <a:rPr b="0" lang="en-GB" sz="3100" spc="-1" strike="noStrike">
                <a:solidFill>
                  <a:srgbClr val="000000"/>
                </a:solidFill>
                <a:latin typeface="Helvetica Neue Light"/>
                <a:ea typeface="Helvetica Neue Light"/>
              </a:rPr>
              <a:t>Follow the instructions to install it.</a:t>
            </a:r>
            <a:endParaRPr b="0" lang="en-US" sz="3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117440" y="488880"/>
            <a:ext cx="11098080" cy="6284880"/>
          </a:xfrm>
          <a:prstGeom prst="rect">
            <a:avLst/>
          </a:prstGeom>
          <a:noFill/>
          <a:ln>
            <a:noFill/>
          </a:ln>
        </p:spPr>
        <p:style>
          <a:lnRef idx="0"/>
          <a:fillRef idx="0"/>
          <a:effectRef idx="0"/>
          <a:fontRef idx="minor"/>
        </p:style>
        <p:txBody>
          <a:bodyPr lIns="50760" rIns="50760" tIns="50760" bIns="50760" anchor="ctr">
            <a:noAutofit/>
          </a:bodyPr>
          <a:p>
            <a:pPr marL="444600" indent="-44280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Click on the MetaMask icon on the top right side of your browser.</a:t>
            </a:r>
            <a:endParaRPr b="0" lang="en-US" sz="3600" spc="-1" strike="noStrike">
              <a:latin typeface="Arial"/>
            </a:endParaRPr>
          </a:p>
        </p:txBody>
      </p:sp>
      <p:sp>
        <p:nvSpPr>
          <p:cNvPr id="120" name="CustomShape 2"/>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5840" spc="-1" strike="noStrike">
                <a:solidFill>
                  <a:srgbClr val="000000"/>
                </a:solidFill>
                <a:latin typeface="Helvetica Neue Light"/>
                <a:ea typeface="Helvetica Neue Light"/>
              </a:rPr>
              <a:t>Step1.1:</a:t>
            </a:r>
            <a:br/>
            <a:r>
              <a:rPr b="0" lang="en-GB" sz="5840" spc="-1" strike="noStrike">
                <a:solidFill>
                  <a:srgbClr val="000000"/>
                </a:solidFill>
                <a:latin typeface="Helvetica Neue Light"/>
                <a:ea typeface="Helvetica Neue Light"/>
              </a:rPr>
              <a:t> Set Up an Account in MetaMask</a:t>
            </a:r>
            <a:endParaRPr b="0" lang="en-US" sz="5840" spc="-1" strike="noStrike">
              <a:latin typeface="Arial"/>
            </a:endParaRPr>
          </a:p>
        </p:txBody>
      </p:sp>
      <p:pic>
        <p:nvPicPr>
          <p:cNvPr id="121" name="Google Shape;78;p17" descr=""/>
          <p:cNvPicPr/>
          <p:nvPr/>
        </p:nvPicPr>
        <p:blipFill>
          <a:blip r:embed="rId1"/>
          <a:srcRect l="47043" t="0" r="0" b="62626"/>
          <a:stretch/>
        </p:blipFill>
        <p:spPr>
          <a:xfrm>
            <a:off x="2353320" y="5514120"/>
            <a:ext cx="8296200" cy="2810880"/>
          </a:xfrm>
          <a:prstGeom prst="rect">
            <a:avLst/>
          </a:prstGeom>
          <a:ln>
            <a:noFill/>
          </a:ln>
        </p:spPr>
      </p:pic>
      <p:sp>
        <p:nvSpPr>
          <p:cNvPr id="122" name="CustomShape 3"/>
          <p:cNvSpPr/>
          <p:nvPr/>
        </p:nvSpPr>
        <p:spPr>
          <a:xfrm>
            <a:off x="7305120" y="3590640"/>
            <a:ext cx="2737800" cy="24026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952560" y="2826000"/>
            <a:ext cx="11098080" cy="6284880"/>
          </a:xfrm>
          <a:prstGeom prst="rect">
            <a:avLst/>
          </a:prstGeom>
          <a:noFill/>
          <a:ln>
            <a:noFill/>
          </a:ln>
        </p:spPr>
        <p:style>
          <a:lnRef idx="0"/>
          <a:fillRef idx="0"/>
          <a:effectRef idx="0"/>
          <a:fontRef idx="minor"/>
        </p:style>
        <p:txBody>
          <a:bodyPr lIns="50760" rIns="50760" tIns="50760" bIns="50760" anchor="ctr">
            <a:noAutofit/>
          </a:bodyPr>
          <a:p>
            <a:pPr marL="444600" indent="-44280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Follow the instructions to create an account – you can choose the beta version which is more user friendly</a:t>
            </a:r>
            <a:endParaRPr b="0" lang="en-US" sz="3600" spc="-1" strike="noStrike">
              <a:latin typeface="Arial"/>
            </a:endParaRPr>
          </a:p>
          <a:p>
            <a:pPr marL="444600" indent="-44280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After you provide a password, an account (i.e. an address, public and secret keys) will be created for you – you can also create more than one accounts per wallet</a:t>
            </a:r>
            <a:endParaRPr b="0" lang="en-US" sz="3600" spc="-1" strike="noStrike">
              <a:latin typeface="Arial"/>
            </a:endParaRPr>
          </a:p>
          <a:p>
            <a:pPr marL="444600" indent="-442800">
              <a:lnSpc>
                <a:spcPct val="100000"/>
              </a:lnSpc>
              <a:spcBef>
                <a:spcPts val="4201"/>
              </a:spcBef>
              <a:buClr>
                <a:srgbClr val="000000"/>
              </a:buClr>
              <a:buFont typeface="Helvetica Neue"/>
              <a:buChar char="•"/>
            </a:pPr>
            <a:r>
              <a:rPr b="1" lang="en-GB" sz="3600" spc="-1" strike="noStrike">
                <a:solidFill>
                  <a:srgbClr val="000000"/>
                </a:solidFill>
                <a:latin typeface="Helvetica Neue"/>
                <a:ea typeface="Helvetica Neue"/>
              </a:rPr>
              <a:t>Store your seed</a:t>
            </a:r>
            <a:r>
              <a:rPr b="0" lang="en-GB" sz="3600" spc="-1" strike="noStrike">
                <a:solidFill>
                  <a:srgbClr val="000000"/>
                </a:solidFill>
                <a:latin typeface="Helvetica Neue Light"/>
                <a:ea typeface="Helvetica Neue Light"/>
              </a:rPr>
              <a:t>: you will need it to restore your wallet in case you delete Metamask</a:t>
            </a:r>
            <a:endParaRPr b="0" lang="en-US" sz="3600" spc="-1" strike="noStrike">
              <a:latin typeface="Arial"/>
            </a:endParaRPr>
          </a:p>
        </p:txBody>
      </p:sp>
      <p:sp>
        <p:nvSpPr>
          <p:cNvPr id="124" name="CustomShape 2"/>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5920" spc="-1" strike="noStrike">
                <a:solidFill>
                  <a:srgbClr val="000000"/>
                </a:solidFill>
                <a:latin typeface="Helvetica Neue Light"/>
                <a:ea typeface="Helvetica Neue Light"/>
              </a:rPr>
              <a:t>Step1.2:</a:t>
            </a:r>
            <a:br/>
            <a:r>
              <a:rPr b="0" lang="en-GB" sz="5920" spc="-1" strike="noStrike">
                <a:solidFill>
                  <a:srgbClr val="000000"/>
                </a:solidFill>
                <a:latin typeface="Helvetica Neue Light"/>
                <a:ea typeface="Helvetica Neue Light"/>
              </a:rPr>
              <a:t> Create an Account in MetaMask</a:t>
            </a:r>
            <a:endParaRPr b="0" lang="en-US" sz="592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952560" y="1396800"/>
            <a:ext cx="11098080" cy="6284880"/>
          </a:xfrm>
          <a:prstGeom prst="rect">
            <a:avLst/>
          </a:prstGeom>
          <a:noFill/>
          <a:ln>
            <a:noFill/>
          </a:ln>
        </p:spPr>
        <p:style>
          <a:lnRef idx="0"/>
          <a:fillRef idx="0"/>
          <a:effectRef idx="0"/>
          <a:fontRef idx="minor"/>
        </p:style>
        <p:txBody>
          <a:bodyPr lIns="50760" rIns="50760" tIns="50760" bIns="50760" anchor="ctr">
            <a:noAutofit/>
          </a:bodyPr>
          <a:p>
            <a:pPr>
              <a:lnSpc>
                <a:spcPct val="100000"/>
              </a:lnSpc>
            </a:pPr>
            <a:r>
              <a:rPr b="0" lang="en-GB" sz="3600" spc="-1" strike="noStrike">
                <a:solidFill>
                  <a:srgbClr val="000000"/>
                </a:solidFill>
                <a:latin typeface="Helvetica Neue Light"/>
                <a:ea typeface="Helvetica Neue Light"/>
              </a:rPr>
              <a:t>3.1. Click the MetaMask icon.</a:t>
            </a:r>
            <a:endParaRPr b="0" lang="en-US" sz="36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3.2. Click on the Network option</a:t>
            </a:r>
            <a:endParaRPr b="0" lang="en-US" sz="36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3.3. Click on “Custom RPC”</a:t>
            </a:r>
            <a:endParaRPr b="0" lang="en-US" sz="3600" spc="-1" strike="noStrike">
              <a:latin typeface="Arial"/>
            </a:endParaRPr>
          </a:p>
        </p:txBody>
      </p:sp>
      <p:sp>
        <p:nvSpPr>
          <p:cNvPr id="126" name="CustomShape 2"/>
          <p:cNvSpPr/>
          <p:nvPr/>
        </p:nvSpPr>
        <p:spPr>
          <a:xfrm>
            <a:off x="952560" y="444600"/>
            <a:ext cx="11098080" cy="215748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5600" spc="-1" strike="noStrike">
                <a:solidFill>
                  <a:srgbClr val="000000"/>
                </a:solidFill>
                <a:latin typeface="Helvetica Neue Light"/>
                <a:ea typeface="Helvetica Neue Light"/>
              </a:rPr>
              <a:t>Step1.3:</a:t>
            </a:r>
            <a:br/>
            <a:r>
              <a:rPr b="0" lang="en-GB" sz="5600" spc="-1" strike="noStrike">
                <a:solidFill>
                  <a:srgbClr val="000000"/>
                </a:solidFill>
                <a:latin typeface="Helvetica Neue Light"/>
                <a:ea typeface="Helvetica Neue Light"/>
              </a:rPr>
              <a:t> </a:t>
            </a:r>
            <a:r>
              <a:rPr b="0" lang="en-GB" sz="4200" spc="-1" strike="noStrike">
                <a:solidFill>
                  <a:srgbClr val="000000"/>
                </a:solidFill>
                <a:latin typeface="Helvetica Neue Light"/>
                <a:ea typeface="Helvetica Neue Light"/>
              </a:rPr>
              <a:t>Connect MetaMask to the Private Blockchain</a:t>
            </a:r>
            <a:endParaRPr b="0" lang="en-US" sz="4200" spc="-1" strike="noStrike">
              <a:latin typeface="Arial"/>
            </a:endParaRPr>
          </a:p>
        </p:txBody>
      </p:sp>
      <p:pic>
        <p:nvPicPr>
          <p:cNvPr id="127" name="" descr=""/>
          <p:cNvPicPr/>
          <p:nvPr/>
        </p:nvPicPr>
        <p:blipFill>
          <a:blip r:embed="rId1"/>
          <a:stretch/>
        </p:blipFill>
        <p:spPr>
          <a:xfrm>
            <a:off x="9565200" y="2592000"/>
            <a:ext cx="2818440" cy="4895640"/>
          </a:xfrm>
          <a:prstGeom prst="rect">
            <a:avLst/>
          </a:prstGeom>
          <a:ln>
            <a:noFill/>
          </a:ln>
        </p:spPr>
      </p:pic>
      <p:sp>
        <p:nvSpPr>
          <p:cNvPr id="128" name="CustomShape 3"/>
          <p:cNvSpPr/>
          <p:nvPr/>
        </p:nvSpPr>
        <p:spPr>
          <a:xfrm flipH="1" rot="10800000">
            <a:off x="8503920" y="3368520"/>
            <a:ext cx="2377440" cy="1203480"/>
          </a:xfrm>
          <a:custGeom>
            <a:avLst/>
            <a:gdLst/>
            <a:ahLst/>
            <a:rect l="l" t="t" r="r" b="b"/>
            <a:pathLst>
              <a:path w="21600" h="21600">
                <a:moveTo>
                  <a:pt x="0" y="0"/>
                </a:moveTo>
                <a:lnTo>
                  <a:pt x="21600" y="21600"/>
                </a:lnTo>
              </a:path>
            </a:pathLst>
          </a:custGeom>
          <a:noFill/>
          <a:ln w="28440">
            <a:solidFill>
              <a:srgbClr val="53585f"/>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952560" y="1905840"/>
            <a:ext cx="11098080" cy="6284880"/>
          </a:xfrm>
          <a:prstGeom prst="rect">
            <a:avLst/>
          </a:prstGeom>
          <a:noFill/>
          <a:ln>
            <a:noFill/>
          </a:ln>
        </p:spPr>
        <p:style>
          <a:lnRef idx="0"/>
          <a:fillRef idx="0"/>
          <a:effectRef idx="0"/>
          <a:fontRef idx="minor"/>
        </p:style>
        <p:txBody>
          <a:bodyPr lIns="50760" rIns="50760" tIns="50760" bIns="50760" anchor="ctr">
            <a:noAutofit/>
          </a:bodyPr>
          <a:p>
            <a:pPr>
              <a:lnSpc>
                <a:spcPct val="100000"/>
              </a:lnSpc>
            </a:pPr>
            <a:r>
              <a:rPr b="0" lang="en-GB" sz="3600" spc="-1" strike="noStrike">
                <a:solidFill>
                  <a:srgbClr val="000000"/>
                </a:solidFill>
                <a:latin typeface="Helvetica Neue Light"/>
                <a:ea typeface="Helvetica Neue Light"/>
              </a:rPr>
              <a:t>3.1. In the “New RPC URL” box, insert the following link:</a:t>
            </a:r>
            <a:endParaRPr b="0" lang="en-US" sz="3600" spc="-1" strike="noStrike">
              <a:latin typeface="Arial"/>
            </a:endParaRPr>
          </a:p>
          <a:p>
            <a:pPr>
              <a:lnSpc>
                <a:spcPct val="100000"/>
              </a:lnSpc>
              <a:spcBef>
                <a:spcPts val="4201"/>
              </a:spcBef>
            </a:pPr>
            <a:r>
              <a:rPr b="0" lang="en-GB" sz="2400" spc="-1" strike="noStrike">
                <a:solidFill>
                  <a:srgbClr val="942192"/>
                </a:solidFill>
                <a:latin typeface="Helvetica Neue Light"/>
                <a:ea typeface="Helvetica Neue Light"/>
              </a:rPr>
              <a:t>  </a:t>
            </a:r>
            <a:r>
              <a:rPr b="0" lang="en-GB" sz="2400" spc="-1" strike="noStrike">
                <a:solidFill>
                  <a:srgbClr val="942192"/>
                </a:solidFill>
                <a:latin typeface="Helvetica Neue Light"/>
                <a:ea typeface="Helvetica Neue Light"/>
              </a:rPr>
              <a:t>http://129.215.199.19:8545</a:t>
            </a:r>
            <a:endParaRPr b="0" lang="en-US" sz="24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3.2. Click on Save</a:t>
            </a:r>
            <a:endParaRPr b="0" lang="en-US" sz="36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3.3. Press X to go to the main page</a:t>
            </a:r>
            <a:endParaRPr b="0" lang="en-US" sz="3600" spc="-1" strike="noStrike">
              <a:latin typeface="Arial"/>
            </a:endParaRPr>
          </a:p>
        </p:txBody>
      </p:sp>
      <p:sp>
        <p:nvSpPr>
          <p:cNvPr id="130" name="CustomShape 2"/>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5600" spc="-1" strike="noStrike">
                <a:solidFill>
                  <a:srgbClr val="000000"/>
                </a:solidFill>
                <a:latin typeface="Helvetica Neue Light"/>
                <a:ea typeface="Helvetica Neue Light"/>
              </a:rPr>
              <a:t>Step1.3:</a:t>
            </a:r>
            <a:br/>
            <a:r>
              <a:rPr b="0" lang="en-GB" sz="5600" spc="-1" strike="noStrike">
                <a:solidFill>
                  <a:srgbClr val="000000"/>
                </a:solidFill>
                <a:latin typeface="Helvetica Neue Light"/>
                <a:ea typeface="Helvetica Neue Light"/>
              </a:rPr>
              <a:t> </a:t>
            </a:r>
            <a:r>
              <a:rPr b="0" lang="en-GB" sz="4200" spc="-1" strike="noStrike">
                <a:solidFill>
                  <a:srgbClr val="000000"/>
                </a:solidFill>
                <a:latin typeface="Helvetica Neue Light"/>
                <a:ea typeface="Helvetica Neue Light"/>
              </a:rPr>
              <a:t>Connect MetaMask to the Private Blockchain</a:t>
            </a:r>
            <a:endParaRPr b="0" lang="en-US" sz="4200" spc="-1" strike="noStrike">
              <a:latin typeface="Arial"/>
            </a:endParaRPr>
          </a:p>
        </p:txBody>
      </p:sp>
      <p:pic>
        <p:nvPicPr>
          <p:cNvPr id="131" name="" descr=""/>
          <p:cNvPicPr/>
          <p:nvPr/>
        </p:nvPicPr>
        <p:blipFill>
          <a:blip r:embed="rId1"/>
          <a:stretch/>
        </p:blipFill>
        <p:spPr>
          <a:xfrm>
            <a:off x="9288000" y="3780000"/>
            <a:ext cx="3251160" cy="5435640"/>
          </a:xfrm>
          <a:prstGeom prst="rect">
            <a:avLst/>
          </a:prstGeom>
          <a:ln>
            <a:noFill/>
          </a:ln>
        </p:spPr>
      </p:pic>
      <p:sp>
        <p:nvSpPr>
          <p:cNvPr id="132" name="CustomShape 3"/>
          <p:cNvSpPr/>
          <p:nvPr/>
        </p:nvSpPr>
        <p:spPr>
          <a:xfrm>
            <a:off x="6666840" y="3709080"/>
            <a:ext cx="2908800" cy="2554560"/>
          </a:xfrm>
          <a:custGeom>
            <a:avLst/>
            <a:gdLst/>
            <a:ahLst/>
            <a:rect l="l" t="t" r="r" b="b"/>
            <a:pathLst>
              <a:path w="21600" h="21600">
                <a:moveTo>
                  <a:pt x="0" y="0"/>
                </a:moveTo>
                <a:lnTo>
                  <a:pt x="21600" y="21600"/>
                </a:lnTo>
              </a:path>
            </a:pathLst>
          </a:custGeom>
          <a:noFill/>
          <a:ln w="28440">
            <a:solidFill>
              <a:srgbClr val="53585f"/>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95360" y="5525640"/>
            <a:ext cx="9943560" cy="3362400"/>
          </a:xfrm>
          <a:prstGeom prst="rect">
            <a:avLst/>
          </a:prstGeom>
          <a:noFill/>
          <a:ln>
            <a:noFill/>
          </a:ln>
        </p:spPr>
        <p:style>
          <a:lnRef idx="0"/>
          <a:fillRef idx="0"/>
          <a:effectRef idx="0"/>
          <a:fontRef idx="minor"/>
        </p:style>
        <p:txBody>
          <a:bodyPr lIns="50760" rIns="50760" tIns="50760" bIns="50760" anchor="ctr">
            <a:noAutofit/>
          </a:bodyPr>
          <a:p>
            <a:pPr marL="444600" indent="-271080">
              <a:lnSpc>
                <a:spcPct val="100000"/>
              </a:lnSpc>
              <a:tabLst>
                <a:tab algn="l" pos="0"/>
              </a:tabLst>
            </a:pPr>
            <a:endParaRPr b="0" lang="en-US" sz="1800" spc="-1" strike="noStrike">
              <a:latin typeface="Arial"/>
            </a:endParaRPr>
          </a:p>
          <a:p>
            <a:pPr marL="444600" indent="-442800">
              <a:lnSpc>
                <a:spcPct val="100000"/>
              </a:lnSpc>
              <a:spcBef>
                <a:spcPts val="4201"/>
              </a:spcBef>
              <a:buClr>
                <a:srgbClr val="000000"/>
              </a:buClr>
              <a:buFont typeface="Helvetica Neue Light"/>
              <a:buChar char="•"/>
              <a:tabLst>
                <a:tab algn="l" pos="0"/>
              </a:tabLst>
            </a:pPr>
            <a:r>
              <a:rPr b="0" lang="en-GB" sz="3600" spc="-1" strike="noStrike">
                <a:solidFill>
                  <a:srgbClr val="000000"/>
                </a:solidFill>
                <a:latin typeface="Helvetica Neue Light"/>
                <a:ea typeface="Helvetica Neue Light"/>
              </a:rPr>
              <a:t>Your address is under the account’s name – here it starts with “0x8c” and ends with “c9d9”</a:t>
            </a:r>
            <a:endParaRPr b="0" lang="en-US" sz="3600" spc="-1" strike="noStrike">
              <a:latin typeface="Arial"/>
            </a:endParaRPr>
          </a:p>
          <a:p>
            <a:pPr marL="444600" indent="-442800">
              <a:lnSpc>
                <a:spcPct val="100000"/>
              </a:lnSpc>
              <a:spcBef>
                <a:spcPts val="4201"/>
              </a:spcBef>
              <a:buClr>
                <a:srgbClr val="000000"/>
              </a:buClr>
              <a:buFont typeface="Helvetica Neue Light"/>
              <a:buChar char="•"/>
              <a:tabLst>
                <a:tab algn="l" pos="0"/>
              </a:tabLst>
            </a:pPr>
            <a:r>
              <a:rPr b="0" lang="en-GB" sz="3600" spc="-1" strike="noStrike">
                <a:solidFill>
                  <a:srgbClr val="000000"/>
                </a:solidFill>
                <a:latin typeface="Helvetica Neue Light"/>
                <a:ea typeface="Helvetica Neue Light"/>
              </a:rPr>
              <a:t>Click on it to copy it and then send it to those who want to pay you</a:t>
            </a:r>
            <a:endParaRPr b="0" lang="en-US" sz="3600" spc="-1" strike="noStrike">
              <a:latin typeface="Arial"/>
            </a:endParaRPr>
          </a:p>
        </p:txBody>
      </p:sp>
      <p:sp>
        <p:nvSpPr>
          <p:cNvPr id="134" name="CustomShape 2"/>
          <p:cNvSpPr/>
          <p:nvPr/>
        </p:nvSpPr>
        <p:spPr>
          <a:xfrm>
            <a:off x="745200" y="3477600"/>
            <a:ext cx="6571800" cy="1738080"/>
          </a:xfrm>
          <a:prstGeom prst="rect">
            <a:avLst/>
          </a:prstGeom>
          <a:noFill/>
          <a:ln>
            <a:noFill/>
          </a:ln>
        </p:spPr>
        <p:style>
          <a:lnRef idx="0"/>
          <a:fillRef idx="0"/>
          <a:effectRef idx="0"/>
          <a:fontRef idx="minor"/>
        </p:style>
        <p:txBody>
          <a:bodyPr lIns="50760" rIns="50760" tIns="50760" bIns="50760" anchor="ctr">
            <a:noAutofit/>
          </a:bodyPr>
          <a:p>
            <a:pPr marL="444600" indent="-44280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When you’ve successfully connected to the chain, this page will appear</a:t>
            </a:r>
            <a:endParaRPr b="0" lang="en-US" sz="3600" spc="-1" strike="noStrike">
              <a:latin typeface="Arial"/>
            </a:endParaRPr>
          </a:p>
        </p:txBody>
      </p:sp>
      <p:sp>
        <p:nvSpPr>
          <p:cNvPr id="135" name="CustomShape 3"/>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6719" spc="-1" strike="noStrike">
                <a:solidFill>
                  <a:srgbClr val="000000"/>
                </a:solidFill>
                <a:latin typeface="Helvetica Neue Light"/>
                <a:ea typeface="Helvetica Neue Light"/>
              </a:rPr>
              <a:t>Step1.3:</a:t>
            </a:r>
            <a:br/>
            <a:r>
              <a:rPr b="0" lang="en-GB" sz="6719" spc="-1" strike="noStrike">
                <a:solidFill>
                  <a:srgbClr val="000000"/>
                </a:solidFill>
                <a:latin typeface="Helvetica Neue Light"/>
                <a:ea typeface="Helvetica Neue Light"/>
              </a:rPr>
              <a:t>Your Address</a:t>
            </a:r>
            <a:endParaRPr b="0" lang="en-US" sz="6719" spc="-1" strike="noStrike">
              <a:latin typeface="Arial"/>
            </a:endParaRPr>
          </a:p>
        </p:txBody>
      </p:sp>
      <p:pic>
        <p:nvPicPr>
          <p:cNvPr id="136" name="Google Shape;109;p21" descr=""/>
          <p:cNvPicPr/>
          <p:nvPr/>
        </p:nvPicPr>
        <p:blipFill>
          <a:blip r:embed="rId1"/>
          <a:stretch/>
        </p:blipFill>
        <p:spPr>
          <a:xfrm>
            <a:off x="9288000" y="360000"/>
            <a:ext cx="3636720" cy="6170400"/>
          </a:xfrm>
          <a:prstGeom prst="rect">
            <a:avLst/>
          </a:prstGeom>
          <a:ln>
            <a:noFill/>
          </a:ln>
        </p:spPr>
      </p:pic>
      <p:sp>
        <p:nvSpPr>
          <p:cNvPr id="137" name="CustomShape 4"/>
          <p:cNvSpPr/>
          <p:nvPr/>
        </p:nvSpPr>
        <p:spPr>
          <a:xfrm flipH="1" rot="10800000">
            <a:off x="29326680" y="21183120"/>
            <a:ext cx="6195240" cy="4657680"/>
          </a:xfrm>
          <a:custGeom>
            <a:avLst/>
            <a:gdLst/>
            <a:ahLst/>
            <a:rect l="l" t="t" r="r" b="b"/>
            <a:pathLst>
              <a:path w="21600" h="21600">
                <a:moveTo>
                  <a:pt x="0" y="0"/>
                </a:moveTo>
                <a:lnTo>
                  <a:pt x="21600" y="21600"/>
                </a:lnTo>
              </a:path>
            </a:pathLst>
          </a:custGeom>
          <a:noFill/>
          <a:ln w="28440">
            <a:solidFill>
              <a:srgbClr val="53585f"/>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952560" y="444600"/>
            <a:ext cx="11098080" cy="2157120"/>
          </a:xfrm>
          <a:prstGeom prst="rect">
            <a:avLst/>
          </a:prstGeom>
          <a:noFill/>
          <a:ln>
            <a:noFill/>
          </a:ln>
        </p:spPr>
        <p:style>
          <a:lnRef idx="0"/>
          <a:fillRef idx="0"/>
          <a:effectRef idx="0"/>
          <a:fontRef idx="minor"/>
        </p:style>
        <p:txBody>
          <a:bodyPr lIns="50760" rIns="50760" tIns="50760" bIns="50760" anchor="ctr">
            <a:noAutofit/>
          </a:bodyPr>
          <a:p>
            <a:pPr algn="ctr">
              <a:lnSpc>
                <a:spcPct val="100000"/>
              </a:lnSpc>
            </a:pPr>
            <a:r>
              <a:rPr b="0" lang="en-GB" sz="6000" spc="-1" strike="noStrike">
                <a:solidFill>
                  <a:srgbClr val="000000"/>
                </a:solidFill>
                <a:latin typeface="Helvetica Neue Light"/>
                <a:ea typeface="Helvetica Neue Light"/>
              </a:rPr>
              <a:t>Step 2:</a:t>
            </a:r>
            <a:br/>
            <a:r>
              <a:rPr b="0" lang="en-GB" sz="6000" spc="-1" strike="noStrike">
                <a:solidFill>
                  <a:srgbClr val="000000"/>
                </a:solidFill>
                <a:latin typeface="Helvetica Neue Light"/>
                <a:ea typeface="Helvetica Neue Light"/>
              </a:rPr>
              <a:t>Send us Your Account Address</a:t>
            </a:r>
            <a:endParaRPr b="0" lang="en-US" sz="6000" spc="-1" strike="noStrike">
              <a:latin typeface="Arial"/>
            </a:endParaRPr>
          </a:p>
        </p:txBody>
      </p:sp>
      <p:sp>
        <p:nvSpPr>
          <p:cNvPr id="139" name="CustomShape 2"/>
          <p:cNvSpPr/>
          <p:nvPr/>
        </p:nvSpPr>
        <p:spPr>
          <a:xfrm>
            <a:off x="952560" y="2652840"/>
            <a:ext cx="11098080" cy="6284880"/>
          </a:xfrm>
          <a:prstGeom prst="rect">
            <a:avLst/>
          </a:prstGeom>
          <a:noFill/>
          <a:ln>
            <a:noFill/>
          </a:ln>
        </p:spPr>
        <p:style>
          <a:lnRef idx="0"/>
          <a:fillRef idx="0"/>
          <a:effectRef idx="0"/>
          <a:fontRef idx="minor"/>
        </p:style>
        <p:txBody>
          <a:bodyPr lIns="50760" rIns="50760" tIns="50760" bIns="50760" anchor="ctr">
            <a:noAutofit/>
          </a:bodyPr>
          <a:p>
            <a:pPr marL="444600" indent="-44280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You need some Ether to send a transaction and interact with a smart contract.</a:t>
            </a:r>
            <a:endParaRPr b="0" lang="en-US" sz="3600" spc="-1" strike="noStrike">
              <a:latin typeface="Arial"/>
            </a:endParaRPr>
          </a:p>
          <a:p>
            <a:pPr marL="444600" indent="-44280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We have created a lot of Ether - you can also have some.</a:t>
            </a:r>
            <a:endParaRPr b="0" lang="en-US" sz="3600" spc="-1" strike="noStrike">
              <a:latin typeface="Arial"/>
            </a:endParaRPr>
          </a:p>
          <a:p>
            <a:pPr marL="444600" indent="-44280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Request some Ether by sending your account’s address to this email address:</a:t>
            </a:r>
            <a:endParaRPr b="0" lang="en-US" sz="3600" spc="-1" strike="noStrike">
              <a:latin typeface="Arial"/>
            </a:endParaRPr>
          </a:p>
          <a:p>
            <a:pPr>
              <a:lnSpc>
                <a:spcPct val="100000"/>
              </a:lnSpc>
              <a:spcBef>
                <a:spcPts val="4201"/>
              </a:spcBef>
            </a:pPr>
            <a:r>
              <a:rPr b="0" lang="en-GB" sz="3000" spc="-1" strike="noStrike">
                <a:solidFill>
                  <a:srgbClr val="942192"/>
                </a:solidFill>
                <a:latin typeface="Helvetica Neue Light"/>
                <a:ea typeface="Helvetica Neue Light"/>
              </a:rPr>
              <a:t> </a:t>
            </a:r>
            <a:r>
              <a:rPr b="0" lang="en-GB" sz="3000" spc="-1" strike="noStrike" u="sng">
                <a:solidFill>
                  <a:srgbClr val="0000ff"/>
                </a:solidFill>
                <a:uFillTx/>
                <a:latin typeface="Helvetica Neue Light"/>
                <a:ea typeface="Helvetica Neue Light"/>
                <a:hlinkClick r:id="rId1"/>
              </a:rPr>
              <a:t>dimitris.karakostas@ed.ac.uk</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2020-09-25T10:53:17Z</dcterms:modified>
  <cp:revision>24</cp:revision>
  <dc:subject/>
  <dc:title/>
</cp:coreProperties>
</file>