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3" r:id="rId7"/>
    <p:sldId id="262"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94259" autoAdjust="0"/>
  </p:normalViewPr>
  <p:slideViewPr>
    <p:cSldViewPr snapToGrid="0">
      <p:cViewPr varScale="1">
        <p:scale>
          <a:sx n="66" d="100"/>
          <a:sy n="66" d="100"/>
        </p:scale>
        <p:origin x="102"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C607A-517A-4CA0-AD78-27452CD70D5C}" type="datetimeFigureOut">
              <a:rPr lang="fr-FR" smtClean="0"/>
              <a:t>03/06/2025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31F66-48BA-4C30-B0AD-93BE42304473}" type="slidenum">
              <a:rPr lang="fr-FR" smtClean="0"/>
              <a:t>‹N°›</a:t>
            </a:fld>
            <a:endParaRPr lang="fr-FR"/>
          </a:p>
        </p:txBody>
      </p:sp>
    </p:spTree>
    <p:extLst>
      <p:ext uri="{BB962C8B-B14F-4D97-AF65-F5344CB8AC3E}">
        <p14:creationId xmlns:p14="http://schemas.microsoft.com/office/powerpoint/2010/main" val="209558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3A31F66-48BA-4C30-B0AD-93BE42304473}" type="slidenum">
              <a:rPr lang="fr-FR" smtClean="0"/>
              <a:t>1</a:t>
            </a:fld>
            <a:endParaRPr lang="fr-FR"/>
          </a:p>
        </p:txBody>
      </p:sp>
    </p:spTree>
    <p:extLst>
      <p:ext uri="{BB962C8B-B14F-4D97-AF65-F5344CB8AC3E}">
        <p14:creationId xmlns:p14="http://schemas.microsoft.com/office/powerpoint/2010/main" val="239652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03/06/2025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24909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03/06/2025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30704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03/06/2025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48830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03/06/2025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3415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BB87DBF-84E0-4894-A803-E160EBB00BDA}" type="datetimeFigureOut">
              <a:rPr lang="fr-FR" smtClean="0"/>
              <a:t>03/06/2025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17540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BB87DBF-84E0-4894-A803-E160EBB00BDA}" type="datetimeFigureOut">
              <a:rPr lang="fr-FR" smtClean="0"/>
              <a:t>03/06/2025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22689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BB87DBF-84E0-4894-A803-E160EBB00BDA}" type="datetimeFigureOut">
              <a:rPr lang="fr-FR" smtClean="0"/>
              <a:t>03/06/2025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83937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BB87DBF-84E0-4894-A803-E160EBB00BDA}" type="datetimeFigureOut">
              <a:rPr lang="fr-FR" smtClean="0"/>
              <a:t>03/06/2025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208959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B87DBF-84E0-4894-A803-E160EBB00BDA}" type="datetimeFigureOut">
              <a:rPr lang="fr-FR" smtClean="0"/>
              <a:t>03/06/2025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1406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BB87DBF-84E0-4894-A803-E160EBB00BDA}" type="datetimeFigureOut">
              <a:rPr lang="fr-FR" smtClean="0"/>
              <a:t>03/06/2025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68728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BB87DBF-84E0-4894-A803-E160EBB00BDA}" type="datetimeFigureOut">
              <a:rPr lang="fr-FR" smtClean="0"/>
              <a:t>03/06/2025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304923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87DBF-84E0-4894-A803-E160EBB00BDA}" type="datetimeFigureOut">
              <a:rPr lang="fr-FR" smtClean="0"/>
              <a:t>03/06/2025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307AC-7E96-4961-B64F-CF93EBB9CE78}" type="slidenum">
              <a:rPr lang="fr-FR" smtClean="0"/>
              <a:t>‹N°›</a:t>
            </a:fld>
            <a:endParaRPr lang="fr-FR"/>
          </a:p>
        </p:txBody>
      </p:sp>
    </p:spTree>
    <p:extLst>
      <p:ext uri="{BB962C8B-B14F-4D97-AF65-F5344CB8AC3E}">
        <p14:creationId xmlns:p14="http://schemas.microsoft.com/office/powerpoint/2010/main" val="7074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1"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0" y="0"/>
            <a:ext cx="12214114" cy="6858000"/>
          </a:xfrm>
          <a:prstGeom prst="rect">
            <a:avLst/>
          </a:prstGeom>
          <a:solidFill>
            <a:schemeClr val="accent5"/>
          </a:solidFill>
        </p:spPr>
      </p:pic>
      <p:pic>
        <p:nvPicPr>
          <p:cNvPr id="23" name="Image 22" descr="Ampoule">
            <a:extLst>
              <a:ext uri="{FF2B5EF4-FFF2-40B4-BE49-F238E27FC236}">
                <a16:creationId xmlns:a16="http://schemas.microsoft.com/office/drawing/2014/main" id="{568D2522-AF70-CAF7-77B4-A6C5F89891D2}"/>
              </a:ext>
            </a:extLst>
          </p:cNvPr>
          <p:cNvPicPr>
            <a:picLocks noChangeAspect="1"/>
          </p:cNvPicPr>
          <p:nvPr/>
        </p:nvPicPr>
        <p:blipFill rotWithShape="1">
          <a:blip r:embed="rId4" cstate="email">
            <a:alphaModFix amt="35000"/>
            <a:extLst>
              <a:ext uri="{28A0092B-C50C-407E-A947-70E740481C1C}">
                <a14:useLocalDpi xmlns:a14="http://schemas.microsoft.com/office/drawing/2010/main"/>
              </a:ext>
            </a:extLst>
          </a:blip>
          <a:srcRect l="40139" r="-1" b="223"/>
          <a:stretch/>
        </p:blipFill>
        <p:spPr>
          <a:xfrm>
            <a:off x="-133528" y="-87079"/>
            <a:ext cx="12325528" cy="6945079"/>
          </a:xfrm>
          <a:prstGeom prst="rect">
            <a:avLst/>
          </a:prstGeom>
          <a:ln>
            <a:noFill/>
          </a:ln>
          <a:effectLst>
            <a:softEdge rad="112500"/>
          </a:effectLst>
        </p:spPr>
      </p:pic>
      <p:sp>
        <p:nvSpPr>
          <p:cNvPr id="25" name="ZoneTexte 9">
            <a:extLst>
              <a:ext uri="{FF2B5EF4-FFF2-40B4-BE49-F238E27FC236}">
                <a16:creationId xmlns:a16="http://schemas.microsoft.com/office/drawing/2014/main" id="{AC3C9643-CABA-1BE2-8C31-A43E2A9C0439}"/>
              </a:ext>
            </a:extLst>
          </p:cNvPr>
          <p:cNvSpPr txBox="1"/>
          <p:nvPr/>
        </p:nvSpPr>
        <p:spPr>
          <a:xfrm>
            <a:off x="4634854" y="3426280"/>
            <a:ext cx="4737602" cy="678327"/>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3600" b="1" i="1" dirty="0">
                <a:effectLst/>
                <a:latin typeface="Times New Roman" panose="02020603050405020304" pitchFamily="18" charset="0"/>
                <a:ea typeface="Times New Roman" panose="02020603050405020304" pitchFamily="18" charset="0"/>
                <a:cs typeface="Times New Roman" panose="02020603050405020304" pitchFamily="18" charset="0"/>
              </a:rPr>
              <a:t>DALAL AK JAMM</a:t>
            </a:r>
            <a:endParaRPr lang="fr-SN" sz="3600" dirty="0">
              <a:effectLst/>
              <a:latin typeface="Times New Roman" panose="02020603050405020304" pitchFamily="18" charset="0"/>
              <a:ea typeface="Times New Roman" panose="02020603050405020304" pitchFamily="18" charset="0"/>
            </a:endParaRPr>
          </a:p>
        </p:txBody>
      </p:sp>
      <p:sp>
        <p:nvSpPr>
          <p:cNvPr id="26" name="ZoneTexte 11">
            <a:extLst>
              <a:ext uri="{FF2B5EF4-FFF2-40B4-BE49-F238E27FC236}">
                <a16:creationId xmlns:a16="http://schemas.microsoft.com/office/drawing/2014/main" id="{CEA6450F-A6CD-DAE2-240B-B0B7772017E7}"/>
              </a:ext>
            </a:extLst>
          </p:cNvPr>
          <p:cNvSpPr txBox="1"/>
          <p:nvPr/>
        </p:nvSpPr>
        <p:spPr>
          <a:xfrm>
            <a:off x="148102" y="547202"/>
            <a:ext cx="3222551"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BIENVENIDOS</a:t>
            </a:r>
            <a:endParaRPr lang="fr-SN" sz="2800" dirty="0">
              <a:effectLst/>
              <a:latin typeface="Times New Roman" panose="02020603050405020304" pitchFamily="18" charset="0"/>
              <a:ea typeface="Times New Roman" panose="02020603050405020304" pitchFamily="18" charset="0"/>
            </a:endParaRPr>
          </a:p>
        </p:txBody>
      </p:sp>
      <p:sp>
        <p:nvSpPr>
          <p:cNvPr id="27" name="ZoneTexte 14">
            <a:extLst>
              <a:ext uri="{FF2B5EF4-FFF2-40B4-BE49-F238E27FC236}">
                <a16:creationId xmlns:a16="http://schemas.microsoft.com/office/drawing/2014/main" id="{1AD7D225-F564-87A3-BFC5-E96662677804}"/>
              </a:ext>
            </a:extLst>
          </p:cNvPr>
          <p:cNvSpPr txBox="1"/>
          <p:nvPr/>
        </p:nvSpPr>
        <p:spPr>
          <a:xfrm>
            <a:off x="8589818" y="5693901"/>
            <a:ext cx="3198628"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AKWABA</a:t>
            </a:r>
            <a:endParaRPr lang="fr-SN" sz="2800" dirty="0">
              <a:effectLst/>
              <a:latin typeface="Times New Roman" panose="02020603050405020304" pitchFamily="18" charset="0"/>
              <a:ea typeface="Times New Roman" panose="02020603050405020304" pitchFamily="18" charset="0"/>
            </a:endParaRPr>
          </a:p>
        </p:txBody>
      </p:sp>
      <p:sp>
        <p:nvSpPr>
          <p:cNvPr id="28" name="ZoneTexte 16">
            <a:extLst>
              <a:ext uri="{FF2B5EF4-FFF2-40B4-BE49-F238E27FC236}">
                <a16:creationId xmlns:a16="http://schemas.microsoft.com/office/drawing/2014/main" id="{61340340-A430-05B2-B6EB-3D6578ABDD1F}"/>
              </a:ext>
            </a:extLst>
          </p:cNvPr>
          <p:cNvSpPr txBox="1"/>
          <p:nvPr/>
        </p:nvSpPr>
        <p:spPr>
          <a:xfrm>
            <a:off x="-280078" y="5719057"/>
            <a:ext cx="3383812"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WELCOME</a:t>
            </a:r>
            <a:endParaRPr lang="fr-SN" sz="2800" dirty="0">
              <a:effectLst/>
              <a:latin typeface="Times New Roman" panose="02020603050405020304" pitchFamily="18" charset="0"/>
              <a:ea typeface="Times New Roman" panose="02020603050405020304" pitchFamily="18" charset="0"/>
            </a:endParaRPr>
          </a:p>
        </p:txBody>
      </p:sp>
      <p:sp>
        <p:nvSpPr>
          <p:cNvPr id="29" name="ZoneTexte 18">
            <a:extLst>
              <a:ext uri="{FF2B5EF4-FFF2-40B4-BE49-F238E27FC236}">
                <a16:creationId xmlns:a16="http://schemas.microsoft.com/office/drawing/2014/main" id="{8E4146FE-EFB4-212A-0B4E-2D37C1DBB13D}"/>
              </a:ext>
            </a:extLst>
          </p:cNvPr>
          <p:cNvSpPr txBox="1"/>
          <p:nvPr/>
        </p:nvSpPr>
        <p:spPr>
          <a:xfrm>
            <a:off x="8138169" y="547201"/>
            <a:ext cx="3865666"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BOYEYI MALAMU</a:t>
            </a:r>
            <a:endParaRPr lang="fr-SN" sz="2800" dirty="0">
              <a:effectLst/>
              <a:latin typeface="Times New Roman" panose="02020603050405020304" pitchFamily="18" charset="0"/>
              <a:ea typeface="Times New Roman" panose="02020603050405020304" pitchFamily="18" charset="0"/>
            </a:endParaRPr>
          </a:p>
        </p:txBody>
      </p:sp>
      <p:sp>
        <p:nvSpPr>
          <p:cNvPr id="30" name="ZoneTexte 20">
            <a:extLst>
              <a:ext uri="{FF2B5EF4-FFF2-40B4-BE49-F238E27FC236}">
                <a16:creationId xmlns:a16="http://schemas.microsoft.com/office/drawing/2014/main" id="{5D09F3E8-5546-F197-3B25-00EAFF195397}"/>
              </a:ext>
            </a:extLst>
          </p:cNvPr>
          <p:cNvSpPr txBox="1"/>
          <p:nvPr/>
        </p:nvSpPr>
        <p:spPr>
          <a:xfrm>
            <a:off x="2982104" y="4606354"/>
            <a:ext cx="2687379"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latin typeface="Times New Roman" panose="02020603050405020304" pitchFamily="18" charset="0"/>
                <a:ea typeface="Times New Roman" panose="02020603050405020304" pitchFamily="18" charset="0"/>
                <a:cs typeface="Times New Roman" panose="02020603050405020304" pitchFamily="18" charset="0"/>
              </a:rPr>
              <a:t>BIENVENUE</a:t>
            </a:r>
            <a:endParaRPr lang="fr-SN" sz="2800" dirty="0">
              <a:effectLst/>
              <a:latin typeface="Times New Roman" panose="02020603050405020304" pitchFamily="18" charset="0"/>
              <a:ea typeface="Times New Roman" panose="02020603050405020304" pitchFamily="18" charset="0"/>
            </a:endParaRPr>
          </a:p>
        </p:txBody>
      </p:sp>
      <p:sp>
        <p:nvSpPr>
          <p:cNvPr id="31" name="ZoneTexte 21">
            <a:extLst>
              <a:ext uri="{FF2B5EF4-FFF2-40B4-BE49-F238E27FC236}">
                <a16:creationId xmlns:a16="http://schemas.microsoft.com/office/drawing/2014/main" id="{9ED9E497-2791-B52E-9F15-9D16334AF71C}"/>
              </a:ext>
            </a:extLst>
          </p:cNvPr>
          <p:cNvSpPr txBox="1"/>
          <p:nvPr/>
        </p:nvSpPr>
        <p:spPr>
          <a:xfrm>
            <a:off x="3982572" y="1777773"/>
            <a:ext cx="3198628" cy="483017"/>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KARIBU</a:t>
            </a:r>
            <a:endParaRPr lang="fr-S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928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5" name="Espace réservé d’image 13" descr="Arrière-plan numérique Point de données">
            <a:extLst>
              <a:ext uri="{FF2B5EF4-FFF2-40B4-BE49-F238E27FC236}">
                <a16:creationId xmlns:a16="http://schemas.microsoft.com/office/drawing/2014/main" id="{7C6620C1-3389-11A3-98D8-00813D339C83}"/>
              </a:ext>
            </a:extLst>
          </p:cNvPr>
          <p:cNvPicPr>
            <a:picLocks noGrp="1"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20372" y="-40436"/>
            <a:ext cx="12212372" cy="6858000"/>
          </a:xfrm>
          <a:prstGeom prst="rect">
            <a:avLst/>
          </a:prstGeom>
          <a:solidFill>
            <a:schemeClr val="accent5"/>
          </a:solidFill>
        </p:spPr>
      </p:pic>
      <p:pic>
        <p:nvPicPr>
          <p:cNvPr id="6" name="Image 5" descr="Ampoule">
            <a:extLst>
              <a:ext uri="{FF2B5EF4-FFF2-40B4-BE49-F238E27FC236}">
                <a16:creationId xmlns:a16="http://schemas.microsoft.com/office/drawing/2014/main" id="{A14B3188-96DD-888D-EB14-2B7EE689B0E5}"/>
              </a:ext>
            </a:extLst>
          </p:cNvPr>
          <p:cNvPicPr>
            <a:picLocks noChangeAspect="1"/>
          </p:cNvPicPr>
          <p:nvPr/>
        </p:nvPicPr>
        <p:blipFill rotWithShape="1">
          <a:blip r:embed="rId3" cstate="email">
            <a:alphaModFix amt="35000"/>
            <a:extLst>
              <a:ext uri="{28A0092B-C50C-407E-A947-70E740481C1C}">
                <a14:useLocalDpi xmlns:a14="http://schemas.microsoft.com/office/drawing/2010/main"/>
              </a:ext>
            </a:extLst>
          </a:blip>
          <a:srcRect l="40139" r="-1" b="223"/>
          <a:stretch/>
        </p:blipFill>
        <p:spPr>
          <a:xfrm>
            <a:off x="-146820" y="-127519"/>
            <a:ext cx="12324306" cy="6945079"/>
          </a:xfrm>
          <a:prstGeom prst="rect">
            <a:avLst/>
          </a:prstGeom>
          <a:ln>
            <a:noFill/>
          </a:ln>
          <a:effectLst>
            <a:softEdge rad="112500"/>
          </a:effectLst>
        </p:spPr>
      </p:pic>
      <p:sp>
        <p:nvSpPr>
          <p:cNvPr id="8" name="ZoneTexte 6">
            <a:extLst>
              <a:ext uri="{FF2B5EF4-FFF2-40B4-BE49-F238E27FC236}">
                <a16:creationId xmlns:a16="http://schemas.microsoft.com/office/drawing/2014/main" id="{4EDEFE9C-3E8D-C614-027D-EC544BD39FC4}"/>
              </a:ext>
            </a:extLst>
          </p:cNvPr>
          <p:cNvSpPr txBox="1"/>
          <p:nvPr/>
        </p:nvSpPr>
        <p:spPr>
          <a:xfrm>
            <a:off x="2636476" y="2902885"/>
            <a:ext cx="7102548" cy="971356"/>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5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ACTIONS DE GRACE</a:t>
            </a:r>
            <a:endParaRPr lang="fr-SN" sz="5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6005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14514"/>
            <a:ext cx="5762171" cy="6858000"/>
          </a:xfrm>
          <a:prstGeom prst="rect">
            <a:avLst/>
          </a:prstGeom>
        </p:spPr>
      </p:pic>
      <p:sp>
        <p:nvSpPr>
          <p:cNvPr id="14" name="Rectangle 5"/>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grpSp>
        <p:nvGrpSpPr>
          <p:cNvPr id="9" name="Groupe 8">
            <a:extLst>
              <a:ext uri="{FF2B5EF4-FFF2-40B4-BE49-F238E27FC236}">
                <a16:creationId xmlns:a16="http://schemas.microsoft.com/office/drawing/2014/main" id="{C2FFE913-DA9C-2CAF-C33B-72A5F6A22F7E}"/>
              </a:ext>
            </a:extLst>
          </p:cNvPr>
          <p:cNvGrpSpPr/>
          <p:nvPr/>
        </p:nvGrpSpPr>
        <p:grpSpPr>
          <a:xfrm>
            <a:off x="744186" y="354312"/>
            <a:ext cx="4468224" cy="5547723"/>
            <a:chOff x="484920" y="939175"/>
            <a:chExt cx="5118100" cy="5361692"/>
          </a:xfrm>
        </p:grpSpPr>
        <p:sp>
          <p:nvSpPr>
            <p:cNvPr id="10"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3" name="Groupe 12">
            <a:extLst>
              <a:ext uri="{FF2B5EF4-FFF2-40B4-BE49-F238E27FC236}">
                <a16:creationId xmlns:a16="http://schemas.microsoft.com/office/drawing/2014/main" id="{64C4822E-F49F-F50F-4AC6-F0476A6CA7D2}"/>
              </a:ext>
            </a:extLst>
          </p:cNvPr>
          <p:cNvGrpSpPr/>
          <p:nvPr/>
        </p:nvGrpSpPr>
        <p:grpSpPr>
          <a:xfrm>
            <a:off x="6807182" y="354312"/>
            <a:ext cx="4468224" cy="5547723"/>
            <a:chOff x="484920" y="939175"/>
            <a:chExt cx="5118100" cy="5361692"/>
          </a:xfrm>
        </p:grpSpPr>
        <p:sp>
          <p:nvSpPr>
            <p:cNvPr id="15"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7" name="ZoneTexte 16">
            <a:extLst>
              <a:ext uri="{FF2B5EF4-FFF2-40B4-BE49-F238E27FC236}">
                <a16:creationId xmlns:a16="http://schemas.microsoft.com/office/drawing/2014/main" id="{E0418099-61D4-A93A-B45A-8004D9552DE4}"/>
              </a:ext>
            </a:extLst>
          </p:cNvPr>
          <p:cNvSpPr txBox="1"/>
          <p:nvPr/>
        </p:nvSpPr>
        <p:spPr>
          <a:xfrm>
            <a:off x="7865313" y="476376"/>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18" name="ZoneTexte 17">
            <a:extLst>
              <a:ext uri="{FF2B5EF4-FFF2-40B4-BE49-F238E27FC236}">
                <a16:creationId xmlns:a16="http://schemas.microsoft.com/office/drawing/2014/main" id="{E0418099-61D4-A93A-B45A-8004D9552DE4}"/>
              </a:ext>
            </a:extLst>
          </p:cNvPr>
          <p:cNvSpPr txBox="1"/>
          <p:nvPr/>
        </p:nvSpPr>
        <p:spPr>
          <a:xfrm>
            <a:off x="1280109" y="476376"/>
            <a:ext cx="3439186" cy="307777"/>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RENDONS GRACES A DIEU</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3" name="ZoneTexte 2"/>
          <p:cNvSpPr txBox="1"/>
          <p:nvPr/>
        </p:nvSpPr>
        <p:spPr>
          <a:xfrm>
            <a:off x="1152553" y="1076371"/>
            <a:ext cx="3651490" cy="4031873"/>
          </a:xfrm>
          <a:prstGeom prst="rect">
            <a:avLst/>
          </a:prstGeom>
          <a:noFill/>
        </p:spPr>
        <p:txBody>
          <a:bodyPr wrap="square" rtlCol="0">
            <a:spAutoFit/>
          </a:bodyPr>
          <a:lstStyle/>
          <a:p>
            <a:r>
              <a:rPr lang="fr-FR" sz="2000" b="1" dirty="0"/>
              <a:t>- </a:t>
            </a:r>
            <a:r>
              <a:rPr lang="fr-FR" sz="2000" b="1" dirty="0"/>
              <a:t>Remercier Dieu pour sa fidélité</a:t>
            </a:r>
          </a:p>
          <a:p>
            <a:endParaRPr lang="fr-FR" sz="2000" b="1" dirty="0" smtClean="0"/>
          </a:p>
          <a:p>
            <a:endParaRPr lang="fr-FR" sz="2000" b="1" dirty="0"/>
          </a:p>
          <a:p>
            <a:r>
              <a:rPr lang="fr-FR" sz="2000" b="1" dirty="0" smtClean="0"/>
              <a:t>- </a:t>
            </a:r>
            <a:r>
              <a:rPr lang="fr-FR" sz="2000" b="1" dirty="0"/>
              <a:t>Rendons </a:t>
            </a:r>
            <a:r>
              <a:rPr lang="fr-FR" sz="2000" b="1" dirty="0" smtClean="0"/>
              <a:t>grâce </a:t>
            </a:r>
            <a:r>
              <a:rPr lang="fr-FR" sz="2000" b="1" dirty="0"/>
              <a:t>de Dieu tous les participants de </a:t>
            </a:r>
            <a:r>
              <a:rPr lang="fr-FR" sz="2000" b="1" dirty="0" smtClean="0"/>
              <a:t>ces 24h de prière.</a:t>
            </a:r>
          </a:p>
          <a:p>
            <a:endParaRPr lang="fr-FR" sz="2000" b="1" dirty="0"/>
          </a:p>
          <a:p>
            <a:r>
              <a:rPr lang="fr-FR" sz="2000" b="1" dirty="0" smtClean="0"/>
              <a:t>-Rendons </a:t>
            </a:r>
            <a:r>
              <a:rPr lang="fr-FR" sz="2000" b="1" dirty="0"/>
              <a:t>grâces au Père pour le cœur de serviteurs qu’IL a mis en nous pour sa moisson dans cette </a:t>
            </a:r>
            <a:r>
              <a:rPr lang="fr-FR" sz="2000" b="1" dirty="0" smtClean="0"/>
              <a:t>nation</a:t>
            </a:r>
          </a:p>
          <a:p>
            <a:endParaRPr lang="fr-FR" dirty="0"/>
          </a:p>
          <a:p>
            <a:endParaRPr lang="fr-FR" dirty="0"/>
          </a:p>
        </p:txBody>
      </p:sp>
      <p:sp>
        <p:nvSpPr>
          <p:cNvPr id="4" name="ZoneTexte 3"/>
          <p:cNvSpPr txBox="1"/>
          <p:nvPr/>
        </p:nvSpPr>
        <p:spPr>
          <a:xfrm>
            <a:off x="7115604" y="985361"/>
            <a:ext cx="4159802" cy="5078313"/>
          </a:xfrm>
          <a:prstGeom prst="rect">
            <a:avLst/>
          </a:prstGeom>
          <a:noFill/>
        </p:spPr>
        <p:txBody>
          <a:bodyPr wrap="square" rtlCol="0">
            <a:spAutoFit/>
          </a:bodyPr>
          <a:lstStyle/>
          <a:p>
            <a:r>
              <a:rPr lang="fr-FR" dirty="0">
                <a:solidFill>
                  <a:schemeClr val="bg1"/>
                </a:solidFill>
              </a:rPr>
              <a:t>Psaume 103:1-2 – « Mon âme, bénis l’Éternel ! Que tout ce qui est en moi bénisse son saint nom ! Mon âme, bénis l’Éternel, et n’oublie aucun de ses bienfaits ! »</a:t>
            </a:r>
          </a:p>
          <a:p>
            <a:endParaRPr lang="fr-FR" dirty="0">
              <a:solidFill>
                <a:schemeClr val="bg1"/>
              </a:solidFill>
            </a:endParaRPr>
          </a:p>
          <a:p>
            <a:r>
              <a:rPr lang="fr-FR" dirty="0" smtClean="0">
                <a:solidFill>
                  <a:schemeClr val="bg1"/>
                </a:solidFill>
              </a:rPr>
              <a:t>Zacharie </a:t>
            </a:r>
            <a:r>
              <a:rPr lang="fr-FR" dirty="0">
                <a:solidFill>
                  <a:schemeClr val="bg1"/>
                </a:solidFill>
              </a:rPr>
              <a:t>12:10 - Alors je répandrai sur la maison de David et sur les habitants de Jérusalem un esprit de grâce et de supplication, </a:t>
            </a:r>
            <a:r>
              <a:rPr lang="fr-FR" dirty="0" smtClean="0">
                <a:solidFill>
                  <a:schemeClr val="bg1"/>
                </a:solidFill>
              </a:rPr>
              <a:t>(…)</a:t>
            </a:r>
          </a:p>
          <a:p>
            <a:endParaRPr lang="fr-FR" dirty="0" smtClean="0">
              <a:solidFill>
                <a:schemeClr val="bg1"/>
              </a:solidFill>
            </a:endParaRPr>
          </a:p>
          <a:p>
            <a:r>
              <a:rPr lang="fr-FR" dirty="0">
                <a:solidFill>
                  <a:schemeClr val="bg1"/>
                </a:solidFill>
              </a:rPr>
              <a:t>Luc 10 :2 : « Il leur dit: La moisson est grande, mais il y a peu d'ouvriers. Priez donc le maître de la moisson d'envoyer des ouvriers dans sa moisson. </a:t>
            </a:r>
            <a:r>
              <a:rPr lang="fr-FR" dirty="0" smtClean="0">
                <a:solidFill>
                  <a:schemeClr val="bg1"/>
                </a:solidFill>
              </a:rPr>
              <a:t>»</a:t>
            </a:r>
          </a:p>
          <a:p>
            <a:endParaRPr lang="fr-FR" dirty="0"/>
          </a:p>
          <a:p>
            <a:endParaRPr lang="fr-FR" dirty="0" smtClean="0"/>
          </a:p>
          <a:p>
            <a:endParaRPr lang="fr-FR" dirty="0"/>
          </a:p>
        </p:txBody>
      </p:sp>
    </p:spTree>
    <p:extLst>
      <p:ext uri="{BB962C8B-B14F-4D97-AF65-F5344CB8AC3E}">
        <p14:creationId xmlns:p14="http://schemas.microsoft.com/office/powerpoint/2010/main" val="3365371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0"/>
            <a:ext cx="12192000" cy="6858000"/>
          </a:xfrm>
          <a:prstGeom prst="rect">
            <a:avLst/>
          </a:prstGeom>
        </p:spPr>
      </p:pic>
      <p:sp>
        <p:nvSpPr>
          <p:cNvPr id="9" name="ZoneTexte 8">
            <a:extLst>
              <a:ext uri="{FF2B5EF4-FFF2-40B4-BE49-F238E27FC236}">
                <a16:creationId xmlns:a16="http://schemas.microsoft.com/office/drawing/2014/main" id="{33C944B7-9139-8B54-4CE7-714C568CCA21}"/>
              </a:ext>
            </a:extLst>
          </p:cNvPr>
          <p:cNvSpPr txBox="1"/>
          <p:nvPr/>
        </p:nvSpPr>
        <p:spPr>
          <a:xfrm>
            <a:off x="2032578" y="2685768"/>
            <a:ext cx="8577365" cy="871008"/>
          </a:xfrm>
          <a:prstGeom prst="rect">
            <a:avLst/>
          </a:prstGeom>
          <a:noFill/>
        </p:spPr>
        <p:txBody>
          <a:bodyPr wrap="square">
            <a:spAutoFit/>
          </a:bodyPr>
          <a:lstStyle/>
          <a:p>
            <a:pPr lvl="0" algn="ctr">
              <a:lnSpc>
                <a:spcPct val="115000"/>
              </a:lnSpc>
            </a:pPr>
            <a:r>
              <a:rPr lang="fr-FR" sz="4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INVITONS LE SAINT ESPRIT</a:t>
            </a:r>
            <a:endPar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39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0"/>
            <a:ext cx="6261727" cy="6858000"/>
          </a:xfrm>
          <a:prstGeom prst="rect">
            <a:avLst/>
          </a:prstGeom>
        </p:spPr>
      </p:pic>
      <p:grpSp>
        <p:nvGrpSpPr>
          <p:cNvPr id="12" name="Groupe 11">
            <a:extLst>
              <a:ext uri="{FF2B5EF4-FFF2-40B4-BE49-F238E27FC236}">
                <a16:creationId xmlns:a16="http://schemas.microsoft.com/office/drawing/2014/main" id="{C2FFE913-DA9C-2CAF-C33B-72A5F6A22F7E}"/>
              </a:ext>
            </a:extLst>
          </p:cNvPr>
          <p:cNvGrpSpPr/>
          <p:nvPr/>
        </p:nvGrpSpPr>
        <p:grpSpPr>
          <a:xfrm>
            <a:off x="1485081" y="459625"/>
            <a:ext cx="4468224" cy="5824613"/>
            <a:chOff x="484920" y="939175"/>
            <a:chExt cx="5118100" cy="5361692"/>
          </a:xfrm>
        </p:grpSpPr>
        <p:sp>
          <p:nvSpPr>
            <p:cNvPr id="13"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6" name="Groupe 15">
            <a:extLst>
              <a:ext uri="{FF2B5EF4-FFF2-40B4-BE49-F238E27FC236}">
                <a16:creationId xmlns:a16="http://schemas.microsoft.com/office/drawing/2014/main" id="{64C4822E-F49F-F50F-4AC6-F0476A6CA7D2}"/>
              </a:ext>
            </a:extLst>
          </p:cNvPr>
          <p:cNvGrpSpPr/>
          <p:nvPr/>
        </p:nvGrpSpPr>
        <p:grpSpPr>
          <a:xfrm>
            <a:off x="6710052" y="590256"/>
            <a:ext cx="4468224" cy="5852747"/>
            <a:chOff x="484920" y="939175"/>
            <a:chExt cx="5118100" cy="5361692"/>
          </a:xfrm>
        </p:grpSpPr>
        <p:sp>
          <p:nvSpPr>
            <p:cNvPr id="17"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9" name="ZoneTexte 18">
            <a:extLst>
              <a:ext uri="{FF2B5EF4-FFF2-40B4-BE49-F238E27FC236}">
                <a16:creationId xmlns:a16="http://schemas.microsoft.com/office/drawing/2014/main" id="{E0418099-61D4-A93A-B45A-8004D9552DE4}"/>
              </a:ext>
            </a:extLst>
          </p:cNvPr>
          <p:cNvSpPr txBox="1"/>
          <p:nvPr/>
        </p:nvSpPr>
        <p:spPr>
          <a:xfrm>
            <a:off x="7768183" y="704558"/>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20" name="ZoneTexte 19">
            <a:extLst>
              <a:ext uri="{FF2B5EF4-FFF2-40B4-BE49-F238E27FC236}">
                <a16:creationId xmlns:a16="http://schemas.microsoft.com/office/drawing/2014/main" id="{E0418099-61D4-A93A-B45A-8004D9552DE4}"/>
              </a:ext>
            </a:extLst>
          </p:cNvPr>
          <p:cNvSpPr txBox="1"/>
          <p:nvPr/>
        </p:nvSpPr>
        <p:spPr>
          <a:xfrm>
            <a:off x="1946282" y="705154"/>
            <a:ext cx="3439186" cy="307777"/>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INVITONS LE SAINT-ESPRIT</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2" name="ZoneTexte 1"/>
          <p:cNvSpPr txBox="1"/>
          <p:nvPr/>
        </p:nvSpPr>
        <p:spPr>
          <a:xfrm>
            <a:off x="1793503" y="1422161"/>
            <a:ext cx="3858417" cy="4401205"/>
          </a:xfrm>
          <a:prstGeom prst="rect">
            <a:avLst/>
          </a:prstGeom>
          <a:noFill/>
        </p:spPr>
        <p:txBody>
          <a:bodyPr wrap="square" rtlCol="0">
            <a:spAutoFit/>
          </a:bodyPr>
          <a:lstStyle/>
          <a:p>
            <a:r>
              <a:rPr lang="fr-FR" sz="2000" b="1" dirty="0" smtClean="0"/>
              <a:t>- </a:t>
            </a:r>
            <a:r>
              <a:rPr lang="fr-FR" sz="2000" b="1" dirty="0"/>
              <a:t>Prions afin q</a:t>
            </a:r>
            <a:r>
              <a:rPr lang="fr-FR" sz="2000" b="1" dirty="0" smtClean="0"/>
              <a:t>ue </a:t>
            </a:r>
            <a:r>
              <a:rPr lang="fr-FR" sz="2000" b="1" dirty="0"/>
              <a:t>le Saint – Esprit vienne manifester la vie divine dans nos corps et fortifier notre homme intérieur </a:t>
            </a:r>
            <a:endParaRPr lang="fr-FR" sz="2000" b="1" dirty="0" smtClean="0"/>
          </a:p>
          <a:p>
            <a:endParaRPr lang="fr-FR" sz="2000" b="1" dirty="0"/>
          </a:p>
          <a:p>
            <a:r>
              <a:rPr lang="fr-FR" sz="2000" b="1" dirty="0"/>
              <a:t>- Prions afin que le Saint – Esprit nous donne la conscience et l’assurance de notre autorité en Christ </a:t>
            </a:r>
          </a:p>
          <a:p>
            <a:endParaRPr lang="fr-FR" sz="2000" b="1" dirty="0" smtClean="0"/>
          </a:p>
          <a:p>
            <a:endParaRPr lang="fr-FR" sz="2000" b="1" dirty="0"/>
          </a:p>
          <a:p>
            <a:r>
              <a:rPr lang="fr-FR" sz="2000" b="1" dirty="0" smtClean="0"/>
              <a:t>-Prions </a:t>
            </a:r>
            <a:r>
              <a:rPr lang="fr-FR" sz="2000" b="1" dirty="0"/>
              <a:t>afin que le Saint – Esprit nous donne la capacité de prier pendant tout ce programme </a:t>
            </a:r>
          </a:p>
        </p:txBody>
      </p:sp>
      <p:sp>
        <p:nvSpPr>
          <p:cNvPr id="3" name="ZoneTexte 2"/>
          <p:cNvSpPr txBox="1"/>
          <p:nvPr/>
        </p:nvSpPr>
        <p:spPr>
          <a:xfrm>
            <a:off x="6710052" y="1225689"/>
            <a:ext cx="4468224" cy="4801314"/>
          </a:xfrm>
          <a:prstGeom prst="rect">
            <a:avLst/>
          </a:prstGeom>
          <a:noFill/>
        </p:spPr>
        <p:txBody>
          <a:bodyPr wrap="square" rtlCol="0">
            <a:spAutoFit/>
          </a:bodyPr>
          <a:lstStyle/>
          <a:p>
            <a:r>
              <a:rPr lang="fr-FR" dirty="0">
                <a:solidFill>
                  <a:schemeClr val="bg1"/>
                </a:solidFill>
              </a:rPr>
              <a:t>Ephésiens 3 :16 « afin qu'il vous donne, selon la richesse de sa gloire, d'être puissamment fortifiés par son Esprit dans l'homme intérieur, »</a:t>
            </a:r>
            <a:endParaRPr lang="fr-FR" dirty="0" smtClean="0">
              <a:solidFill>
                <a:schemeClr val="bg1"/>
              </a:solidFill>
            </a:endParaRPr>
          </a:p>
          <a:p>
            <a:endParaRPr lang="fr-FR" dirty="0">
              <a:solidFill>
                <a:schemeClr val="bg1"/>
              </a:solidFill>
            </a:endParaRPr>
          </a:p>
          <a:p>
            <a:r>
              <a:rPr lang="fr-FR" dirty="0">
                <a:solidFill>
                  <a:schemeClr val="bg1"/>
                </a:solidFill>
              </a:rPr>
              <a:t>Romains 8 :16 : « L'Esprit lui-même rend témoignage à notre esprit que nous sommes enfants de Dieu »</a:t>
            </a:r>
            <a:endParaRPr lang="fr-FR" dirty="0" smtClean="0">
              <a:solidFill>
                <a:schemeClr val="bg1"/>
              </a:solidFill>
            </a:endParaRPr>
          </a:p>
          <a:p>
            <a:endParaRPr lang="fr-FR" dirty="0">
              <a:solidFill>
                <a:schemeClr val="bg1"/>
              </a:solidFill>
            </a:endParaRPr>
          </a:p>
          <a:p>
            <a:endParaRPr lang="fr-FR" dirty="0" smtClean="0">
              <a:solidFill>
                <a:schemeClr val="bg1"/>
              </a:solidFill>
            </a:endParaRPr>
          </a:p>
          <a:p>
            <a:endParaRPr lang="fr-FR" dirty="0">
              <a:solidFill>
                <a:schemeClr val="bg1"/>
              </a:solidFill>
            </a:endParaRPr>
          </a:p>
          <a:p>
            <a:r>
              <a:rPr lang="fr-FR" dirty="0" smtClean="0">
                <a:solidFill>
                  <a:schemeClr val="bg1"/>
                </a:solidFill>
              </a:rPr>
              <a:t>Romains </a:t>
            </a:r>
            <a:r>
              <a:rPr lang="fr-FR" dirty="0">
                <a:solidFill>
                  <a:schemeClr val="bg1"/>
                </a:solidFill>
              </a:rPr>
              <a:t>8 : 26 : « De même aussi l'Esprit nous aide dans notre faiblesse, car nous ne savons pas ce qu'il nous convient de demander dans nos prières. Mais l'Esprit lui-même intercède par des soupirs inexprimables ; » </a:t>
            </a:r>
          </a:p>
        </p:txBody>
      </p:sp>
    </p:spTree>
    <p:extLst>
      <p:ext uri="{BB962C8B-B14F-4D97-AF65-F5344CB8AC3E}">
        <p14:creationId xmlns:p14="http://schemas.microsoft.com/office/powerpoint/2010/main" val="227018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58057"/>
            <a:ext cx="12192000" cy="6858000"/>
          </a:xfrm>
          <a:prstGeom prst="rect">
            <a:avLst/>
          </a:prstGeom>
        </p:spPr>
      </p:pic>
      <p:sp>
        <p:nvSpPr>
          <p:cNvPr id="4" name="ZoneTexte 3">
            <a:extLst>
              <a:ext uri="{FF2B5EF4-FFF2-40B4-BE49-F238E27FC236}">
                <a16:creationId xmlns:a16="http://schemas.microsoft.com/office/drawing/2014/main" id="{33C944B7-9139-8B54-4CE7-714C568CCA21}"/>
              </a:ext>
            </a:extLst>
          </p:cNvPr>
          <p:cNvSpPr txBox="1"/>
          <p:nvPr/>
        </p:nvSpPr>
        <p:spPr>
          <a:xfrm>
            <a:off x="2851369" y="2385215"/>
            <a:ext cx="6132974" cy="808619"/>
          </a:xfrm>
          <a:prstGeom prst="rect">
            <a:avLst/>
          </a:prstGeom>
          <a:noFill/>
        </p:spPr>
        <p:txBody>
          <a:bodyPr wrap="square">
            <a:spAutoFit/>
          </a:bodyPr>
          <a:lstStyle/>
          <a:p>
            <a:pPr lvl="0" algn="ctr">
              <a:lnSpc>
                <a:spcPct val="115000"/>
              </a:lnSpc>
            </a:pPr>
            <a:r>
              <a:rPr lang="fr-SN" sz="4400" b="1" i="1" dirty="0" smtClean="0">
                <a:latin typeface="Times New Roman" panose="02020603050405020304" pitchFamily="18" charset="0"/>
                <a:ea typeface="Times New Roman" panose="02020603050405020304" pitchFamily="18" charset="0"/>
                <a:cs typeface="Times New Roman" panose="02020603050405020304" pitchFamily="18" charset="0"/>
              </a:rPr>
              <a:t>PRIONS ENSEMBLE</a:t>
            </a:r>
            <a:endPar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55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290286"/>
            <a:ext cx="5759338" cy="6858000"/>
          </a:xfrm>
          <a:prstGeom prst="rect">
            <a:avLst/>
          </a:prstGeom>
        </p:spPr>
      </p:pic>
      <p:grpSp>
        <p:nvGrpSpPr>
          <p:cNvPr id="8" name="Groupe 7">
            <a:extLst>
              <a:ext uri="{FF2B5EF4-FFF2-40B4-BE49-F238E27FC236}">
                <a16:creationId xmlns:a16="http://schemas.microsoft.com/office/drawing/2014/main" id="{C2FFE913-DA9C-2CAF-C33B-72A5F6A22F7E}"/>
              </a:ext>
            </a:extLst>
          </p:cNvPr>
          <p:cNvGrpSpPr/>
          <p:nvPr/>
        </p:nvGrpSpPr>
        <p:grpSpPr>
          <a:xfrm>
            <a:off x="883123" y="992415"/>
            <a:ext cx="4468224" cy="4680886"/>
            <a:chOff x="484920" y="939175"/>
            <a:chExt cx="5118100" cy="5361692"/>
          </a:xfrm>
        </p:grpSpPr>
        <p:sp>
          <p:nvSpPr>
            <p:cNvPr id="9"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1" name="Groupe 10">
            <a:extLst>
              <a:ext uri="{FF2B5EF4-FFF2-40B4-BE49-F238E27FC236}">
                <a16:creationId xmlns:a16="http://schemas.microsoft.com/office/drawing/2014/main" id="{64C4822E-F49F-F50F-4AC6-F0476A6CA7D2}"/>
              </a:ext>
            </a:extLst>
          </p:cNvPr>
          <p:cNvGrpSpPr/>
          <p:nvPr/>
        </p:nvGrpSpPr>
        <p:grpSpPr>
          <a:xfrm>
            <a:off x="6060723" y="992415"/>
            <a:ext cx="4468224" cy="4680886"/>
            <a:chOff x="484920" y="939175"/>
            <a:chExt cx="5118100" cy="5361692"/>
          </a:xfrm>
        </p:grpSpPr>
        <p:sp>
          <p:nvSpPr>
            <p:cNvPr id="12"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4" name="ZoneTexte 13">
            <a:extLst>
              <a:ext uri="{FF2B5EF4-FFF2-40B4-BE49-F238E27FC236}">
                <a16:creationId xmlns:a16="http://schemas.microsoft.com/office/drawing/2014/main" id="{E0418099-61D4-A93A-B45A-8004D9552DE4}"/>
              </a:ext>
            </a:extLst>
          </p:cNvPr>
          <p:cNvSpPr txBox="1"/>
          <p:nvPr/>
        </p:nvSpPr>
        <p:spPr>
          <a:xfrm>
            <a:off x="7240862" y="1043075"/>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15" name="ZoneTexte 14">
            <a:extLst>
              <a:ext uri="{FF2B5EF4-FFF2-40B4-BE49-F238E27FC236}">
                <a16:creationId xmlns:a16="http://schemas.microsoft.com/office/drawing/2014/main" id="{E0418099-61D4-A93A-B45A-8004D9552DE4}"/>
              </a:ext>
            </a:extLst>
          </p:cNvPr>
          <p:cNvSpPr txBox="1"/>
          <p:nvPr/>
        </p:nvSpPr>
        <p:spPr>
          <a:xfrm>
            <a:off x="1365711" y="1071361"/>
            <a:ext cx="3439186" cy="307777"/>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SUJETS DE PRIERE</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3" name="ZoneTexte 2"/>
          <p:cNvSpPr txBox="1"/>
          <p:nvPr/>
        </p:nvSpPr>
        <p:spPr>
          <a:xfrm>
            <a:off x="1342237" y="1437383"/>
            <a:ext cx="3858417" cy="4093428"/>
          </a:xfrm>
          <a:prstGeom prst="rect">
            <a:avLst/>
          </a:prstGeom>
          <a:noFill/>
        </p:spPr>
        <p:txBody>
          <a:bodyPr wrap="square" rtlCol="0">
            <a:spAutoFit/>
          </a:bodyPr>
          <a:lstStyle/>
          <a:p>
            <a:r>
              <a:rPr lang="fr-FR" sz="2000" b="1" dirty="0" smtClean="0">
                <a:solidFill>
                  <a:schemeClr val="tx1">
                    <a:lumMod val="95000"/>
                    <a:lumOff val="5000"/>
                  </a:schemeClr>
                </a:solidFill>
              </a:rPr>
              <a:t>-</a:t>
            </a:r>
            <a:r>
              <a:rPr lang="fr-FR" sz="2000" b="1" dirty="0">
                <a:solidFill>
                  <a:schemeClr val="tx1">
                    <a:lumMod val="95000"/>
                    <a:lumOff val="5000"/>
                  </a:schemeClr>
                </a:solidFill>
              </a:rPr>
              <a:t> Prions afin que </a:t>
            </a:r>
            <a:r>
              <a:rPr lang="fr-FR" sz="2000" b="1" dirty="0" smtClean="0">
                <a:solidFill>
                  <a:schemeClr val="tx1">
                    <a:lumMod val="95000"/>
                    <a:lumOff val="5000"/>
                  </a:schemeClr>
                </a:solidFill>
              </a:rPr>
              <a:t>le Père</a:t>
            </a:r>
            <a:r>
              <a:rPr lang="fr-FR" sz="2000" b="1" dirty="0">
                <a:solidFill>
                  <a:schemeClr val="tx1">
                    <a:lumMod val="95000"/>
                    <a:lumOff val="5000"/>
                  </a:schemeClr>
                </a:solidFill>
              </a:rPr>
              <a:t>, donne-nous la capacité de renoncer au désir de la chair et à nos passions afin de nous consacrer pleinement à Jésus. </a:t>
            </a:r>
            <a:endParaRPr lang="fr-FR" sz="2000" b="1" dirty="0" smtClean="0">
              <a:solidFill>
                <a:schemeClr val="tx1">
                  <a:lumMod val="95000"/>
                  <a:lumOff val="5000"/>
                </a:schemeClr>
              </a:solidFill>
            </a:endParaRPr>
          </a:p>
          <a:p>
            <a:endParaRPr lang="fr-FR" sz="2000" b="1" dirty="0">
              <a:solidFill>
                <a:schemeClr val="tx1">
                  <a:lumMod val="95000"/>
                  <a:lumOff val="5000"/>
                </a:schemeClr>
              </a:solidFill>
            </a:endParaRPr>
          </a:p>
          <a:p>
            <a:r>
              <a:rPr lang="fr-FR" sz="2000" b="1" dirty="0">
                <a:solidFill>
                  <a:schemeClr val="tx1">
                    <a:lumMod val="95000"/>
                    <a:lumOff val="5000"/>
                  </a:schemeClr>
                </a:solidFill>
              </a:rPr>
              <a:t>-Prions afin que le Père nous fasse grâce de nous offrir volontairement en sacrifice vivant. </a:t>
            </a:r>
            <a:endParaRPr lang="fr-FR" sz="2000" b="1" dirty="0" smtClean="0">
              <a:solidFill>
                <a:schemeClr val="tx1">
                  <a:lumMod val="95000"/>
                  <a:lumOff val="5000"/>
                </a:schemeClr>
              </a:solidFill>
            </a:endParaRPr>
          </a:p>
          <a:p>
            <a:endParaRPr lang="fr-FR" sz="2000" b="1" dirty="0">
              <a:solidFill>
                <a:schemeClr val="tx1">
                  <a:lumMod val="95000"/>
                  <a:lumOff val="5000"/>
                </a:schemeClr>
              </a:solidFill>
            </a:endParaRPr>
          </a:p>
          <a:p>
            <a:r>
              <a:rPr lang="fr-FR" sz="2000" b="1" dirty="0">
                <a:solidFill>
                  <a:schemeClr val="tx1">
                    <a:lumMod val="95000"/>
                    <a:lumOff val="5000"/>
                  </a:schemeClr>
                </a:solidFill>
              </a:rPr>
              <a:t>- Père </a:t>
            </a:r>
            <a:r>
              <a:rPr lang="fr-FR" sz="2000" b="1" dirty="0" smtClean="0">
                <a:solidFill>
                  <a:schemeClr val="tx1">
                    <a:lumMod val="95000"/>
                    <a:lumOff val="5000"/>
                  </a:schemeClr>
                </a:solidFill>
              </a:rPr>
              <a:t>revêt </a:t>
            </a:r>
            <a:r>
              <a:rPr lang="fr-FR" sz="2000" b="1" dirty="0">
                <a:solidFill>
                  <a:schemeClr val="tx1">
                    <a:lumMod val="95000"/>
                    <a:lumOff val="5000"/>
                  </a:schemeClr>
                </a:solidFill>
              </a:rPr>
              <a:t>nous de l’Esprit de prière afin de te servir dans l’intercession. </a:t>
            </a:r>
          </a:p>
        </p:txBody>
      </p:sp>
      <p:sp>
        <p:nvSpPr>
          <p:cNvPr id="4" name="ZoneTexte 3"/>
          <p:cNvSpPr txBox="1"/>
          <p:nvPr/>
        </p:nvSpPr>
        <p:spPr>
          <a:xfrm>
            <a:off x="6369145" y="1437383"/>
            <a:ext cx="3858417" cy="4431983"/>
          </a:xfrm>
          <a:prstGeom prst="rect">
            <a:avLst/>
          </a:prstGeom>
          <a:noFill/>
        </p:spPr>
        <p:txBody>
          <a:bodyPr wrap="square" rtlCol="0">
            <a:spAutoFit/>
          </a:bodyPr>
          <a:lstStyle/>
          <a:p>
            <a:r>
              <a:rPr lang="fr-FR" sz="1600" dirty="0">
                <a:solidFill>
                  <a:schemeClr val="bg1"/>
                </a:solidFill>
              </a:rPr>
              <a:t>Galates 5:17 - Car la chair a des désirs contraires à ceux de l'Esprit, et l'Esprit en a de contraires à ceux de la chair; ils sont opposés entre eux, afin que vous ne fassiez point ce que vous voudriez</a:t>
            </a:r>
            <a:r>
              <a:rPr lang="fr-FR" sz="1600" dirty="0" smtClean="0">
                <a:solidFill>
                  <a:schemeClr val="bg1"/>
                </a:solidFill>
              </a:rPr>
              <a:t>.</a:t>
            </a:r>
          </a:p>
          <a:p>
            <a:endParaRPr lang="fr-FR" sz="1600" dirty="0" smtClean="0">
              <a:solidFill>
                <a:schemeClr val="bg1"/>
              </a:solidFill>
            </a:endParaRPr>
          </a:p>
          <a:p>
            <a:r>
              <a:rPr lang="fr-FR" sz="1600" dirty="0">
                <a:solidFill>
                  <a:schemeClr val="bg1"/>
                </a:solidFill>
              </a:rPr>
              <a:t>Luc 14:26 - Si quelqu’un vient à moi et n’est pas prêt à renoncer à son père, sa mère, sa femme, ses enfants, ses frères, ses sœurs, et même à sa propre vie, il ne peut être mon disciple.</a:t>
            </a:r>
          </a:p>
          <a:p>
            <a:r>
              <a:rPr lang="fr-FR" sz="1600" dirty="0" smtClean="0">
                <a:solidFill>
                  <a:schemeClr val="bg1"/>
                </a:solidFill>
              </a:rPr>
              <a:t> </a:t>
            </a:r>
          </a:p>
          <a:p>
            <a:r>
              <a:rPr lang="fr-FR" sz="1600" dirty="0">
                <a:solidFill>
                  <a:schemeClr val="bg1"/>
                </a:solidFill>
              </a:rPr>
              <a:t>Ézéchiel 22:30 - Je cherche parmi eux un homme qui élève un mur, qui se tienne à la brèche devant moi en faveur du pays, afin que je ne le détruise pas; mais je n'en trouve point.</a:t>
            </a:r>
          </a:p>
        </p:txBody>
      </p:sp>
    </p:spTree>
    <p:extLst>
      <p:ext uri="{BB962C8B-B14F-4D97-AF65-F5344CB8AC3E}">
        <p14:creationId xmlns:p14="http://schemas.microsoft.com/office/powerpoint/2010/main" val="678523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58057"/>
            <a:ext cx="6226629" cy="6858000"/>
          </a:xfrm>
          <a:prstGeom prst="rect">
            <a:avLst/>
          </a:prstGeom>
        </p:spPr>
      </p:pic>
      <p:grpSp>
        <p:nvGrpSpPr>
          <p:cNvPr id="8" name="Groupe 7">
            <a:extLst>
              <a:ext uri="{FF2B5EF4-FFF2-40B4-BE49-F238E27FC236}">
                <a16:creationId xmlns:a16="http://schemas.microsoft.com/office/drawing/2014/main" id="{C2FFE913-DA9C-2CAF-C33B-72A5F6A22F7E}"/>
              </a:ext>
            </a:extLst>
          </p:cNvPr>
          <p:cNvGrpSpPr/>
          <p:nvPr/>
        </p:nvGrpSpPr>
        <p:grpSpPr>
          <a:xfrm>
            <a:off x="1202436" y="1181100"/>
            <a:ext cx="4468224" cy="4680886"/>
            <a:chOff x="484920" y="939175"/>
            <a:chExt cx="5118100" cy="5361692"/>
          </a:xfrm>
        </p:grpSpPr>
        <p:sp>
          <p:nvSpPr>
            <p:cNvPr id="9"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1" name="Groupe 10">
            <a:extLst>
              <a:ext uri="{FF2B5EF4-FFF2-40B4-BE49-F238E27FC236}">
                <a16:creationId xmlns:a16="http://schemas.microsoft.com/office/drawing/2014/main" id="{64C4822E-F49F-F50F-4AC6-F0476A6CA7D2}"/>
              </a:ext>
            </a:extLst>
          </p:cNvPr>
          <p:cNvGrpSpPr/>
          <p:nvPr/>
        </p:nvGrpSpPr>
        <p:grpSpPr>
          <a:xfrm>
            <a:off x="6380036" y="1181100"/>
            <a:ext cx="4468224" cy="4680886"/>
            <a:chOff x="484920" y="939175"/>
            <a:chExt cx="5118100" cy="5361692"/>
          </a:xfrm>
        </p:grpSpPr>
        <p:sp>
          <p:nvSpPr>
            <p:cNvPr id="12"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4" name="ZoneTexte 13">
            <a:extLst>
              <a:ext uri="{FF2B5EF4-FFF2-40B4-BE49-F238E27FC236}">
                <a16:creationId xmlns:a16="http://schemas.microsoft.com/office/drawing/2014/main" id="{E0418099-61D4-A93A-B45A-8004D9552DE4}"/>
              </a:ext>
            </a:extLst>
          </p:cNvPr>
          <p:cNvSpPr txBox="1"/>
          <p:nvPr/>
        </p:nvSpPr>
        <p:spPr>
          <a:xfrm>
            <a:off x="7560175" y="1231760"/>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15" name="ZoneTexte 14">
            <a:extLst>
              <a:ext uri="{FF2B5EF4-FFF2-40B4-BE49-F238E27FC236}">
                <a16:creationId xmlns:a16="http://schemas.microsoft.com/office/drawing/2014/main" id="{E0418099-61D4-A93A-B45A-8004D9552DE4}"/>
              </a:ext>
            </a:extLst>
          </p:cNvPr>
          <p:cNvSpPr txBox="1"/>
          <p:nvPr/>
        </p:nvSpPr>
        <p:spPr>
          <a:xfrm>
            <a:off x="1685024" y="1260046"/>
            <a:ext cx="3439186" cy="307777"/>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SUJETS DE PRIERE</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3" name="ZoneTexte 2"/>
          <p:cNvSpPr txBox="1"/>
          <p:nvPr/>
        </p:nvSpPr>
        <p:spPr>
          <a:xfrm>
            <a:off x="1510858" y="2071396"/>
            <a:ext cx="3858417" cy="2677656"/>
          </a:xfrm>
          <a:prstGeom prst="rect">
            <a:avLst/>
          </a:prstGeom>
          <a:noFill/>
        </p:spPr>
        <p:txBody>
          <a:bodyPr wrap="square" rtlCol="0">
            <a:spAutoFit/>
          </a:bodyPr>
          <a:lstStyle/>
          <a:p>
            <a:r>
              <a:rPr lang="fr-FR" sz="2400" b="1" dirty="0"/>
              <a:t>-Prier pour la multiplication des cellules et des groupes de prière au Sénégal</a:t>
            </a:r>
          </a:p>
          <a:p>
            <a:endParaRPr lang="fr-FR" sz="2400" b="1" dirty="0" smtClean="0"/>
          </a:p>
          <a:p>
            <a:r>
              <a:rPr lang="fr-FR" sz="2400" b="1" dirty="0" smtClean="0"/>
              <a:t>-Prier </a:t>
            </a:r>
            <a:r>
              <a:rPr lang="fr-FR" sz="2400" b="1" dirty="0"/>
              <a:t>pour la protection de l'Église contre les attaques spirituelles</a:t>
            </a:r>
          </a:p>
        </p:txBody>
      </p:sp>
      <p:sp>
        <p:nvSpPr>
          <p:cNvPr id="4" name="ZoneTexte 3"/>
          <p:cNvSpPr txBox="1"/>
          <p:nvPr/>
        </p:nvSpPr>
        <p:spPr>
          <a:xfrm>
            <a:off x="6873096" y="1697431"/>
            <a:ext cx="3456122" cy="3416320"/>
          </a:xfrm>
          <a:prstGeom prst="rect">
            <a:avLst/>
          </a:prstGeom>
          <a:noFill/>
        </p:spPr>
        <p:txBody>
          <a:bodyPr wrap="square" rtlCol="0">
            <a:spAutoFit/>
          </a:bodyPr>
          <a:lstStyle/>
          <a:p>
            <a:r>
              <a:rPr lang="fr-FR" dirty="0">
                <a:solidFill>
                  <a:schemeClr val="bg1"/>
                </a:solidFill>
              </a:rPr>
              <a:t>Actes 2:46-47 – "Ils étaient chaque jour tous ensemble dans le temple, et ils rompaient le pain dans les maisons, prenant leur nourriture avec joie et simplicité de cœur, louant Dieu et trouvant grâce auprès de tout le peuple." </a:t>
            </a:r>
            <a:endParaRPr lang="fr-FR" dirty="0" smtClean="0">
              <a:solidFill>
                <a:schemeClr val="bg1"/>
              </a:solidFill>
            </a:endParaRPr>
          </a:p>
          <a:p>
            <a:endParaRPr lang="fr-FR" dirty="0">
              <a:solidFill>
                <a:schemeClr val="bg1"/>
              </a:solidFill>
            </a:endParaRPr>
          </a:p>
          <a:p>
            <a:r>
              <a:rPr lang="fr-FR" dirty="0">
                <a:solidFill>
                  <a:schemeClr val="bg1"/>
                </a:solidFill>
              </a:rPr>
              <a:t>Éphésiens 6:11 – "Revêtez-vous de l'armure de Dieu, afin de pouvoir tenir ferme contre les ruses du diable." </a:t>
            </a:r>
          </a:p>
        </p:txBody>
      </p:sp>
    </p:spTree>
    <p:extLst>
      <p:ext uri="{BB962C8B-B14F-4D97-AF65-F5344CB8AC3E}">
        <p14:creationId xmlns:p14="http://schemas.microsoft.com/office/powerpoint/2010/main" val="2848085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58057"/>
            <a:ext cx="6226629" cy="6858000"/>
          </a:xfrm>
          <a:prstGeom prst="rect">
            <a:avLst/>
          </a:prstGeom>
        </p:spPr>
      </p:pic>
      <p:sp>
        <p:nvSpPr>
          <p:cNvPr id="15" name="ZoneTexte 14">
            <a:extLst>
              <a:ext uri="{FF2B5EF4-FFF2-40B4-BE49-F238E27FC236}">
                <a16:creationId xmlns:a16="http://schemas.microsoft.com/office/drawing/2014/main" id="{E0418099-61D4-A93A-B45A-8004D9552DE4}"/>
              </a:ext>
            </a:extLst>
          </p:cNvPr>
          <p:cNvSpPr txBox="1"/>
          <p:nvPr/>
        </p:nvSpPr>
        <p:spPr>
          <a:xfrm>
            <a:off x="509366" y="3017000"/>
            <a:ext cx="10674928" cy="707886"/>
          </a:xfrm>
          <a:prstGeom prst="rect">
            <a:avLst/>
          </a:prstGeom>
          <a:noFill/>
        </p:spPr>
        <p:txBody>
          <a:bodyPr wrap="square">
            <a:spAutoFit/>
          </a:bodyPr>
          <a:lstStyle/>
          <a:p>
            <a:pPr algn="ctr"/>
            <a:r>
              <a:rPr lang="fr-FR" sz="4000" b="1" i="1" spc="300" dirty="0" smtClean="0">
                <a:solidFill>
                  <a:schemeClr val="bg1"/>
                </a:solidFill>
                <a:latin typeface="Gill Sans MT" panose="020B0502020104020203" pitchFamily="34" charset="0"/>
                <a:cs typeface="Arial" panose="020B0604020202020204" pitchFamily="34" charset="0"/>
              </a:rPr>
              <a:t>A BIENTÔT SUR LE CRENEAU SUIVANT</a:t>
            </a:r>
            <a:endParaRPr lang="fr-FR" sz="4000" b="1" i="1" spc="300" baseline="0" dirty="0">
              <a:solidFill>
                <a:schemeClr val="bg1"/>
              </a:solidFill>
              <a:effectLst/>
              <a:latin typeface="Gill Sans MT" panose="020B0502020104020203" pitchFamily="34" charset="0"/>
              <a:cs typeface="Arial" panose="020B0604020202020204" pitchFamily="34" charset="0"/>
            </a:endParaRPr>
          </a:p>
        </p:txBody>
      </p:sp>
    </p:spTree>
    <p:extLst>
      <p:ext uri="{BB962C8B-B14F-4D97-AF65-F5344CB8AC3E}">
        <p14:creationId xmlns:p14="http://schemas.microsoft.com/office/powerpoint/2010/main" val="2361915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614</Words>
  <Application>Microsoft Office PowerPoint</Application>
  <PresentationFormat>Grand écran</PresentationFormat>
  <Paragraphs>61</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Gill Sans MT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24</cp:revision>
  <dcterms:created xsi:type="dcterms:W3CDTF">2024-08-28T14:08:22Z</dcterms:created>
  <dcterms:modified xsi:type="dcterms:W3CDTF">2025-06-02T23:33:38Z</dcterms:modified>
</cp:coreProperties>
</file>