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1" r:id="rId6"/>
    <p:sldId id="263" r:id="rId7"/>
    <p:sldId id="264" r:id="rId8"/>
    <p:sldId id="265" r:id="rId9"/>
    <p:sldId id="266" r:id="rId10"/>
    <p:sldId id="268" r:id="rId11"/>
    <p:sldId id="269" r:id="rId12"/>
    <p:sldId id="267"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Lato"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7327c34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47327c34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29697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7327c34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47327c34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68875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47327c347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47327c3478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7327c34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47327c34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7327c34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47327c347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47327c347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347327c3478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47327c3478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47327c3478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47327c34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47327c347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47327c347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47327c347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3" name="Google Shape;13;p2"/>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4" name="Google Shape;14;p2"/>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5" name="Google Shape;15;p2"/>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1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11"/>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1" name="Google Shape;61;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1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1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12"/>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12"/>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19"/>
        <p:cNvGrpSpPr/>
        <p:nvPr/>
      </p:nvGrpSpPr>
      <p:grpSpPr>
        <a:xfrm>
          <a:off x="0" y="0"/>
          <a:ext cx="0" cy="0"/>
          <a:chOff x="0" y="0"/>
          <a:chExt cx="0" cy="0"/>
        </a:xfrm>
      </p:grpSpPr>
      <p:cxnSp>
        <p:nvCxnSpPr>
          <p:cNvPr id="20" name="Google Shape;20;p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21" name="Google Shape;21;p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22" name="Google Shape;22;p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3" name="Google Shape;23;p4"/>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4" name="Google Shape;24;p4"/>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 name="Google Shape;25;p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6"/>
        <p:cNvGrpSpPr/>
        <p:nvPr/>
      </p:nvGrpSpPr>
      <p:grpSpPr>
        <a:xfrm>
          <a:off x="0" y="0"/>
          <a:ext cx="0" cy="0"/>
          <a:chOff x="0" y="0"/>
          <a:chExt cx="0" cy="0"/>
        </a:xfrm>
      </p:grpSpPr>
      <p:cxnSp>
        <p:nvCxnSpPr>
          <p:cNvPr id="27" name="Google Shape;27;p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8" name="Google Shape;28;p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9" name="Google Shape;29;p5"/>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cxnSp>
        <p:nvCxnSpPr>
          <p:cNvPr id="32" name="Google Shape;32;p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3" name="Google Shape;33;p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4" name="Google Shape;34;p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5" name="Google Shape;35;p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6" name="Google Shape;36;p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p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p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3" name="Google Shape;43;p8"/>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p8"/>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p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6"/>
        <p:cNvGrpSpPr/>
        <p:nvPr/>
      </p:nvGrpSpPr>
      <p:grpSpPr>
        <a:xfrm>
          <a:off x="0" y="0"/>
          <a:ext cx="0" cy="0"/>
          <a:chOff x="0" y="0"/>
          <a:chExt cx="0" cy="0"/>
        </a:xfrm>
      </p:grpSpPr>
      <p:cxnSp>
        <p:nvCxnSpPr>
          <p:cNvPr id="47" name="Google Shape;47;p9"/>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49" name="Google Shape;49;p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1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10"/>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54" name="Google Shape;54;p10"/>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6" name="Google Shape;56;p1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3"/>
          <p:cNvPicPr preferRelativeResize="0"/>
          <p:nvPr/>
        </p:nvPicPr>
        <p:blipFill rotWithShape="1">
          <a:blip r:embed="rId3">
            <a:alphaModFix/>
          </a:blip>
          <a:srcRect t="-11570" b="11570"/>
          <a:stretch/>
        </p:blipFill>
        <p:spPr>
          <a:xfrm>
            <a:off x="1509525" y="-1917950"/>
            <a:ext cx="6759550" cy="6759550"/>
          </a:xfrm>
          <a:prstGeom prst="rect">
            <a:avLst/>
          </a:prstGeom>
          <a:noFill/>
          <a:ln>
            <a:noFill/>
          </a:ln>
        </p:spPr>
      </p:pic>
      <p:pic>
        <p:nvPicPr>
          <p:cNvPr id="73" name="Google Shape;73;p13" descr="Une image contenant Graphique, graphisme, dessin, art&#10;&#10;Description générée automatiquement"/>
          <p:cNvPicPr preferRelativeResize="0"/>
          <p:nvPr/>
        </p:nvPicPr>
        <p:blipFill rotWithShape="1">
          <a:blip r:embed="rId4">
            <a:alphaModFix/>
          </a:blip>
          <a:srcRect/>
          <a:stretch/>
        </p:blipFill>
        <p:spPr>
          <a:xfrm>
            <a:off x="931025" y="44725"/>
            <a:ext cx="895350" cy="127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44" name="Google Shape;144;p23" descr="Niveau de hiérarchie 3 Article 1"/>
          <p:cNvSpPr/>
          <p:nvPr/>
        </p:nvSpPr>
        <p:spPr>
          <a:xfrm>
            <a:off x="33655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5" name="Google Shape;145;p23"/>
          <p:cNvSpPr txBox="1"/>
          <p:nvPr/>
        </p:nvSpPr>
        <p:spPr>
          <a:xfrm>
            <a:off x="707650" y="136787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SUJETS DE PRIÈRES</a:t>
            </a:r>
            <a:endParaRPr sz="1200" b="1" i="1" u="none" strike="noStrike" cap="none">
              <a:solidFill>
                <a:schemeClr val="dk2"/>
              </a:solidFill>
              <a:latin typeface="Raleway"/>
              <a:ea typeface="Raleway"/>
              <a:cs typeface="Raleway"/>
              <a:sym typeface="Raleway"/>
            </a:endParaRPr>
          </a:p>
        </p:txBody>
      </p:sp>
      <p:sp>
        <p:nvSpPr>
          <p:cNvPr id="146" name="Google Shape;146;p23" descr="Niveau de hiérarchie 3 Article 1"/>
          <p:cNvSpPr/>
          <p:nvPr/>
        </p:nvSpPr>
        <p:spPr>
          <a:xfrm>
            <a:off x="457200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7" name="Google Shape;147;p23"/>
          <p:cNvSpPr txBox="1"/>
          <p:nvPr/>
        </p:nvSpPr>
        <p:spPr>
          <a:xfrm>
            <a:off x="4943100" y="144042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VERSETS</a:t>
            </a:r>
            <a:endParaRPr sz="1200" b="1" i="1" u="none" strike="noStrike" cap="none">
              <a:solidFill>
                <a:schemeClr val="dk2"/>
              </a:solidFill>
              <a:latin typeface="Raleway"/>
              <a:ea typeface="Raleway"/>
              <a:cs typeface="Raleway"/>
              <a:sym typeface="Raleway"/>
            </a:endParaRPr>
          </a:p>
        </p:txBody>
      </p:sp>
      <p:sp>
        <p:nvSpPr>
          <p:cNvPr id="7" name="ZoneTexte 6"/>
          <p:cNvSpPr txBox="1"/>
          <p:nvPr/>
        </p:nvSpPr>
        <p:spPr>
          <a:xfrm>
            <a:off x="355391" y="1679059"/>
            <a:ext cx="3858417" cy="2800767"/>
          </a:xfrm>
          <a:prstGeom prst="rect">
            <a:avLst/>
          </a:prstGeom>
          <a:noFill/>
        </p:spPr>
        <p:txBody>
          <a:bodyPr wrap="square" rtlCol="0">
            <a:spAutoFit/>
          </a:bodyPr>
          <a:lstStyle/>
          <a:p>
            <a:pPr algn="just"/>
            <a:r>
              <a:rPr lang="fr-FR" sz="1600" b="1" dirty="0" smtClean="0"/>
              <a:t>-</a:t>
            </a:r>
            <a:r>
              <a:rPr lang="fr-FR" sz="1600" b="1" dirty="0"/>
              <a:t>Prions afin que la gloire de Dieu s’élève sur la </a:t>
            </a:r>
            <a:r>
              <a:rPr lang="fr-FR" sz="1600" b="1" dirty="0" smtClean="0"/>
              <a:t>nation</a:t>
            </a:r>
          </a:p>
          <a:p>
            <a:pPr algn="just"/>
            <a:endParaRPr lang="fr-FR" sz="1600" b="1" dirty="0" smtClean="0"/>
          </a:p>
          <a:p>
            <a:pPr algn="just"/>
            <a:r>
              <a:rPr lang="fr-FR" sz="1600" b="1" dirty="0"/>
              <a:t>Prions afin qu’aucune brebis ne se sente isolée mais qu’elle trouve une famille et un soutien à travers les CDM. </a:t>
            </a:r>
            <a:endParaRPr lang="fr-FR" sz="1600" b="1" dirty="0" smtClean="0"/>
          </a:p>
          <a:p>
            <a:pPr algn="just"/>
            <a:endParaRPr lang="fr-FR" sz="1600" b="1" dirty="0"/>
          </a:p>
          <a:p>
            <a:pPr algn="just"/>
            <a:r>
              <a:rPr lang="fr-FR" sz="1600" b="1" dirty="0"/>
              <a:t>Prions afin que les membres des CDM se soutiennent les uns les autres</a:t>
            </a:r>
            <a:endParaRPr lang="fr-FR" sz="1600" b="1" dirty="0"/>
          </a:p>
        </p:txBody>
      </p:sp>
      <p:sp>
        <p:nvSpPr>
          <p:cNvPr id="8" name="ZoneTexte 7"/>
          <p:cNvSpPr txBox="1"/>
          <p:nvPr/>
        </p:nvSpPr>
        <p:spPr>
          <a:xfrm>
            <a:off x="4791989" y="1679059"/>
            <a:ext cx="3456122" cy="2893100"/>
          </a:xfrm>
          <a:prstGeom prst="rect">
            <a:avLst/>
          </a:prstGeom>
          <a:noFill/>
        </p:spPr>
        <p:txBody>
          <a:bodyPr wrap="square" rtlCol="0">
            <a:spAutoFit/>
          </a:bodyPr>
          <a:lstStyle/>
          <a:p>
            <a:pPr algn="just"/>
            <a:r>
              <a:rPr lang="fr-FR" b="1" dirty="0"/>
              <a:t>Matthieu 4:16 </a:t>
            </a:r>
            <a:r>
              <a:rPr lang="fr-FR" dirty="0"/>
              <a:t>Ce peuple, assis dans les ténèbres, a vu une grande lumière; Et sur ceux qui étaient assis dans la région et l'ombre de la mort, la lumière s'est levée</a:t>
            </a:r>
            <a:r>
              <a:rPr lang="fr-FR" dirty="0" smtClean="0"/>
              <a:t>.</a:t>
            </a:r>
          </a:p>
          <a:p>
            <a:pPr algn="just"/>
            <a:endParaRPr lang="fr-FR" dirty="0">
              <a:solidFill>
                <a:schemeClr val="bg2"/>
              </a:solidFill>
            </a:endParaRPr>
          </a:p>
          <a:p>
            <a:pPr algn="just"/>
            <a:r>
              <a:rPr lang="fr-FR" b="1" dirty="0"/>
              <a:t>Psaumes 68.6</a:t>
            </a:r>
            <a:r>
              <a:rPr lang="fr-FR" dirty="0"/>
              <a:t>: Dieu donne une famille à ceux qui étaient abandonnés, Il délivre les captifs et les rend heureux; Les rebelles seuls habitent des lieux arides</a:t>
            </a:r>
            <a:r>
              <a:rPr lang="fr-FR" dirty="0" smtClean="0"/>
              <a:t>.</a:t>
            </a:r>
          </a:p>
          <a:p>
            <a:pPr algn="just"/>
            <a:endParaRPr lang="fr-FR" dirty="0">
              <a:solidFill>
                <a:schemeClr val="bg2"/>
              </a:solidFill>
            </a:endParaRPr>
          </a:p>
          <a:p>
            <a:pPr algn="just"/>
            <a:r>
              <a:rPr lang="fr-FR" b="1" dirty="0"/>
              <a:t>Galates 6:2 </a:t>
            </a:r>
            <a:r>
              <a:rPr lang="fr-FR" dirty="0"/>
              <a:t>Portez les fardeaux les uns des autres, et vous accomplirez ainsi la loi de Christ. </a:t>
            </a:r>
            <a:endParaRPr lang="fr-FR" dirty="0">
              <a:solidFill>
                <a:schemeClr val="bg2"/>
              </a:solidFill>
            </a:endParaRPr>
          </a:p>
        </p:txBody>
      </p:sp>
    </p:spTree>
    <p:extLst>
      <p:ext uri="{BB962C8B-B14F-4D97-AF65-F5344CB8AC3E}">
        <p14:creationId xmlns:p14="http://schemas.microsoft.com/office/powerpoint/2010/main" val="1721901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44" name="Google Shape;144;p23" descr="Niveau de hiérarchie 3 Article 1"/>
          <p:cNvSpPr/>
          <p:nvPr/>
        </p:nvSpPr>
        <p:spPr>
          <a:xfrm>
            <a:off x="1276800" y="744279"/>
            <a:ext cx="3572936" cy="4295554"/>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5" name="Google Shape;145;p23"/>
          <p:cNvSpPr txBox="1"/>
          <p:nvPr/>
        </p:nvSpPr>
        <p:spPr>
          <a:xfrm>
            <a:off x="1478204" y="749625"/>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dirty="0">
                <a:solidFill>
                  <a:schemeClr val="dk2"/>
                </a:solidFill>
                <a:latin typeface="Raleway"/>
                <a:ea typeface="Raleway"/>
                <a:cs typeface="Raleway"/>
                <a:sym typeface="Raleway"/>
              </a:rPr>
              <a:t>SUJETS DE PRIÈRES</a:t>
            </a:r>
            <a:endParaRPr sz="1200" b="1" i="1" u="none" strike="noStrike" cap="none" dirty="0">
              <a:solidFill>
                <a:schemeClr val="dk2"/>
              </a:solidFill>
              <a:latin typeface="Raleway"/>
              <a:ea typeface="Raleway"/>
              <a:cs typeface="Raleway"/>
              <a:sym typeface="Raleway"/>
            </a:endParaRPr>
          </a:p>
        </p:txBody>
      </p:sp>
      <p:sp>
        <p:nvSpPr>
          <p:cNvPr id="146" name="Google Shape;146;p23" descr="Niveau de hiérarchie 3 Article 1"/>
          <p:cNvSpPr/>
          <p:nvPr/>
        </p:nvSpPr>
        <p:spPr>
          <a:xfrm>
            <a:off x="5427189" y="685752"/>
            <a:ext cx="3355304" cy="4344905"/>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7" name="Google Shape;147;p23"/>
          <p:cNvSpPr txBox="1"/>
          <p:nvPr/>
        </p:nvSpPr>
        <p:spPr>
          <a:xfrm>
            <a:off x="5628593" y="685753"/>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dirty="0">
                <a:solidFill>
                  <a:schemeClr val="dk2"/>
                </a:solidFill>
                <a:latin typeface="Raleway"/>
                <a:ea typeface="Raleway"/>
                <a:cs typeface="Raleway"/>
                <a:sym typeface="Raleway"/>
              </a:rPr>
              <a:t>VERSETS</a:t>
            </a:r>
            <a:endParaRPr sz="1200" b="1" i="1" u="none" strike="noStrike" cap="none" dirty="0">
              <a:solidFill>
                <a:schemeClr val="dk2"/>
              </a:solidFill>
              <a:latin typeface="Raleway"/>
              <a:ea typeface="Raleway"/>
              <a:cs typeface="Raleway"/>
              <a:sym typeface="Raleway"/>
            </a:endParaRPr>
          </a:p>
        </p:txBody>
      </p:sp>
      <p:sp>
        <p:nvSpPr>
          <p:cNvPr id="7" name="ZoneTexte 6"/>
          <p:cNvSpPr txBox="1"/>
          <p:nvPr/>
        </p:nvSpPr>
        <p:spPr>
          <a:xfrm>
            <a:off x="1295385" y="1230062"/>
            <a:ext cx="3572936" cy="3323987"/>
          </a:xfrm>
          <a:prstGeom prst="rect">
            <a:avLst/>
          </a:prstGeom>
          <a:noFill/>
        </p:spPr>
        <p:txBody>
          <a:bodyPr wrap="square" rtlCol="0">
            <a:spAutoFit/>
          </a:bodyPr>
          <a:lstStyle/>
          <a:p>
            <a:pPr algn="just"/>
            <a:r>
              <a:rPr lang="fr-FR" b="1" dirty="0" smtClean="0"/>
              <a:t>-Prions </a:t>
            </a:r>
            <a:r>
              <a:rPr lang="fr-FR" b="1" dirty="0"/>
              <a:t>afin que les âmes soient restaurées et que les vies prospèrent à tous égards. </a:t>
            </a:r>
            <a:endParaRPr lang="fr-FR" b="1" dirty="0" smtClean="0"/>
          </a:p>
          <a:p>
            <a:pPr algn="just"/>
            <a:endParaRPr lang="fr-FR" b="1" dirty="0" smtClean="0"/>
          </a:p>
          <a:p>
            <a:pPr algn="just"/>
            <a:r>
              <a:rPr lang="fr-FR" b="1" dirty="0" smtClean="0"/>
              <a:t>-</a:t>
            </a:r>
            <a:r>
              <a:rPr lang="fr-FR" b="1" dirty="0"/>
              <a:t>Prions afin que chacun </a:t>
            </a:r>
            <a:r>
              <a:rPr lang="fr-FR" b="1" dirty="0" smtClean="0"/>
              <a:t>d’eux (</a:t>
            </a:r>
            <a:r>
              <a:rPr lang="fr-FR" b="1" dirty="0" err="1" smtClean="0"/>
              <a:t>Pilote,Co-pilote,RS,RZ</a:t>
            </a:r>
            <a:r>
              <a:rPr lang="fr-FR" b="1" dirty="0" smtClean="0"/>
              <a:t>) </a:t>
            </a:r>
            <a:r>
              <a:rPr lang="fr-FR" b="1" dirty="0"/>
              <a:t>soit trouvé diligent, assidu et persévérant</a:t>
            </a:r>
            <a:r>
              <a:rPr lang="fr-FR" b="1" dirty="0" smtClean="0"/>
              <a:t>.</a:t>
            </a:r>
          </a:p>
          <a:p>
            <a:pPr algn="just"/>
            <a:endParaRPr lang="fr-FR" b="1" dirty="0" smtClean="0"/>
          </a:p>
          <a:p>
            <a:pPr algn="just"/>
            <a:r>
              <a:rPr lang="fr-FR" b="1" dirty="0" smtClean="0"/>
              <a:t>-</a:t>
            </a:r>
            <a:r>
              <a:rPr lang="fr-FR" b="1" dirty="0" smtClean="0"/>
              <a:t>Prions </a:t>
            </a:r>
            <a:r>
              <a:rPr lang="fr-FR" b="1" dirty="0"/>
              <a:t>afin que les hôtes soient arrosés de nombreuses bénédictions comme </a:t>
            </a:r>
            <a:r>
              <a:rPr lang="fr-FR" b="1" dirty="0" err="1"/>
              <a:t>Obed</a:t>
            </a:r>
            <a:r>
              <a:rPr lang="fr-FR" b="1" dirty="0"/>
              <a:t>- ‐‑Edom. </a:t>
            </a:r>
            <a:endParaRPr lang="fr-FR" b="1" dirty="0" smtClean="0"/>
          </a:p>
          <a:p>
            <a:pPr algn="just"/>
            <a:endParaRPr lang="fr-FR" b="1" dirty="0"/>
          </a:p>
          <a:p>
            <a:pPr algn="just"/>
            <a:r>
              <a:rPr lang="fr-FR" b="1" dirty="0" smtClean="0"/>
              <a:t>-Prions </a:t>
            </a:r>
            <a:r>
              <a:rPr lang="fr-FR" b="1" dirty="0"/>
              <a:t>afin qu’il y ait des CDM dans tous les quartiers de la ville de Dakar et dans toutes les régions du Sénégal </a:t>
            </a:r>
            <a:endParaRPr lang="fr-FR" b="1" dirty="0"/>
          </a:p>
        </p:txBody>
      </p:sp>
      <p:sp>
        <p:nvSpPr>
          <p:cNvPr id="8" name="ZoneTexte 7"/>
          <p:cNvSpPr txBox="1"/>
          <p:nvPr/>
        </p:nvSpPr>
        <p:spPr>
          <a:xfrm>
            <a:off x="5647178" y="1060340"/>
            <a:ext cx="3003354" cy="3970318"/>
          </a:xfrm>
          <a:prstGeom prst="rect">
            <a:avLst/>
          </a:prstGeom>
          <a:noFill/>
        </p:spPr>
        <p:txBody>
          <a:bodyPr wrap="square" rtlCol="0">
            <a:spAutoFit/>
          </a:bodyPr>
          <a:lstStyle/>
          <a:p>
            <a:pPr algn="just"/>
            <a:r>
              <a:rPr lang="fr-FR" sz="1200" b="1" dirty="0"/>
              <a:t>3 Jean 1.2: </a:t>
            </a:r>
            <a:r>
              <a:rPr lang="fr-FR" sz="1200" dirty="0"/>
              <a:t>Bien aimé je souhaite que tu prospères à tous égards et sois en bonne santé comme prospère l’état de ton âme</a:t>
            </a:r>
            <a:r>
              <a:rPr lang="fr-FR" sz="1200" dirty="0" smtClean="0"/>
              <a:t>.</a:t>
            </a:r>
          </a:p>
          <a:p>
            <a:pPr algn="just"/>
            <a:endParaRPr lang="fr-FR" sz="1200" dirty="0"/>
          </a:p>
          <a:p>
            <a:pPr algn="just"/>
            <a:r>
              <a:rPr lang="fr-FR" sz="1200" b="1" dirty="0"/>
              <a:t>Proverbe 18:9 </a:t>
            </a:r>
            <a:r>
              <a:rPr lang="fr-FR" sz="1200" dirty="0"/>
              <a:t>: Celui qui se relâche dans son travail est frère de celui qui détruit</a:t>
            </a:r>
            <a:r>
              <a:rPr lang="fr-FR" sz="1200" dirty="0" smtClean="0"/>
              <a:t>.</a:t>
            </a:r>
          </a:p>
          <a:p>
            <a:pPr algn="just"/>
            <a:endParaRPr lang="fr-FR" sz="1200" dirty="0">
              <a:solidFill>
                <a:schemeClr val="bg2"/>
              </a:solidFill>
            </a:endParaRPr>
          </a:p>
          <a:p>
            <a:pPr algn="just"/>
            <a:r>
              <a:rPr lang="fr-FR" sz="1200" dirty="0"/>
              <a:t>1</a:t>
            </a:r>
            <a:r>
              <a:rPr lang="fr-FR" sz="1200" b="1" dirty="0"/>
              <a:t>Chronique 13:14:L’arche </a:t>
            </a:r>
            <a:r>
              <a:rPr lang="fr-FR" sz="1200" dirty="0"/>
              <a:t>de Dieu resta 3 mois dans la maison d’</a:t>
            </a:r>
            <a:r>
              <a:rPr lang="fr-FR" sz="1200" dirty="0" err="1"/>
              <a:t>Obed</a:t>
            </a:r>
            <a:r>
              <a:rPr lang="fr-FR" sz="1200" dirty="0"/>
              <a:t>- -‑Édom dans sa maison. Et l’Éternel bénit la maison d’</a:t>
            </a:r>
            <a:r>
              <a:rPr lang="fr-FR" sz="1200" dirty="0" err="1"/>
              <a:t>Obed</a:t>
            </a:r>
            <a:r>
              <a:rPr lang="fr-FR" sz="1200" dirty="0"/>
              <a:t>- -‑Édom et tout ce qui lui appartenait. </a:t>
            </a:r>
            <a:endParaRPr lang="fr-FR" sz="1200" dirty="0" smtClean="0"/>
          </a:p>
          <a:p>
            <a:pPr algn="just"/>
            <a:endParaRPr lang="fr-FR" sz="1200" dirty="0">
              <a:solidFill>
                <a:schemeClr val="bg2"/>
              </a:solidFill>
            </a:endParaRPr>
          </a:p>
          <a:p>
            <a:pPr algn="just"/>
            <a:r>
              <a:rPr lang="fr-FR" sz="1200" b="1" dirty="0"/>
              <a:t>Esaïe 54:2 </a:t>
            </a:r>
            <a:r>
              <a:rPr lang="fr-FR" sz="1200" dirty="0"/>
              <a:t>Elargis l'espace de ta tente; Qu'on déploie les couvertures de ta demeure: Ne retiens pas! Allonge tes cordages, et affermis tes pieux! Car tu te répandras à droite et à gauche; Ta postérité envahira des nations, et peuplera des villes désertes. </a:t>
            </a:r>
            <a:endParaRPr lang="fr-FR" sz="1200" dirty="0">
              <a:solidFill>
                <a:schemeClr val="bg2"/>
              </a:solidFill>
            </a:endParaRPr>
          </a:p>
        </p:txBody>
      </p:sp>
    </p:spTree>
    <p:extLst>
      <p:ext uri="{BB962C8B-B14F-4D97-AF65-F5344CB8AC3E}">
        <p14:creationId xmlns:p14="http://schemas.microsoft.com/office/powerpoint/2010/main" val="984146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4"/>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53" name="Google Shape;153;p24"/>
          <p:cNvSpPr txBox="1"/>
          <p:nvPr/>
        </p:nvSpPr>
        <p:spPr>
          <a:xfrm>
            <a:off x="1279500" y="1851450"/>
            <a:ext cx="6585000" cy="14406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À BIENTÔT</a:t>
            </a:r>
            <a:endParaRPr sz="10200" b="1" i="1">
              <a:solidFill>
                <a:srgbClr val="E69138"/>
              </a:solidFill>
              <a:latin typeface="Twentieth Century"/>
              <a:ea typeface="Twentieth Century"/>
              <a:cs typeface="Twentieth Century"/>
              <a:sym typeface="Twentieth Centur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4"/>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79" name="Google Shape;79;p14"/>
          <p:cNvSpPr txBox="1"/>
          <p:nvPr/>
        </p:nvSpPr>
        <p:spPr>
          <a:xfrm>
            <a:off x="1279500" y="1851450"/>
            <a:ext cx="6585000" cy="14406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BIENVENUE</a:t>
            </a:r>
            <a:endParaRPr sz="10200" b="1" i="1" strike="noStrike" cap="none">
              <a:solidFill>
                <a:srgbClr val="E69138"/>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85" name="Google Shape;85;p15"/>
          <p:cNvSpPr txBox="1"/>
          <p:nvPr/>
        </p:nvSpPr>
        <p:spPr>
          <a:xfrm>
            <a:off x="1279500" y="1505575"/>
            <a:ext cx="6585000" cy="26967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ACTIONS DE GRÂCE</a:t>
            </a:r>
            <a:endParaRPr sz="10200" b="1" i="1" strike="noStrike" cap="none">
              <a:solidFill>
                <a:srgbClr val="E69138"/>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6"/>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91" name="Google Shape;91;p16" descr="Niveau de hiérarchie 3 Article 1"/>
          <p:cNvSpPr/>
          <p:nvPr/>
        </p:nvSpPr>
        <p:spPr>
          <a:xfrm>
            <a:off x="33655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92" name="Google Shape;92;p16"/>
          <p:cNvSpPr txBox="1"/>
          <p:nvPr/>
        </p:nvSpPr>
        <p:spPr>
          <a:xfrm>
            <a:off x="707650" y="1208377"/>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dirty="0" smtClean="0">
                <a:solidFill>
                  <a:schemeClr val="dk2"/>
                </a:solidFill>
                <a:latin typeface="Raleway"/>
                <a:ea typeface="Raleway"/>
                <a:cs typeface="Raleway"/>
                <a:sym typeface="Raleway"/>
              </a:rPr>
              <a:t>ACTIONS DE GRACE</a:t>
            </a:r>
            <a:endParaRPr sz="1200" b="1" i="1" u="none" strike="noStrike" cap="none" dirty="0">
              <a:solidFill>
                <a:schemeClr val="dk2"/>
              </a:solidFill>
              <a:latin typeface="Raleway"/>
              <a:ea typeface="Raleway"/>
              <a:cs typeface="Raleway"/>
              <a:sym typeface="Raleway"/>
            </a:endParaRPr>
          </a:p>
        </p:txBody>
      </p:sp>
      <p:sp>
        <p:nvSpPr>
          <p:cNvPr id="93" name="Google Shape;93;p16" descr="Niveau de hiérarchie 3 Article 1"/>
          <p:cNvSpPr/>
          <p:nvPr/>
        </p:nvSpPr>
        <p:spPr>
          <a:xfrm>
            <a:off x="4572000" y="1256510"/>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94" name="Google Shape;94;p16"/>
          <p:cNvSpPr txBox="1"/>
          <p:nvPr/>
        </p:nvSpPr>
        <p:spPr>
          <a:xfrm>
            <a:off x="4943100" y="1163964"/>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dirty="0">
                <a:solidFill>
                  <a:schemeClr val="dk2"/>
                </a:solidFill>
                <a:latin typeface="Raleway"/>
                <a:ea typeface="Raleway"/>
                <a:cs typeface="Raleway"/>
                <a:sym typeface="Raleway"/>
              </a:rPr>
              <a:t>VERSETS</a:t>
            </a:r>
            <a:endParaRPr sz="1200" b="1" i="1" u="none" strike="noStrike" cap="none" dirty="0">
              <a:solidFill>
                <a:schemeClr val="dk2"/>
              </a:solidFill>
              <a:latin typeface="Raleway"/>
              <a:ea typeface="Raleway"/>
              <a:cs typeface="Raleway"/>
              <a:sym typeface="Raleway"/>
            </a:endParaRPr>
          </a:p>
        </p:txBody>
      </p:sp>
      <p:sp>
        <p:nvSpPr>
          <p:cNvPr id="7" name="ZoneTexte 6"/>
          <p:cNvSpPr txBox="1"/>
          <p:nvPr/>
        </p:nvSpPr>
        <p:spPr>
          <a:xfrm>
            <a:off x="565285" y="1884931"/>
            <a:ext cx="3651490" cy="2739211"/>
          </a:xfrm>
          <a:prstGeom prst="rect">
            <a:avLst/>
          </a:prstGeom>
          <a:noFill/>
        </p:spPr>
        <p:txBody>
          <a:bodyPr wrap="square" rtlCol="0">
            <a:spAutoFit/>
          </a:bodyPr>
          <a:lstStyle/>
          <a:p>
            <a:pPr marL="285750" indent="-285750">
              <a:buFontTx/>
              <a:buChar char="-"/>
            </a:pPr>
            <a:r>
              <a:rPr lang="fr-FR" sz="1600" b="1" dirty="0" smtClean="0"/>
              <a:t>Rendons grâce à </a:t>
            </a:r>
            <a:r>
              <a:rPr lang="fr-FR" sz="1600" b="1" dirty="0"/>
              <a:t>Dieu </a:t>
            </a:r>
            <a:r>
              <a:rPr lang="fr-FR" sz="1600" b="1" dirty="0" smtClean="0"/>
              <a:t>pour le créneau précédent.</a:t>
            </a:r>
          </a:p>
          <a:p>
            <a:pPr marL="285750" indent="-285750">
              <a:buFontTx/>
              <a:buChar char="-"/>
            </a:pPr>
            <a:endParaRPr lang="fr-FR" sz="1600" b="1" dirty="0"/>
          </a:p>
          <a:p>
            <a:endParaRPr lang="fr-FR" sz="1600" b="1" dirty="0" smtClean="0"/>
          </a:p>
          <a:p>
            <a:pPr marL="285750" indent="-285750">
              <a:buFontTx/>
              <a:buChar char="-"/>
            </a:pPr>
            <a:r>
              <a:rPr lang="fr-FR" sz="1600" b="1" dirty="0" smtClean="0"/>
              <a:t>Rendons </a:t>
            </a:r>
            <a:r>
              <a:rPr lang="fr-FR" sz="1600" b="1" dirty="0"/>
              <a:t>grâce de </a:t>
            </a:r>
            <a:r>
              <a:rPr lang="fr-FR" sz="1600" b="1" dirty="0" smtClean="0"/>
              <a:t>Dieu </a:t>
            </a:r>
            <a:r>
              <a:rPr lang="fr-FR" sz="1600" b="1" dirty="0" smtClean="0"/>
              <a:t>pour le camp sur la santé mentale et </a:t>
            </a:r>
            <a:r>
              <a:rPr lang="fr-FR" sz="1600" b="1" dirty="0" err="1" smtClean="0"/>
              <a:t>emotionnelle</a:t>
            </a:r>
            <a:r>
              <a:rPr lang="fr-FR" sz="1600" b="1" dirty="0" smtClean="0"/>
              <a:t>.</a:t>
            </a:r>
            <a:endParaRPr lang="fr-FR" sz="1600" b="1" dirty="0"/>
          </a:p>
          <a:p>
            <a:pPr marL="285750" indent="-285750">
              <a:buFontTx/>
              <a:buChar char="-"/>
            </a:pPr>
            <a:endParaRPr lang="fr-FR" sz="1600" b="1" dirty="0" smtClean="0"/>
          </a:p>
          <a:p>
            <a:endParaRPr lang="fr-FR" sz="1600" b="1" dirty="0"/>
          </a:p>
          <a:p>
            <a:endParaRPr lang="fr-FR" dirty="0"/>
          </a:p>
          <a:p>
            <a:endParaRPr lang="fr-FR" dirty="0"/>
          </a:p>
        </p:txBody>
      </p:sp>
      <p:sp>
        <p:nvSpPr>
          <p:cNvPr id="8" name="ZoneTexte 7"/>
          <p:cNvSpPr txBox="1"/>
          <p:nvPr/>
        </p:nvSpPr>
        <p:spPr>
          <a:xfrm>
            <a:off x="4647648" y="1533264"/>
            <a:ext cx="3820452" cy="2677656"/>
          </a:xfrm>
          <a:prstGeom prst="rect">
            <a:avLst/>
          </a:prstGeom>
          <a:noFill/>
        </p:spPr>
        <p:txBody>
          <a:bodyPr wrap="square" rtlCol="0">
            <a:spAutoFit/>
          </a:bodyPr>
          <a:lstStyle/>
          <a:p>
            <a:r>
              <a:rPr lang="fr-FR" b="1" dirty="0"/>
              <a:t>Colossiens 4:2 (LSG)</a:t>
            </a:r>
            <a:r>
              <a:rPr lang="fr-FR" dirty="0"/>
              <a:t/>
            </a:r>
            <a:br>
              <a:rPr lang="fr-FR" dirty="0"/>
            </a:br>
            <a:r>
              <a:rPr lang="fr-FR" i="1" dirty="0"/>
              <a:t>"Persévérez dans la prière, veillez-y avec actions de grâces."</a:t>
            </a:r>
            <a:endParaRPr lang="fr-FR" dirty="0">
              <a:solidFill>
                <a:schemeClr val="bg2"/>
              </a:solidFill>
            </a:endParaRPr>
          </a:p>
          <a:p>
            <a:pPr algn="just"/>
            <a:endParaRPr lang="fr-FR" dirty="0" smtClean="0">
              <a:solidFill>
                <a:schemeClr val="bg2"/>
              </a:solidFill>
            </a:endParaRPr>
          </a:p>
          <a:p>
            <a:pPr algn="just"/>
            <a:endParaRPr lang="fr-FR" dirty="0">
              <a:solidFill>
                <a:schemeClr val="bg2"/>
              </a:solidFill>
            </a:endParaRPr>
          </a:p>
          <a:p>
            <a:pPr algn="just"/>
            <a:endParaRPr lang="fr-FR" dirty="0" smtClean="0">
              <a:solidFill>
                <a:schemeClr val="bg2"/>
              </a:solidFill>
            </a:endParaRPr>
          </a:p>
          <a:p>
            <a:pPr algn="just"/>
            <a:endParaRPr lang="fr-FR" dirty="0" smtClean="0">
              <a:solidFill>
                <a:schemeClr val="bg2"/>
              </a:solidFill>
            </a:endParaRPr>
          </a:p>
          <a:p>
            <a:pPr algn="just"/>
            <a:r>
              <a:rPr lang="fr-FR" b="1" dirty="0"/>
              <a:t>Éphésiens </a:t>
            </a:r>
            <a:r>
              <a:rPr lang="fr-FR" b="1" dirty="0" smtClean="0"/>
              <a:t>5:20 </a:t>
            </a:r>
            <a:r>
              <a:rPr lang="fr-FR" dirty="0"/>
              <a:t>: rendez continuellement grâces pour toutes choses à Dieu le Père au nom de notre Seigneur Jésus Christ.</a:t>
            </a:r>
            <a:endParaRPr lang="fr-FR" dirty="0"/>
          </a:p>
          <a:p>
            <a:endParaRPr lang="fr-FR" dirty="0" smtClean="0"/>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09" name="Google Shape;109;p18"/>
          <p:cNvSpPr txBox="1"/>
          <p:nvPr/>
        </p:nvSpPr>
        <p:spPr>
          <a:xfrm>
            <a:off x="714750" y="1421725"/>
            <a:ext cx="7714500" cy="26967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INVITONS LE</a:t>
            </a:r>
            <a:endParaRPr sz="10200" b="1" i="1">
              <a:solidFill>
                <a:srgbClr val="E69138"/>
              </a:solidFill>
              <a:latin typeface="Twentieth Century"/>
              <a:ea typeface="Twentieth Century"/>
              <a:cs typeface="Twentieth Century"/>
              <a:sym typeface="Twentieth Century"/>
            </a:endParaRPr>
          </a:p>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SAINT-ESPRIT</a:t>
            </a:r>
            <a:endParaRPr sz="10200" b="1" i="1">
              <a:solidFill>
                <a:srgbClr val="E69138"/>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0"/>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22" name="Google Shape;122;p20" descr="Niveau de hiérarchie 3 Article 1"/>
          <p:cNvSpPr/>
          <p:nvPr/>
        </p:nvSpPr>
        <p:spPr>
          <a:xfrm>
            <a:off x="1334800" y="1511525"/>
            <a:ext cx="6380700" cy="27288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45720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FF0000"/>
              </a:solidFill>
              <a:latin typeface="Twentieth Century"/>
              <a:ea typeface="Twentieth Century"/>
              <a:cs typeface="Twentieth Century"/>
              <a:sym typeface="Twentieth Century"/>
            </a:endParaRPr>
          </a:p>
        </p:txBody>
      </p:sp>
      <p:sp>
        <p:nvSpPr>
          <p:cNvPr id="123" name="Google Shape;123;p20"/>
          <p:cNvSpPr txBox="1"/>
          <p:nvPr/>
        </p:nvSpPr>
        <p:spPr>
          <a:xfrm>
            <a:off x="1956575" y="1262025"/>
            <a:ext cx="48183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3000" b="1" i="1">
                <a:solidFill>
                  <a:srgbClr val="E69138"/>
                </a:solidFill>
                <a:latin typeface="Twentieth Century"/>
                <a:ea typeface="Twentieth Century"/>
                <a:cs typeface="Twentieth Century"/>
                <a:sym typeface="Twentieth Century"/>
              </a:rPr>
              <a:t>INVITONS LE SAINT-ESPRIT</a:t>
            </a:r>
            <a:endParaRPr sz="3000" b="1" i="1">
              <a:solidFill>
                <a:srgbClr val="E69138"/>
              </a:solidFill>
              <a:latin typeface="Twentieth Century"/>
              <a:ea typeface="Twentieth Century"/>
              <a:cs typeface="Twentieth Century"/>
              <a:sym typeface="Twentieth Century"/>
            </a:endParaRPr>
          </a:p>
        </p:txBody>
      </p:sp>
      <p:sp>
        <p:nvSpPr>
          <p:cNvPr id="5" name="ZoneTexte 4"/>
          <p:cNvSpPr txBox="1"/>
          <p:nvPr/>
        </p:nvSpPr>
        <p:spPr>
          <a:xfrm>
            <a:off x="1470628" y="2065625"/>
            <a:ext cx="6121019" cy="523220"/>
          </a:xfrm>
          <a:prstGeom prst="rect">
            <a:avLst/>
          </a:prstGeom>
          <a:noFill/>
        </p:spPr>
        <p:txBody>
          <a:bodyPr wrap="square" rtlCol="0">
            <a:spAutoFit/>
          </a:bodyPr>
          <a:lstStyle/>
          <a:p>
            <a:r>
              <a:rPr lang="fr-FR" b="1" dirty="0" smtClean="0"/>
              <a:t>-Prions </a:t>
            </a:r>
            <a:r>
              <a:rPr lang="fr-FR" b="1" dirty="0"/>
              <a:t>afin que le Saint – Esprit nous donne la conscience et l’assurance de notre autorité en Christ</a:t>
            </a:r>
            <a:endParaRPr lang="fr-FR" b="1" dirty="0"/>
          </a:p>
        </p:txBody>
      </p:sp>
      <p:sp>
        <p:nvSpPr>
          <p:cNvPr id="6" name="ZoneTexte 5"/>
          <p:cNvSpPr txBox="1"/>
          <p:nvPr/>
        </p:nvSpPr>
        <p:spPr>
          <a:xfrm>
            <a:off x="1402714" y="2957400"/>
            <a:ext cx="6244872" cy="523220"/>
          </a:xfrm>
          <a:prstGeom prst="rect">
            <a:avLst/>
          </a:prstGeom>
          <a:noFill/>
        </p:spPr>
        <p:txBody>
          <a:bodyPr wrap="square" rtlCol="0">
            <a:spAutoFit/>
          </a:bodyPr>
          <a:lstStyle/>
          <a:p>
            <a:pPr algn="just"/>
            <a:r>
              <a:rPr lang="fr-FR" b="1" dirty="0"/>
              <a:t>Romains 8 :16 : « L'Esprit lui-même rend témoignage à notre esprit que nous sommes enfants de Dieu » </a:t>
            </a:r>
            <a:endParaRPr lang="fr-FR" b="1"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1"/>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29" name="Google Shape;129;p21"/>
          <p:cNvSpPr txBox="1"/>
          <p:nvPr/>
        </p:nvSpPr>
        <p:spPr>
          <a:xfrm>
            <a:off x="1279500" y="1505575"/>
            <a:ext cx="6585000" cy="2696700"/>
          </a:xfrm>
          <a:prstGeom prst="rect">
            <a:avLst/>
          </a:prstGeom>
          <a:noFill/>
          <a:ln>
            <a:noFill/>
          </a:ln>
        </p:spPr>
        <p:txBody>
          <a:bodyPr spcFirstLastPara="1" wrap="square" lIns="91425" tIns="91425" rIns="91425" bIns="91425" anchor="t" anchorCtr="0">
            <a:spAutoFit/>
          </a:bodyPr>
          <a:lstStyle/>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PRIONS</a:t>
            </a:r>
            <a:endParaRPr sz="10200" b="1" i="1">
              <a:solidFill>
                <a:srgbClr val="E69138"/>
              </a:solidFill>
              <a:latin typeface="Twentieth Century"/>
              <a:ea typeface="Twentieth Century"/>
              <a:cs typeface="Twentieth Century"/>
              <a:sym typeface="Twentieth Century"/>
            </a:endParaRPr>
          </a:p>
          <a:p>
            <a:pPr marL="0" marR="0" lvl="0" indent="0" algn="ctr" rtl="0">
              <a:lnSpc>
                <a:spcPct val="80000"/>
              </a:lnSpc>
              <a:spcBef>
                <a:spcPts val="0"/>
              </a:spcBef>
              <a:spcAft>
                <a:spcPts val="0"/>
              </a:spcAft>
              <a:buClr>
                <a:srgbClr val="000000"/>
              </a:buClr>
              <a:buSzPts val="2900"/>
              <a:buFont typeface="Arial"/>
              <a:buNone/>
            </a:pPr>
            <a:r>
              <a:rPr lang="en" sz="10200" b="1" i="1">
                <a:solidFill>
                  <a:srgbClr val="E69138"/>
                </a:solidFill>
                <a:latin typeface="Twentieth Century"/>
                <a:ea typeface="Twentieth Century"/>
                <a:cs typeface="Twentieth Century"/>
                <a:sym typeface="Twentieth Century"/>
              </a:rPr>
              <a:t>ENSEMBLE</a:t>
            </a:r>
            <a:endParaRPr sz="10200" b="1" i="1">
              <a:solidFill>
                <a:srgbClr val="E69138"/>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2"/>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35" name="Google Shape;135;p22" descr="Niveau de hiérarchie 3 Article 1"/>
          <p:cNvSpPr/>
          <p:nvPr/>
        </p:nvSpPr>
        <p:spPr>
          <a:xfrm>
            <a:off x="33655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36" name="Google Shape;136;p22"/>
          <p:cNvSpPr txBox="1"/>
          <p:nvPr/>
        </p:nvSpPr>
        <p:spPr>
          <a:xfrm>
            <a:off x="707650" y="136787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SUJETS DE PRIÈRES</a:t>
            </a:r>
            <a:endParaRPr sz="1200" b="1" i="1" u="none" strike="noStrike" cap="none">
              <a:solidFill>
                <a:schemeClr val="dk2"/>
              </a:solidFill>
              <a:latin typeface="Raleway"/>
              <a:ea typeface="Raleway"/>
              <a:cs typeface="Raleway"/>
              <a:sym typeface="Raleway"/>
            </a:endParaRPr>
          </a:p>
        </p:txBody>
      </p:sp>
      <p:sp>
        <p:nvSpPr>
          <p:cNvPr id="137" name="Google Shape;137;p22" descr="Niveau de hiérarchie 3 Article 1"/>
          <p:cNvSpPr/>
          <p:nvPr/>
        </p:nvSpPr>
        <p:spPr>
          <a:xfrm>
            <a:off x="457200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38" name="Google Shape;138;p22"/>
          <p:cNvSpPr txBox="1"/>
          <p:nvPr/>
        </p:nvSpPr>
        <p:spPr>
          <a:xfrm>
            <a:off x="4943100" y="144042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VERSETS</a:t>
            </a:r>
            <a:endParaRPr sz="1200" b="1" i="1" u="none" strike="noStrike" cap="none">
              <a:solidFill>
                <a:schemeClr val="dk2"/>
              </a:solidFill>
              <a:latin typeface="Raleway"/>
              <a:ea typeface="Raleway"/>
              <a:cs typeface="Raleway"/>
              <a:sym typeface="Raleway"/>
            </a:endParaRPr>
          </a:p>
        </p:txBody>
      </p:sp>
      <p:sp>
        <p:nvSpPr>
          <p:cNvPr id="7" name="ZoneTexte 6"/>
          <p:cNvSpPr txBox="1"/>
          <p:nvPr/>
        </p:nvSpPr>
        <p:spPr>
          <a:xfrm>
            <a:off x="385757" y="1827269"/>
            <a:ext cx="3858417" cy="2031325"/>
          </a:xfrm>
          <a:prstGeom prst="rect">
            <a:avLst/>
          </a:prstGeom>
          <a:noFill/>
        </p:spPr>
        <p:txBody>
          <a:bodyPr wrap="square" rtlCol="0">
            <a:spAutoFit/>
          </a:bodyPr>
          <a:lstStyle/>
          <a:p>
            <a:pPr algn="just"/>
            <a:endParaRPr lang="fr-FR" b="1" dirty="0">
              <a:solidFill>
                <a:schemeClr val="bg2"/>
              </a:solidFill>
            </a:endParaRPr>
          </a:p>
          <a:p>
            <a:pPr marL="285750" indent="-285750">
              <a:buFontTx/>
              <a:buChar char="-"/>
            </a:pPr>
            <a:r>
              <a:rPr lang="fr-FR" b="1" dirty="0"/>
              <a:t>Prions afin que les membres d’ICC qui ne sont pas encore dans les CDM, décident de s’y rendre chaque semaine</a:t>
            </a:r>
            <a:r>
              <a:rPr lang="fr-FR" b="1" dirty="0" smtClean="0"/>
              <a:t>.</a:t>
            </a:r>
          </a:p>
          <a:p>
            <a:pPr marL="285750" indent="-285750">
              <a:buFontTx/>
              <a:buChar char="-"/>
            </a:pPr>
            <a:endParaRPr lang="fr-FR" b="1" dirty="0">
              <a:solidFill>
                <a:schemeClr val="bg2"/>
              </a:solidFill>
            </a:endParaRPr>
          </a:p>
          <a:p>
            <a:endParaRPr lang="fr-FR" b="1" dirty="0">
              <a:solidFill>
                <a:schemeClr val="bg2"/>
              </a:solidFill>
            </a:endParaRPr>
          </a:p>
          <a:p>
            <a:pPr marL="285750" indent="-285750">
              <a:buFontTx/>
              <a:buChar char="-"/>
            </a:pPr>
            <a:r>
              <a:rPr lang="fr-FR" b="1" dirty="0"/>
              <a:t>Prions afin que des personnes rétrogrades aillent dans les CDM et y retrouvent la foi. </a:t>
            </a:r>
            <a:endParaRPr lang="fr-FR" b="1" dirty="0" smtClean="0">
              <a:solidFill>
                <a:schemeClr val="bg2"/>
              </a:solidFill>
            </a:endParaRPr>
          </a:p>
        </p:txBody>
      </p:sp>
      <p:sp>
        <p:nvSpPr>
          <p:cNvPr id="8" name="ZoneTexte 7"/>
          <p:cNvSpPr txBox="1"/>
          <p:nvPr/>
        </p:nvSpPr>
        <p:spPr>
          <a:xfrm>
            <a:off x="4609683" y="1627259"/>
            <a:ext cx="3858417" cy="2308324"/>
          </a:xfrm>
          <a:prstGeom prst="rect">
            <a:avLst/>
          </a:prstGeom>
          <a:noFill/>
        </p:spPr>
        <p:txBody>
          <a:bodyPr wrap="square" rtlCol="0">
            <a:spAutoFit/>
          </a:bodyPr>
          <a:lstStyle/>
          <a:p>
            <a:pPr algn="just"/>
            <a:endParaRPr lang="fr-FR" sz="1200" dirty="0" smtClean="0">
              <a:solidFill>
                <a:schemeClr val="bg2"/>
              </a:solidFill>
              <a:latin typeface="Arial" panose="020B0604020202020204" pitchFamily="34" charset="0"/>
              <a:cs typeface="Arial" panose="020B0604020202020204" pitchFamily="34" charset="0"/>
            </a:endParaRPr>
          </a:p>
          <a:p>
            <a:pPr algn="just"/>
            <a:r>
              <a:rPr lang="fr-FR" sz="1200" b="1" dirty="0"/>
              <a:t>Jean 10:16 </a:t>
            </a:r>
            <a:r>
              <a:rPr lang="fr-FR" sz="1200" dirty="0"/>
              <a:t>: J’ai encore d’autres brebis, qui ne sont pas de cette bergerie; celles‑là, il faut que je les amène; elles entendront ma voix, et il y aura un seul troupeau, un seul berger</a:t>
            </a:r>
            <a:r>
              <a:rPr lang="fr-FR" sz="1200" dirty="0" smtClean="0"/>
              <a:t>.</a:t>
            </a:r>
          </a:p>
          <a:p>
            <a:pPr algn="just"/>
            <a:endParaRPr lang="fr-FR" sz="1200" dirty="0" smtClean="0">
              <a:solidFill>
                <a:schemeClr val="bg2"/>
              </a:solidFill>
              <a:latin typeface="Arial" panose="020B0604020202020204" pitchFamily="34" charset="0"/>
              <a:cs typeface="Arial" panose="020B0604020202020204" pitchFamily="34" charset="0"/>
            </a:endParaRPr>
          </a:p>
          <a:p>
            <a:pPr algn="just"/>
            <a:endParaRPr lang="fr-FR" sz="1200" dirty="0">
              <a:solidFill>
                <a:schemeClr val="bg2"/>
              </a:solidFill>
              <a:latin typeface="Arial" panose="020B0604020202020204" pitchFamily="34" charset="0"/>
              <a:cs typeface="Arial" panose="020B0604020202020204" pitchFamily="34" charset="0"/>
            </a:endParaRPr>
          </a:p>
          <a:p>
            <a:pPr algn="just"/>
            <a:endParaRPr lang="fr-FR" sz="1200" dirty="0">
              <a:solidFill>
                <a:schemeClr val="bg2"/>
              </a:solidFill>
              <a:latin typeface="Arial" panose="020B0604020202020204" pitchFamily="34" charset="0"/>
              <a:cs typeface="Arial" panose="020B0604020202020204" pitchFamily="34" charset="0"/>
            </a:endParaRPr>
          </a:p>
          <a:p>
            <a:pPr algn="just"/>
            <a:r>
              <a:rPr lang="fr-FR" sz="1200" dirty="0" smtClean="0">
                <a:solidFill>
                  <a:schemeClr val="bg2"/>
                </a:solidFill>
                <a:latin typeface="Arial" panose="020B0604020202020204" pitchFamily="34" charset="0"/>
                <a:cs typeface="Arial" panose="020B0604020202020204" pitchFamily="34" charset="0"/>
              </a:rPr>
              <a:t> </a:t>
            </a:r>
            <a:endParaRPr lang="fr-FR" sz="1200" dirty="0" smtClean="0">
              <a:solidFill>
                <a:schemeClr val="bg2"/>
              </a:solidFill>
              <a:latin typeface="Arial" panose="020B0604020202020204" pitchFamily="34" charset="0"/>
              <a:cs typeface="Arial" panose="020B0604020202020204" pitchFamily="34" charset="0"/>
            </a:endParaRPr>
          </a:p>
          <a:p>
            <a:pPr algn="just"/>
            <a:r>
              <a:rPr lang="fr-FR" sz="1200" b="1" dirty="0"/>
              <a:t>Luc 15 :24 </a:t>
            </a:r>
            <a:r>
              <a:rPr lang="fr-FR" sz="1200" dirty="0"/>
              <a:t>: Car mon fils que voici était mort , et il est revenu à la vie ; il était perdu ;et il est retrouvé. Et ils commencèrent à se réjouir.</a:t>
            </a:r>
            <a:endParaRPr lang="fr-FR" dirty="0">
              <a:solidFill>
                <a:schemeClr val="bg2"/>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3"/>
          <p:cNvPicPr preferRelativeResize="0"/>
          <p:nvPr/>
        </p:nvPicPr>
        <p:blipFill rotWithShape="1">
          <a:blip r:embed="rId3">
            <a:alphaModFix/>
          </a:blip>
          <a:srcRect/>
          <a:stretch/>
        </p:blipFill>
        <p:spPr>
          <a:xfrm>
            <a:off x="3" y="34950"/>
            <a:ext cx="1470625" cy="1470625"/>
          </a:xfrm>
          <a:prstGeom prst="rect">
            <a:avLst/>
          </a:prstGeom>
          <a:noFill/>
          <a:ln>
            <a:noFill/>
          </a:ln>
        </p:spPr>
      </p:pic>
      <p:sp>
        <p:nvSpPr>
          <p:cNvPr id="144" name="Google Shape;144;p23" descr="Niveau de hiérarchie 3 Article 1"/>
          <p:cNvSpPr/>
          <p:nvPr/>
        </p:nvSpPr>
        <p:spPr>
          <a:xfrm>
            <a:off x="33655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5" name="Google Shape;145;p23"/>
          <p:cNvSpPr txBox="1"/>
          <p:nvPr/>
        </p:nvSpPr>
        <p:spPr>
          <a:xfrm>
            <a:off x="707650" y="136787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SUJETS DE PRIÈRES</a:t>
            </a:r>
            <a:endParaRPr sz="1200" b="1" i="1" u="none" strike="noStrike" cap="none">
              <a:solidFill>
                <a:schemeClr val="dk2"/>
              </a:solidFill>
              <a:latin typeface="Raleway"/>
              <a:ea typeface="Raleway"/>
              <a:cs typeface="Raleway"/>
              <a:sym typeface="Raleway"/>
            </a:endParaRPr>
          </a:p>
        </p:txBody>
      </p:sp>
      <p:sp>
        <p:nvSpPr>
          <p:cNvPr id="146" name="Google Shape;146;p23" descr="Niveau de hiérarchie 3 Article 1"/>
          <p:cNvSpPr/>
          <p:nvPr/>
        </p:nvSpPr>
        <p:spPr>
          <a:xfrm>
            <a:off x="4572000" y="1277775"/>
            <a:ext cx="3896100" cy="3407400"/>
          </a:xfrm>
          <a:prstGeom prst="rect">
            <a:avLst/>
          </a:prstGeom>
          <a:solidFill>
            <a:srgbClr val="F2F2F2"/>
          </a:solidFill>
          <a:ln>
            <a:noFill/>
          </a:ln>
          <a:effectLst>
            <a:outerShdw blurRad="50800" dist="38100" dir="2700000" algn="tl" rotWithShape="0">
              <a:srgbClr val="000000">
                <a:alpha val="40000"/>
              </a:srgbClr>
            </a:outerShdw>
          </a:effectLst>
        </p:spPr>
        <p:txBody>
          <a:bodyPr spcFirstLastPara="1" wrap="square" lIns="72000" tIns="108000" rIns="72000" bIns="0" anchor="t" anchorCtr="0">
            <a:noAutofit/>
          </a:bodyPr>
          <a:lstStyle/>
          <a:p>
            <a:pPr marL="0" marR="0" lvl="0" indent="0" algn="l" rtl="0">
              <a:lnSpc>
                <a:spcPct val="150000"/>
              </a:lnSpc>
              <a:spcBef>
                <a:spcPts val="630"/>
              </a:spcBef>
              <a:spcAft>
                <a:spcPts val="0"/>
              </a:spcAft>
              <a:buClr>
                <a:srgbClr val="000000"/>
              </a:buClr>
              <a:buSzPts val="1600"/>
              <a:buFont typeface="Arial"/>
              <a:buNone/>
            </a:pPr>
            <a:endParaRPr sz="1600" b="1" i="0" u="none" strike="noStrike" cap="none">
              <a:solidFill>
                <a:srgbClr val="0C5394"/>
              </a:solidFill>
              <a:latin typeface="Twentieth Century"/>
              <a:ea typeface="Twentieth Century"/>
              <a:cs typeface="Twentieth Century"/>
              <a:sym typeface="Twentieth Century"/>
            </a:endParaRPr>
          </a:p>
        </p:txBody>
      </p:sp>
      <p:sp>
        <p:nvSpPr>
          <p:cNvPr id="147" name="Google Shape;147;p23"/>
          <p:cNvSpPr txBox="1"/>
          <p:nvPr/>
        </p:nvSpPr>
        <p:spPr>
          <a:xfrm>
            <a:off x="4943100" y="1440422"/>
            <a:ext cx="31539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300"/>
              <a:buFont typeface="Arial"/>
              <a:buNone/>
            </a:pPr>
            <a:r>
              <a:rPr lang="en" sz="1200" b="1" i="1">
                <a:solidFill>
                  <a:schemeClr val="dk2"/>
                </a:solidFill>
                <a:latin typeface="Raleway"/>
                <a:ea typeface="Raleway"/>
                <a:cs typeface="Raleway"/>
                <a:sym typeface="Raleway"/>
              </a:rPr>
              <a:t>VERSETS</a:t>
            </a:r>
            <a:endParaRPr sz="1200" b="1" i="1" u="none" strike="noStrike" cap="none">
              <a:solidFill>
                <a:schemeClr val="dk2"/>
              </a:solidFill>
              <a:latin typeface="Raleway"/>
              <a:ea typeface="Raleway"/>
              <a:cs typeface="Raleway"/>
              <a:sym typeface="Raleway"/>
            </a:endParaRPr>
          </a:p>
        </p:txBody>
      </p:sp>
      <p:sp>
        <p:nvSpPr>
          <p:cNvPr id="7" name="ZoneTexte 6"/>
          <p:cNvSpPr txBox="1"/>
          <p:nvPr/>
        </p:nvSpPr>
        <p:spPr>
          <a:xfrm>
            <a:off x="374233" y="2103294"/>
            <a:ext cx="3858417" cy="1815882"/>
          </a:xfrm>
          <a:prstGeom prst="rect">
            <a:avLst/>
          </a:prstGeom>
          <a:noFill/>
        </p:spPr>
        <p:txBody>
          <a:bodyPr wrap="square" rtlCol="0">
            <a:spAutoFit/>
          </a:bodyPr>
          <a:lstStyle/>
          <a:p>
            <a:pPr algn="just"/>
            <a:r>
              <a:rPr lang="fr-FR" sz="1600" b="1" dirty="0" smtClean="0"/>
              <a:t>-</a:t>
            </a:r>
            <a:r>
              <a:rPr lang="fr-FR" sz="1600" b="1" dirty="0"/>
              <a:t>Prions afin que Dieu donne à chaque membre des CDM l’audace et le zèle de l’évangélisation. </a:t>
            </a:r>
            <a:endParaRPr lang="fr-FR" sz="1600" b="1" dirty="0" smtClean="0"/>
          </a:p>
          <a:p>
            <a:pPr algn="just"/>
            <a:endParaRPr lang="fr-FR" sz="1600" b="1" dirty="0"/>
          </a:p>
          <a:p>
            <a:pPr algn="just"/>
            <a:endParaRPr lang="fr-FR" sz="1600" b="1" dirty="0" smtClean="0"/>
          </a:p>
          <a:p>
            <a:pPr algn="just"/>
            <a:r>
              <a:rPr lang="fr-FR" sz="1600" b="1" dirty="0" smtClean="0"/>
              <a:t>-</a:t>
            </a:r>
            <a:r>
              <a:rPr lang="fr-FR" sz="1600" b="1" dirty="0"/>
              <a:t>Prions afin que Dieu répande dans la nation la soif d’entendre Sa </a:t>
            </a:r>
            <a:r>
              <a:rPr lang="fr-FR" sz="1600" b="1" dirty="0" smtClean="0"/>
              <a:t>Parole.</a:t>
            </a:r>
            <a:endParaRPr lang="fr-FR" sz="1600" b="1" dirty="0"/>
          </a:p>
        </p:txBody>
      </p:sp>
      <p:sp>
        <p:nvSpPr>
          <p:cNvPr id="8" name="ZoneTexte 7"/>
          <p:cNvSpPr txBox="1"/>
          <p:nvPr/>
        </p:nvSpPr>
        <p:spPr>
          <a:xfrm>
            <a:off x="4791989" y="2103294"/>
            <a:ext cx="3456122" cy="2462213"/>
          </a:xfrm>
          <a:prstGeom prst="rect">
            <a:avLst/>
          </a:prstGeom>
          <a:noFill/>
        </p:spPr>
        <p:txBody>
          <a:bodyPr wrap="square" rtlCol="0">
            <a:spAutoFit/>
          </a:bodyPr>
          <a:lstStyle/>
          <a:p>
            <a:pPr algn="just"/>
            <a:r>
              <a:rPr lang="fr-FR" b="1" dirty="0"/>
              <a:t>Éphésiens 6 :16: </a:t>
            </a:r>
            <a:r>
              <a:rPr lang="fr-FR" dirty="0"/>
              <a:t>Mettez pour chaussures à vos pieds le zèle que donne l’évangile de paix. </a:t>
            </a:r>
            <a:endParaRPr lang="fr-FR" dirty="0" smtClean="0"/>
          </a:p>
          <a:p>
            <a:pPr algn="just"/>
            <a:endParaRPr lang="fr-FR" dirty="0">
              <a:solidFill>
                <a:schemeClr val="bg2"/>
              </a:solidFill>
            </a:endParaRPr>
          </a:p>
          <a:p>
            <a:pPr algn="just"/>
            <a:endParaRPr lang="fr-FR" dirty="0" smtClean="0">
              <a:solidFill>
                <a:schemeClr val="bg2"/>
              </a:solidFill>
            </a:endParaRPr>
          </a:p>
          <a:p>
            <a:pPr algn="just"/>
            <a:endParaRPr lang="fr-FR" dirty="0">
              <a:solidFill>
                <a:schemeClr val="bg2"/>
              </a:solidFill>
            </a:endParaRPr>
          </a:p>
          <a:p>
            <a:pPr algn="just"/>
            <a:r>
              <a:rPr lang="fr-FR" dirty="0"/>
              <a:t>Amos 8:11 Voici, les jours viennent, dit le Seigneur, l'Eternel, Où j'enverrai la famine dans le pays, Non pas la disette du pain et la soif de l'eau, Mais la faim et la soif d'entendre les paroles de l'Eternel</a:t>
            </a:r>
            <a:endParaRPr lang="fr-FR" dirty="0">
              <a:solidFill>
                <a:schemeClr val="bg2"/>
              </a:solidFil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TotalTime>
  <Words>647</Words>
  <Application>Microsoft Office PowerPoint</Application>
  <PresentationFormat>Affichage à l'écran (16:9)</PresentationFormat>
  <Paragraphs>77</Paragraphs>
  <Slides>12</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Raleway</vt:lpstr>
      <vt:lpstr>Lato</vt:lpstr>
      <vt:lpstr>Twentieth Century</vt:lpstr>
      <vt:lpstr>Swiss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hp</cp:lastModifiedBy>
  <cp:revision>14</cp:revision>
  <dcterms:modified xsi:type="dcterms:W3CDTF">2025-05-19T12:58:06Z</dcterms:modified>
</cp:coreProperties>
</file>