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3" r:id="rId8"/>
    <p:sldId id="265" r:id="rId9"/>
    <p:sldId id="266"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C6BF7635-7D2F-405C-A4C9-F4F2BE4F03CE}" type="datetimeFigureOut">
              <a:rPr lang="fr-FR" smtClean="0"/>
              <a:t>31/03/2025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97331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BF7635-7D2F-405C-A4C9-F4F2BE4F03CE}" type="datetimeFigureOut">
              <a:rPr lang="fr-FR" smtClean="0"/>
              <a:t>31/03/2025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84369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BF7635-7D2F-405C-A4C9-F4F2BE4F03CE}" type="datetimeFigureOut">
              <a:rPr lang="fr-FR" smtClean="0"/>
              <a:t>31/03/2025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1627105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6BF7635-7D2F-405C-A4C9-F4F2BE4F03CE}" type="datetimeFigureOut">
              <a:rPr lang="fr-FR" smtClean="0"/>
              <a:t>31/03/2025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3136741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6BF7635-7D2F-405C-A4C9-F4F2BE4F03CE}" type="datetimeFigureOut">
              <a:rPr lang="fr-FR" smtClean="0"/>
              <a:t>31/03/2025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55219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C6BF7635-7D2F-405C-A4C9-F4F2BE4F03CE}" type="datetimeFigureOut">
              <a:rPr lang="fr-FR" smtClean="0"/>
              <a:t>31/03/2025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1849192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6BF7635-7D2F-405C-A4C9-F4F2BE4F03CE}" type="datetimeFigureOut">
              <a:rPr lang="fr-FR" smtClean="0"/>
              <a:t>31/03/2025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250686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C6BF7635-7D2F-405C-A4C9-F4F2BE4F03CE}" type="datetimeFigureOut">
              <a:rPr lang="fr-FR" smtClean="0"/>
              <a:t>31/03/2025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1216151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BF7635-7D2F-405C-A4C9-F4F2BE4F03CE}" type="datetimeFigureOut">
              <a:rPr lang="fr-FR" smtClean="0"/>
              <a:t>31/03/2025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4062472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BF7635-7D2F-405C-A4C9-F4F2BE4F03CE}" type="datetimeFigureOut">
              <a:rPr lang="fr-FR" smtClean="0"/>
              <a:t>31/03/2025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3216492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BF7635-7D2F-405C-A4C9-F4F2BE4F03CE}" type="datetimeFigureOut">
              <a:rPr lang="fr-FR" smtClean="0"/>
              <a:t>31/03/2025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AC78261-7711-4738-8B36-DA07CDF41248}" type="slidenum">
              <a:rPr lang="fr-FR" smtClean="0"/>
              <a:t>‹N°›</a:t>
            </a:fld>
            <a:endParaRPr lang="fr-FR"/>
          </a:p>
        </p:txBody>
      </p:sp>
    </p:spTree>
    <p:extLst>
      <p:ext uri="{BB962C8B-B14F-4D97-AF65-F5344CB8AC3E}">
        <p14:creationId xmlns:p14="http://schemas.microsoft.com/office/powerpoint/2010/main" val="3563232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F7635-7D2F-405C-A4C9-F4F2BE4F03CE}" type="datetimeFigureOut">
              <a:rPr lang="fr-FR" smtClean="0"/>
              <a:t>31/03/2025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78261-7711-4738-8B36-DA07CDF41248}" type="slidenum">
              <a:rPr lang="fr-FR" smtClean="0"/>
              <a:t>‹N°›</a:t>
            </a:fld>
            <a:endParaRPr lang="fr-FR"/>
          </a:p>
        </p:txBody>
      </p:sp>
    </p:spTree>
    <p:extLst>
      <p:ext uri="{BB962C8B-B14F-4D97-AF65-F5344CB8AC3E}">
        <p14:creationId xmlns:p14="http://schemas.microsoft.com/office/powerpoint/2010/main" val="27295354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14462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sp>
        <p:nvSpPr>
          <p:cNvPr id="4" name="ZoneTexte 3">
            <a:extLst>
              <a:ext uri="{FF2B5EF4-FFF2-40B4-BE49-F238E27FC236}">
                <a16:creationId xmlns:a16="http://schemas.microsoft.com/office/drawing/2014/main" id="{07ED4B33-E44C-EEEF-6525-031715EA4BD7}"/>
              </a:ext>
            </a:extLst>
          </p:cNvPr>
          <p:cNvSpPr txBox="1"/>
          <p:nvPr/>
        </p:nvSpPr>
        <p:spPr>
          <a:xfrm>
            <a:off x="-458652" y="1773645"/>
            <a:ext cx="12383590" cy="1569660"/>
          </a:xfrm>
          <a:prstGeom prst="rect">
            <a:avLst/>
          </a:prstGeom>
          <a:noFill/>
        </p:spPr>
        <p:txBody>
          <a:bodyPr wrap="square" rtlCol="0">
            <a:spAutoFit/>
          </a:bodyPr>
          <a:lstStyle/>
          <a:p>
            <a:pPr algn="ctr"/>
            <a:r>
              <a:rPr lang="fr-FR" sz="9600" b="1" i="1" dirty="0">
                <a:gradFill flip="none" rotWithShape="1">
                  <a:gsLst>
                    <a:gs pos="0">
                      <a:srgbClr val="FEC714"/>
                    </a:gs>
                    <a:gs pos="50000">
                      <a:srgbClr val="DFA003"/>
                    </a:gs>
                    <a:gs pos="100000">
                      <a:srgbClr val="FCBE1A"/>
                    </a:gs>
                  </a:gsLst>
                  <a:lin ang="10800000" scaled="1"/>
                  <a:tileRect/>
                </a:gradFill>
                <a:latin typeface="Gill Sans MT" panose="020B0502020104020203" pitchFamily="34" charset="0"/>
              </a:rPr>
              <a:t>BIENVENUE</a:t>
            </a:r>
          </a:p>
        </p:txBody>
      </p:sp>
      <p:sp>
        <p:nvSpPr>
          <p:cNvPr id="5" name="ZoneTexte 4">
            <a:extLst>
              <a:ext uri="{FF2B5EF4-FFF2-40B4-BE49-F238E27FC236}">
                <a16:creationId xmlns:a16="http://schemas.microsoft.com/office/drawing/2014/main" id="{1EA8258C-C72E-0C63-860E-144528FE1654}"/>
              </a:ext>
            </a:extLst>
          </p:cNvPr>
          <p:cNvSpPr txBox="1"/>
          <p:nvPr/>
        </p:nvSpPr>
        <p:spPr>
          <a:xfrm>
            <a:off x="-467360" y="3158639"/>
            <a:ext cx="12488093" cy="369332"/>
          </a:xfrm>
          <a:prstGeom prst="rect">
            <a:avLst/>
          </a:prstGeom>
          <a:noFill/>
        </p:spPr>
        <p:txBody>
          <a:bodyPr wrap="square" rtlCol="0" anchor="t">
            <a:spAutoFit/>
          </a:bodyPr>
          <a:lstStyle/>
          <a:p>
            <a:pPr algn="ctr"/>
            <a:r>
              <a:rPr lang="fr-FR" b="1" i="1" dirty="0">
                <a:solidFill>
                  <a:schemeClr val="accent6">
                    <a:lumMod val="75000"/>
                  </a:schemeClr>
                </a:solidFill>
                <a:latin typeface="Gill Sans MT" panose="020B0502020104020203" pitchFamily="34" charset="0"/>
              </a:rPr>
              <a:t>DALAL AK JAM	WELCOME	BOYEYI MALMU	</a:t>
            </a:r>
            <a:r>
              <a:rPr lang="fr-FR" b="1" i="1" dirty="0">
                <a:solidFill>
                  <a:schemeClr val="accent6">
                    <a:lumMod val="75000"/>
                  </a:schemeClr>
                </a:solidFill>
                <a:effectLst/>
                <a:latin typeface="Gill Sans MT" panose="020B0502020104020203" pitchFamily="34" charset="0"/>
              </a:rPr>
              <a:t>BIENVENIDO</a:t>
            </a:r>
            <a:endParaRPr lang="fr-FR" b="1" i="1" dirty="0">
              <a:solidFill>
                <a:schemeClr val="accent6">
                  <a:lumMod val="75000"/>
                </a:schemeClr>
              </a:solidFill>
              <a:latin typeface="Gill Sans MT" panose="020B0502020104020203" pitchFamily="34" charset="0"/>
            </a:endParaRPr>
          </a:p>
        </p:txBody>
      </p:sp>
    </p:spTree>
    <p:extLst>
      <p:ext uri="{BB962C8B-B14F-4D97-AF65-F5344CB8AC3E}">
        <p14:creationId xmlns:p14="http://schemas.microsoft.com/office/powerpoint/2010/main" val="1494482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pic>
        <p:nvPicPr>
          <p:cNvPr id="6" name="Image 5">
            <a:extLst>
              <a:ext uri="{FF2B5EF4-FFF2-40B4-BE49-F238E27FC236}">
                <a16:creationId xmlns:a16="http://schemas.microsoft.com/office/drawing/2014/main" id="{A2D1A676-F1AE-2918-A7EC-FC86B2134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0019" y="1764696"/>
            <a:ext cx="5930483" cy="2821625"/>
          </a:xfrm>
          <a:prstGeom prst="rect">
            <a:avLst/>
          </a:prstGeom>
        </p:spPr>
      </p:pic>
    </p:spTree>
    <p:extLst>
      <p:ext uri="{BB962C8B-B14F-4D97-AF65-F5344CB8AC3E}">
        <p14:creationId xmlns:p14="http://schemas.microsoft.com/office/powerpoint/2010/main" val="170634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grpSp>
        <p:nvGrpSpPr>
          <p:cNvPr id="4" name="Groupe 3">
            <a:extLst>
              <a:ext uri="{FF2B5EF4-FFF2-40B4-BE49-F238E27FC236}">
                <a16:creationId xmlns:a16="http://schemas.microsoft.com/office/drawing/2014/main" id="{C2FFE913-DA9C-2CAF-C33B-72A5F6A22F7E}"/>
              </a:ext>
            </a:extLst>
          </p:cNvPr>
          <p:cNvGrpSpPr/>
          <p:nvPr/>
        </p:nvGrpSpPr>
        <p:grpSpPr>
          <a:xfrm>
            <a:off x="1463694" y="1181100"/>
            <a:ext cx="4468224" cy="4680886"/>
            <a:chOff x="484920" y="939175"/>
            <a:chExt cx="5118100" cy="5361692"/>
          </a:xfrm>
        </p:grpSpPr>
        <p:sp>
          <p:nvSpPr>
            <p:cNvPr id="5"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8" name="Groupe 7">
            <a:extLst>
              <a:ext uri="{FF2B5EF4-FFF2-40B4-BE49-F238E27FC236}">
                <a16:creationId xmlns:a16="http://schemas.microsoft.com/office/drawing/2014/main" id="{64C4822E-F49F-F50F-4AC6-F0476A6CA7D2}"/>
              </a:ext>
            </a:extLst>
          </p:cNvPr>
          <p:cNvGrpSpPr/>
          <p:nvPr/>
        </p:nvGrpSpPr>
        <p:grpSpPr>
          <a:xfrm>
            <a:off x="6641294" y="1181100"/>
            <a:ext cx="4468224" cy="4680886"/>
            <a:chOff x="484920" y="939175"/>
            <a:chExt cx="5118100" cy="5361692"/>
          </a:xfrm>
        </p:grpSpPr>
        <p:sp>
          <p:nvSpPr>
            <p:cNvPr id="9"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1" name="ZoneTexte 10">
            <a:extLst>
              <a:ext uri="{FF2B5EF4-FFF2-40B4-BE49-F238E27FC236}">
                <a16:creationId xmlns:a16="http://schemas.microsoft.com/office/drawing/2014/main" id="{E0418099-61D4-A93A-B45A-8004D9552DE4}"/>
              </a:ext>
            </a:extLst>
          </p:cNvPr>
          <p:cNvSpPr txBox="1"/>
          <p:nvPr/>
        </p:nvSpPr>
        <p:spPr>
          <a:xfrm>
            <a:off x="7821433" y="1231760"/>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2" name="ZoneTexte 1"/>
          <p:cNvSpPr txBox="1"/>
          <p:nvPr/>
        </p:nvSpPr>
        <p:spPr>
          <a:xfrm>
            <a:off x="1677418" y="2313764"/>
            <a:ext cx="3976914" cy="2585323"/>
          </a:xfrm>
          <a:prstGeom prst="rect">
            <a:avLst/>
          </a:prstGeom>
          <a:noFill/>
        </p:spPr>
        <p:txBody>
          <a:bodyPr wrap="square" rtlCol="0">
            <a:spAutoFit/>
          </a:bodyPr>
          <a:lstStyle/>
          <a:p>
            <a:pPr marL="285750" indent="-285750">
              <a:buFont typeface="Arial" panose="020B0604020202020204" pitchFamily="34" charset="0"/>
              <a:buChar char="•"/>
            </a:pPr>
            <a:r>
              <a:rPr lang="fr-FR" dirty="0" smtClean="0"/>
              <a:t>Rendons grâces à Dieu pour le souffle de vie </a:t>
            </a:r>
          </a:p>
          <a:p>
            <a:pPr marL="285750" indent="-285750">
              <a:buFont typeface="Arial" panose="020B0604020202020204" pitchFamily="34" charset="0"/>
              <a:buChar char="•"/>
            </a:pPr>
            <a:r>
              <a:rPr lang="fr-FR" dirty="0" smtClean="0"/>
              <a:t>Rendons grâces à Dieu pour la famille spirituelle dans laquelle Il nous a plantés et pour l’œuvre qu’Il bâtit jour après jour </a:t>
            </a:r>
          </a:p>
          <a:p>
            <a:pPr marL="285750" indent="-285750">
              <a:buFont typeface="Arial" panose="020B0604020202020204" pitchFamily="34" charset="0"/>
              <a:buChar char="•"/>
            </a:pPr>
            <a:r>
              <a:rPr lang="fr-FR" dirty="0" smtClean="0"/>
              <a:t>Rendons grâces au Père qui nous a mobilisés pour intercéder en faveur de son peuple à Dakar et au Sénégal</a:t>
            </a:r>
            <a:endParaRPr lang="fr-FR" dirty="0"/>
          </a:p>
        </p:txBody>
      </p:sp>
      <p:sp>
        <p:nvSpPr>
          <p:cNvPr id="12" name="ZoneTexte 11">
            <a:extLst>
              <a:ext uri="{FF2B5EF4-FFF2-40B4-BE49-F238E27FC236}">
                <a16:creationId xmlns:a16="http://schemas.microsoft.com/office/drawing/2014/main" id="{E0418099-61D4-A93A-B45A-8004D9552DE4}"/>
              </a:ext>
            </a:extLst>
          </p:cNvPr>
          <p:cNvSpPr txBox="1"/>
          <p:nvPr/>
        </p:nvSpPr>
        <p:spPr>
          <a:xfrm>
            <a:off x="1984420" y="1244473"/>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RENDONS GRACES A DIEU</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14" name="ZoneTexte 13"/>
          <p:cNvSpPr txBox="1"/>
          <p:nvPr/>
        </p:nvSpPr>
        <p:spPr>
          <a:xfrm>
            <a:off x="7080195" y="1790985"/>
            <a:ext cx="3727938" cy="4231928"/>
          </a:xfrm>
          <a:prstGeom prst="rect">
            <a:avLst/>
          </a:prstGeom>
          <a:noFill/>
        </p:spPr>
        <p:txBody>
          <a:bodyPr wrap="square" rtlCol="0">
            <a:spAutoFit/>
          </a:bodyPr>
          <a:lstStyle/>
          <a:p>
            <a:r>
              <a:rPr lang="fr-FR" sz="1500" dirty="0"/>
              <a:t>« Les bontés de l’Éternel ne sont pas épuisées, ses compassions ne sont pas à leur terme ; elles se renouvellent chaque matin. Oh ! Que ta fidélité est grande ! »</a:t>
            </a:r>
            <a:br>
              <a:rPr lang="fr-FR" sz="1500" dirty="0"/>
            </a:br>
            <a:r>
              <a:rPr lang="fr-FR" sz="1500" dirty="0"/>
              <a:t>— </a:t>
            </a:r>
            <a:r>
              <a:rPr lang="fr-FR" sz="1500" i="1" dirty="0"/>
              <a:t>Lamentations </a:t>
            </a:r>
            <a:r>
              <a:rPr lang="fr-FR" sz="1500" i="1" dirty="0" smtClean="0"/>
              <a:t>3:22-23</a:t>
            </a:r>
          </a:p>
          <a:p>
            <a:endParaRPr lang="fr-FR" sz="1500" b="1" i="1" dirty="0" smtClean="0">
              <a:solidFill>
                <a:schemeClr val="bg1">
                  <a:lumMod val="95000"/>
                </a:schemeClr>
              </a:solidFill>
              <a:latin typeface="Gill Sans MT" panose="020B0502020104020203" pitchFamily="34" charset="0"/>
            </a:endParaRPr>
          </a:p>
          <a:p>
            <a:r>
              <a:rPr lang="fr-FR" sz="1500" dirty="0" smtClean="0"/>
              <a:t>« J'ai donné une demeure à mon peuple, à Israël, et je l'ai planté pour qu'il y soit fixé et ne soit plus agité, pour que les méchants ne l'oppriment plus comme auparavant. » </a:t>
            </a:r>
          </a:p>
          <a:p>
            <a:r>
              <a:rPr lang="fr-FR" sz="1500" dirty="0" smtClean="0"/>
              <a:t>— 2 Samuel 7 :10</a:t>
            </a:r>
          </a:p>
          <a:p>
            <a:endParaRPr lang="fr-FR" sz="1500" b="1" i="1" dirty="0">
              <a:solidFill>
                <a:schemeClr val="bg1">
                  <a:lumMod val="95000"/>
                </a:schemeClr>
              </a:solidFill>
              <a:latin typeface="Gill Sans MT" panose="020B0502020104020203" pitchFamily="34" charset="0"/>
            </a:endParaRPr>
          </a:p>
          <a:p>
            <a:r>
              <a:rPr lang="fr-FR" sz="1500" dirty="0" smtClean="0"/>
              <a:t>« Publiez un jeûne, une convocation solennelle! Assemblez les vieillards, tous les habitants du pays, Dans la maison de l'Eternel, votre Dieu, Et criez à l'Eternel! » </a:t>
            </a:r>
          </a:p>
          <a:p>
            <a:r>
              <a:rPr lang="fr-FR" sz="1500" dirty="0" smtClean="0"/>
              <a:t>— Joël 1 :14</a:t>
            </a:r>
            <a:endParaRPr lang="fr-FR" sz="1500" b="1" i="1" dirty="0">
              <a:solidFill>
                <a:schemeClr val="bg1">
                  <a:lumMod val="95000"/>
                </a:schemeClr>
              </a:solidFill>
              <a:latin typeface="Gill Sans MT" panose="020B0502020104020203" pitchFamily="34" charset="0"/>
            </a:endParaRPr>
          </a:p>
          <a:p>
            <a:endParaRPr lang="fr-FR" sz="1400"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1390649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pic>
        <p:nvPicPr>
          <p:cNvPr id="11" name="Image 10">
            <a:extLst>
              <a:ext uri="{FF2B5EF4-FFF2-40B4-BE49-F238E27FC236}">
                <a16:creationId xmlns:a16="http://schemas.microsoft.com/office/drawing/2014/main" id="{E71ABC47-70B5-1560-3BFA-5FD77569C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3024" y="2068603"/>
            <a:ext cx="8409003" cy="2009017"/>
          </a:xfrm>
          <a:prstGeom prst="rect">
            <a:avLst/>
          </a:prstGeom>
        </p:spPr>
      </p:pic>
    </p:spTree>
    <p:extLst>
      <p:ext uri="{BB962C8B-B14F-4D97-AF65-F5344CB8AC3E}">
        <p14:creationId xmlns:p14="http://schemas.microsoft.com/office/powerpoint/2010/main" val="3685694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grpSp>
        <p:nvGrpSpPr>
          <p:cNvPr id="4" name="Groupe 3">
            <a:extLst>
              <a:ext uri="{FF2B5EF4-FFF2-40B4-BE49-F238E27FC236}">
                <a16:creationId xmlns:a16="http://schemas.microsoft.com/office/drawing/2014/main" id="{C2FFE913-DA9C-2CAF-C33B-72A5F6A22F7E}"/>
              </a:ext>
            </a:extLst>
          </p:cNvPr>
          <p:cNvGrpSpPr/>
          <p:nvPr/>
        </p:nvGrpSpPr>
        <p:grpSpPr>
          <a:xfrm>
            <a:off x="1485081" y="618390"/>
            <a:ext cx="4468224" cy="5824613"/>
            <a:chOff x="484920" y="939175"/>
            <a:chExt cx="5118100" cy="5361692"/>
          </a:xfrm>
        </p:grpSpPr>
        <p:sp>
          <p:nvSpPr>
            <p:cNvPr id="5"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8" name="Groupe 7">
            <a:extLst>
              <a:ext uri="{FF2B5EF4-FFF2-40B4-BE49-F238E27FC236}">
                <a16:creationId xmlns:a16="http://schemas.microsoft.com/office/drawing/2014/main" id="{64C4822E-F49F-F50F-4AC6-F0476A6CA7D2}"/>
              </a:ext>
            </a:extLst>
          </p:cNvPr>
          <p:cNvGrpSpPr/>
          <p:nvPr/>
        </p:nvGrpSpPr>
        <p:grpSpPr>
          <a:xfrm>
            <a:off x="6710052" y="590256"/>
            <a:ext cx="4468224" cy="5852747"/>
            <a:chOff x="484920" y="939175"/>
            <a:chExt cx="5118100" cy="5361692"/>
          </a:xfrm>
        </p:grpSpPr>
        <p:sp>
          <p:nvSpPr>
            <p:cNvPr id="9"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1" name="ZoneTexte 10">
            <a:extLst>
              <a:ext uri="{FF2B5EF4-FFF2-40B4-BE49-F238E27FC236}">
                <a16:creationId xmlns:a16="http://schemas.microsoft.com/office/drawing/2014/main" id="{E0418099-61D4-A93A-B45A-8004D9552DE4}"/>
              </a:ext>
            </a:extLst>
          </p:cNvPr>
          <p:cNvSpPr txBox="1"/>
          <p:nvPr/>
        </p:nvSpPr>
        <p:spPr>
          <a:xfrm>
            <a:off x="7768183" y="704558"/>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2" name="ZoneTexte 1"/>
          <p:cNvSpPr txBox="1"/>
          <p:nvPr/>
        </p:nvSpPr>
        <p:spPr>
          <a:xfrm>
            <a:off x="1793503" y="1757300"/>
            <a:ext cx="3976914" cy="3970318"/>
          </a:xfrm>
          <a:prstGeom prst="rect">
            <a:avLst/>
          </a:prstGeom>
          <a:noFill/>
        </p:spPr>
        <p:txBody>
          <a:bodyPr wrap="square" rtlCol="0">
            <a:spAutoFit/>
          </a:bodyPr>
          <a:lstStyle/>
          <a:p>
            <a:pPr marL="285750" indent="-285750">
              <a:buFont typeface="Arial" panose="020B0604020202020204" pitchFamily="34" charset="0"/>
              <a:buChar char="•"/>
            </a:pPr>
            <a:r>
              <a:rPr lang="fr-FR" dirty="0"/>
              <a:t>Q</a:t>
            </a:r>
            <a:r>
              <a:rPr lang="fr-FR" dirty="0" smtClean="0"/>
              <a:t>ue le Saint – Esprit puisse nous enseigner et nous instruire</a:t>
            </a:r>
          </a:p>
          <a:p>
            <a:endParaRPr lang="fr-FR" dirty="0" smtClean="0"/>
          </a:p>
          <a:p>
            <a:pPr marL="285750" indent="-285750">
              <a:buFont typeface="Arial" panose="020B0604020202020204" pitchFamily="34" charset="0"/>
              <a:buChar char="•"/>
            </a:pPr>
            <a:r>
              <a:rPr lang="fr-FR" dirty="0"/>
              <a:t>Q</a:t>
            </a:r>
            <a:r>
              <a:rPr lang="fr-FR" dirty="0" smtClean="0"/>
              <a:t>ue le Saint – Esprit puisse nous révéler les choses cachées que nous ne connaissons pas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Prions afin que le Saint – Esprit nous donne la capacité de prier pendant tout ce programme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Q</a:t>
            </a:r>
            <a:r>
              <a:rPr lang="fr-FR" dirty="0" smtClean="0"/>
              <a:t>ue le Saint – Esprit puisse glorifier Jésus</a:t>
            </a:r>
          </a:p>
          <a:p>
            <a:pPr marL="285750" indent="-285750">
              <a:buFont typeface="Arial" panose="020B0604020202020204" pitchFamily="34" charset="0"/>
              <a:buChar char="•"/>
            </a:pPr>
            <a:endParaRPr lang="fr-FR" dirty="0"/>
          </a:p>
        </p:txBody>
      </p:sp>
      <p:sp>
        <p:nvSpPr>
          <p:cNvPr id="12" name="ZoneTexte 11">
            <a:extLst>
              <a:ext uri="{FF2B5EF4-FFF2-40B4-BE49-F238E27FC236}">
                <a16:creationId xmlns:a16="http://schemas.microsoft.com/office/drawing/2014/main" id="{E0418099-61D4-A93A-B45A-8004D9552DE4}"/>
              </a:ext>
            </a:extLst>
          </p:cNvPr>
          <p:cNvSpPr txBox="1"/>
          <p:nvPr/>
        </p:nvSpPr>
        <p:spPr>
          <a:xfrm>
            <a:off x="1946282" y="705154"/>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INVITONS LE SAINT-ESPRIT</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14" name="ZoneTexte 13"/>
          <p:cNvSpPr txBox="1"/>
          <p:nvPr/>
        </p:nvSpPr>
        <p:spPr>
          <a:xfrm>
            <a:off x="7018474" y="1141747"/>
            <a:ext cx="3727938" cy="5201424"/>
          </a:xfrm>
          <a:prstGeom prst="rect">
            <a:avLst/>
          </a:prstGeom>
          <a:noFill/>
        </p:spPr>
        <p:txBody>
          <a:bodyPr wrap="square" rtlCol="0">
            <a:spAutoFit/>
          </a:bodyPr>
          <a:lstStyle/>
          <a:p>
            <a:pPr algn="just"/>
            <a:r>
              <a:rPr lang="fr-FR" sz="1400" dirty="0" smtClean="0"/>
              <a:t>« Je t'instruirai et te montrerai la voie que tu dois suivre ; Je te conseillerai, j'aurai le regard sur toi. »</a:t>
            </a:r>
          </a:p>
          <a:p>
            <a:pPr algn="just"/>
            <a:r>
              <a:rPr lang="fr-FR" sz="1400" b="1" dirty="0" smtClean="0"/>
              <a:t>Psaume 32 :8</a:t>
            </a:r>
            <a:endParaRPr lang="fr-FR" sz="1400" b="1" dirty="0"/>
          </a:p>
          <a:p>
            <a:pPr algn="just"/>
            <a:endParaRPr lang="fr-FR" sz="1400" dirty="0" smtClean="0"/>
          </a:p>
          <a:p>
            <a:pPr algn="just"/>
            <a:r>
              <a:rPr lang="fr-FR" sz="1400" dirty="0" smtClean="0"/>
              <a:t>« Mais, comme il est écrit, ce sont des choses que l'œil n'a point vues, que l'oreille n'a point entendues, et qui ne sont point montées au cœur de l'homme, des choses que Dieu a préparées pour ceux qui l'aiment. Dieu nous les a révélées par l'Esprit. Car l'Esprit sonde tout, même les profondeurs de Dieu. »</a:t>
            </a:r>
          </a:p>
          <a:p>
            <a:pPr algn="just"/>
            <a:r>
              <a:rPr lang="fr-FR" sz="1200" b="1" dirty="0" smtClean="0"/>
              <a:t>1Corinthiens 2 : 9-10 </a:t>
            </a:r>
          </a:p>
          <a:p>
            <a:pPr algn="just"/>
            <a:endParaRPr lang="fr-FR" sz="1400" b="1" i="1" dirty="0" smtClean="0">
              <a:solidFill>
                <a:schemeClr val="bg1">
                  <a:lumMod val="95000"/>
                </a:schemeClr>
              </a:solidFill>
              <a:latin typeface="Gill Sans MT" panose="020B0502020104020203" pitchFamily="34" charset="0"/>
            </a:endParaRPr>
          </a:p>
          <a:p>
            <a:pPr algn="just"/>
            <a:r>
              <a:rPr lang="fr-FR" sz="1400" dirty="0" smtClean="0"/>
              <a:t>« De même aussi l'Esprit nous aide dans notre faiblesse, car nous ne savons pas ce qu'il nous convient de demander dans nos prières. Mais l'Esprit lui-même intercède par des soupirs inexprimables ; »</a:t>
            </a:r>
          </a:p>
          <a:p>
            <a:pPr algn="just"/>
            <a:r>
              <a:rPr lang="fr-FR" sz="1400" b="1" dirty="0" smtClean="0"/>
              <a:t>Romains 8 : 26</a:t>
            </a:r>
          </a:p>
          <a:p>
            <a:pPr algn="just"/>
            <a:endParaRPr lang="fr-FR" sz="1400" b="1" i="1" dirty="0">
              <a:solidFill>
                <a:schemeClr val="bg1">
                  <a:lumMod val="95000"/>
                </a:schemeClr>
              </a:solidFill>
              <a:latin typeface="Gill Sans MT" panose="020B0502020104020203" pitchFamily="34" charset="0"/>
            </a:endParaRPr>
          </a:p>
          <a:p>
            <a:pPr algn="just"/>
            <a:r>
              <a:rPr lang="fr-FR" sz="1400" dirty="0" smtClean="0"/>
              <a:t>« Il me glorifiera, parce qu'il prendra de ce qui est à moi, et vous l'annoncera. »</a:t>
            </a:r>
          </a:p>
          <a:p>
            <a:pPr algn="just"/>
            <a:r>
              <a:rPr lang="fr-FR" sz="1200" b="1" dirty="0" smtClean="0"/>
              <a:t>Jean 16 :14</a:t>
            </a:r>
            <a:endParaRPr lang="fr-FR" sz="1200"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156227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pic>
        <p:nvPicPr>
          <p:cNvPr id="4" name="Image 3">
            <a:extLst>
              <a:ext uri="{FF2B5EF4-FFF2-40B4-BE49-F238E27FC236}">
                <a16:creationId xmlns:a16="http://schemas.microsoft.com/office/drawing/2014/main" id="{51C1FD95-185B-70D1-FD03-6FA85E3343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681" y="2139510"/>
            <a:ext cx="7849837" cy="2370565"/>
          </a:xfrm>
          <a:prstGeom prst="rect">
            <a:avLst/>
          </a:prstGeom>
        </p:spPr>
      </p:pic>
    </p:spTree>
    <p:extLst>
      <p:ext uri="{BB962C8B-B14F-4D97-AF65-F5344CB8AC3E}">
        <p14:creationId xmlns:p14="http://schemas.microsoft.com/office/powerpoint/2010/main" val="271200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grpSp>
        <p:nvGrpSpPr>
          <p:cNvPr id="4" name="Groupe 3">
            <a:extLst>
              <a:ext uri="{FF2B5EF4-FFF2-40B4-BE49-F238E27FC236}">
                <a16:creationId xmlns:a16="http://schemas.microsoft.com/office/drawing/2014/main" id="{C2FFE913-DA9C-2CAF-C33B-72A5F6A22F7E}"/>
              </a:ext>
            </a:extLst>
          </p:cNvPr>
          <p:cNvGrpSpPr/>
          <p:nvPr/>
        </p:nvGrpSpPr>
        <p:grpSpPr>
          <a:xfrm>
            <a:off x="1463694" y="1181100"/>
            <a:ext cx="4468224" cy="4680886"/>
            <a:chOff x="484920" y="939175"/>
            <a:chExt cx="5118100" cy="5361692"/>
          </a:xfrm>
        </p:grpSpPr>
        <p:sp>
          <p:nvSpPr>
            <p:cNvPr id="5"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8" name="Groupe 7">
            <a:extLst>
              <a:ext uri="{FF2B5EF4-FFF2-40B4-BE49-F238E27FC236}">
                <a16:creationId xmlns:a16="http://schemas.microsoft.com/office/drawing/2014/main" id="{64C4822E-F49F-F50F-4AC6-F0476A6CA7D2}"/>
              </a:ext>
            </a:extLst>
          </p:cNvPr>
          <p:cNvGrpSpPr/>
          <p:nvPr/>
        </p:nvGrpSpPr>
        <p:grpSpPr>
          <a:xfrm>
            <a:off x="6641294" y="1181100"/>
            <a:ext cx="4468224" cy="4680886"/>
            <a:chOff x="484920" y="939175"/>
            <a:chExt cx="5118100" cy="5361692"/>
          </a:xfrm>
        </p:grpSpPr>
        <p:sp>
          <p:nvSpPr>
            <p:cNvPr id="9"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1" name="ZoneTexte 10">
            <a:extLst>
              <a:ext uri="{FF2B5EF4-FFF2-40B4-BE49-F238E27FC236}">
                <a16:creationId xmlns:a16="http://schemas.microsoft.com/office/drawing/2014/main" id="{E0418099-61D4-A93A-B45A-8004D9552DE4}"/>
              </a:ext>
            </a:extLst>
          </p:cNvPr>
          <p:cNvSpPr txBox="1"/>
          <p:nvPr/>
        </p:nvSpPr>
        <p:spPr>
          <a:xfrm>
            <a:off x="7821433" y="1231760"/>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2" name="ZoneTexte 1"/>
          <p:cNvSpPr txBox="1"/>
          <p:nvPr/>
        </p:nvSpPr>
        <p:spPr>
          <a:xfrm>
            <a:off x="1677418" y="1646769"/>
            <a:ext cx="3976914" cy="4247317"/>
          </a:xfrm>
          <a:prstGeom prst="rect">
            <a:avLst/>
          </a:prstGeom>
          <a:noFill/>
        </p:spPr>
        <p:txBody>
          <a:bodyPr wrap="square" rtlCol="0">
            <a:spAutoFit/>
          </a:bodyPr>
          <a:lstStyle/>
          <a:p>
            <a:pPr marL="285750" indent="-285750">
              <a:buFont typeface="Arial" panose="020B0604020202020204" pitchFamily="34" charset="0"/>
              <a:buChar char="•"/>
            </a:pPr>
            <a:r>
              <a:rPr lang="fr-FR" dirty="0"/>
              <a:t>Prier pour la croissance numérique de l'Église au </a:t>
            </a:r>
            <a:r>
              <a:rPr lang="fr-FR" dirty="0" smtClean="0"/>
              <a:t>Sénégal</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a:t>Prier pour la multiplication des cellules et des groupes de prière au </a:t>
            </a:r>
            <a:r>
              <a:rPr lang="fr-FR" dirty="0" smtClean="0"/>
              <a:t>Sénégal</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t>Prier pour </a:t>
            </a:r>
            <a:r>
              <a:rPr lang="fr-FR" dirty="0"/>
              <a:t>que l'Église touche les autorités politiques avec </a:t>
            </a:r>
            <a:r>
              <a:rPr lang="fr-FR" dirty="0" smtClean="0"/>
              <a:t>l'Évangile</a:t>
            </a:r>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a:t>Prier pour la direction du Saint-Esprit dans toutes leurs décisions </a:t>
            </a:r>
            <a:endParaRPr lang="fr-FR" dirty="0" smtClean="0"/>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Prier pour l’autel de prière de </a:t>
            </a:r>
            <a:r>
              <a:rPr lang="fr-FR" dirty="0" err="1" smtClean="0"/>
              <a:t>Keur</a:t>
            </a:r>
            <a:r>
              <a:rPr lang="fr-FR" dirty="0" smtClean="0"/>
              <a:t> </a:t>
            </a:r>
            <a:r>
              <a:rPr lang="fr-FR" dirty="0" err="1" smtClean="0"/>
              <a:t>Massar</a:t>
            </a:r>
            <a:r>
              <a:rPr lang="fr-FR" dirty="0" smtClean="0"/>
              <a:t> et ses habitants</a:t>
            </a:r>
            <a:endParaRPr lang="fr-FR" dirty="0" smtClean="0"/>
          </a:p>
        </p:txBody>
      </p:sp>
      <p:sp>
        <p:nvSpPr>
          <p:cNvPr id="12" name="ZoneTexte 11">
            <a:extLst>
              <a:ext uri="{FF2B5EF4-FFF2-40B4-BE49-F238E27FC236}">
                <a16:creationId xmlns:a16="http://schemas.microsoft.com/office/drawing/2014/main" id="{E0418099-61D4-A93A-B45A-8004D9552DE4}"/>
              </a:ext>
            </a:extLst>
          </p:cNvPr>
          <p:cNvSpPr txBox="1"/>
          <p:nvPr/>
        </p:nvSpPr>
        <p:spPr>
          <a:xfrm>
            <a:off x="1946282" y="1260046"/>
            <a:ext cx="3439186" cy="307777"/>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SUJETS DE PRIERE</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14" name="ZoneTexte 13"/>
          <p:cNvSpPr txBox="1"/>
          <p:nvPr/>
        </p:nvSpPr>
        <p:spPr>
          <a:xfrm>
            <a:off x="7080195" y="1790985"/>
            <a:ext cx="3727938" cy="3754874"/>
          </a:xfrm>
          <a:prstGeom prst="rect">
            <a:avLst/>
          </a:prstGeom>
          <a:noFill/>
        </p:spPr>
        <p:txBody>
          <a:bodyPr wrap="square" rtlCol="0">
            <a:spAutoFit/>
          </a:bodyPr>
          <a:lstStyle/>
          <a:p>
            <a:r>
              <a:rPr lang="fr-FR" sz="1400" b="1" dirty="0" smtClean="0"/>
              <a:t>Actes </a:t>
            </a:r>
            <a:r>
              <a:rPr lang="fr-FR" sz="1400" b="1" dirty="0"/>
              <a:t>16:5 </a:t>
            </a:r>
            <a:r>
              <a:rPr lang="fr-FR" sz="1400" dirty="0"/>
              <a:t>– "Ainsi les Églises étaient affermies dans la foi et croissaient en nombre chaque jour." </a:t>
            </a:r>
            <a:r>
              <a:rPr lang="fr-FR" sz="1400" dirty="0" smtClean="0"/>
              <a:t>–</a:t>
            </a:r>
            <a:endParaRPr lang="fr-FR" sz="1400" dirty="0" smtClean="0"/>
          </a:p>
          <a:p>
            <a:endParaRPr lang="fr-FR" sz="1400" b="1" i="1" dirty="0" smtClean="0">
              <a:solidFill>
                <a:schemeClr val="bg1">
                  <a:lumMod val="95000"/>
                </a:schemeClr>
              </a:solidFill>
              <a:latin typeface="Gill Sans MT" panose="020B0502020104020203" pitchFamily="34" charset="0"/>
            </a:endParaRPr>
          </a:p>
          <a:p>
            <a:r>
              <a:rPr lang="fr-FR" sz="1400" b="1" dirty="0"/>
              <a:t>Romains 16:5 </a:t>
            </a:r>
            <a:r>
              <a:rPr lang="fr-FR" sz="1400" dirty="0"/>
              <a:t>– "Saluez aussi l'Église qui est dans sa maison." </a:t>
            </a:r>
            <a:r>
              <a:rPr lang="fr-FR" sz="1400" dirty="0" smtClean="0"/>
              <a:t>–</a:t>
            </a:r>
            <a:endParaRPr lang="fr-FR" sz="1400" dirty="0" smtClean="0"/>
          </a:p>
          <a:p>
            <a:endParaRPr lang="fr-FR" sz="1400" dirty="0"/>
          </a:p>
          <a:p>
            <a:r>
              <a:rPr lang="fr-FR" sz="1400" dirty="0"/>
              <a:t>Proverbes 21:1 – "Le cœur du roi est dans la main de l'Éternel; il le dirige comme un courant d'eau, il le incliné partout où il veut."</a:t>
            </a:r>
            <a:endParaRPr lang="fr-FR" sz="1400" b="1" i="1" dirty="0">
              <a:solidFill>
                <a:schemeClr val="bg1">
                  <a:lumMod val="95000"/>
                </a:schemeClr>
              </a:solidFill>
              <a:latin typeface="Gill Sans MT" panose="020B0502020104020203" pitchFamily="34" charset="0"/>
            </a:endParaRPr>
          </a:p>
          <a:p>
            <a:endParaRPr lang="fr-FR" sz="1400" b="1" i="1" dirty="0">
              <a:solidFill>
                <a:schemeClr val="bg1">
                  <a:lumMod val="95000"/>
                </a:schemeClr>
              </a:solidFill>
              <a:latin typeface="Gill Sans MT" panose="020B0502020104020203" pitchFamily="34" charset="0"/>
            </a:endParaRPr>
          </a:p>
          <a:p>
            <a:r>
              <a:rPr lang="fr-FR" sz="1400" b="1" dirty="0"/>
              <a:t>Jean 16:13 </a:t>
            </a:r>
            <a:r>
              <a:rPr lang="fr-FR" sz="1400" dirty="0"/>
              <a:t>– "Quand le Consolateur sera venu, l'Esprit de vérité, il vous conduira dans toute la vérité." </a:t>
            </a:r>
            <a:endParaRPr lang="fr-FR" sz="1400" dirty="0" smtClean="0"/>
          </a:p>
          <a:p>
            <a:endParaRPr lang="fr-FR" sz="1400" b="1" i="1" dirty="0">
              <a:solidFill>
                <a:schemeClr val="bg1">
                  <a:lumMod val="95000"/>
                </a:schemeClr>
              </a:solidFill>
              <a:latin typeface="Gill Sans MT" panose="020B0502020104020203" pitchFamily="34" charset="0"/>
            </a:endParaRPr>
          </a:p>
          <a:p>
            <a:r>
              <a:rPr lang="fr-FR" sz="1400" b="1" dirty="0"/>
              <a:t>Matthieu 18:20</a:t>
            </a:r>
            <a:r>
              <a:rPr lang="fr-FR" sz="1400" dirty="0"/>
              <a:t> – </a:t>
            </a:r>
            <a:r>
              <a:rPr lang="fr-FR" sz="1400" i="1" dirty="0"/>
              <a:t>"Car là où deux ou trois sont assemblés en mon nom, je suis au milieu d’eux."</a:t>
            </a:r>
            <a:endParaRPr lang="fr-FR" sz="1400"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2654339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0CF6C1E-231A-0FA7-9E79-AE8BA7AE71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07" y="184103"/>
            <a:ext cx="348103" cy="2169695"/>
          </a:xfrm>
          <a:prstGeom prst="rect">
            <a:avLst/>
          </a:prstGeom>
          <a:solidFill>
            <a:schemeClr val="accent6">
              <a:lumMod val="40000"/>
              <a:lumOff val="60000"/>
            </a:schemeClr>
          </a:solidFill>
        </p:spPr>
      </p:pic>
      <p:grpSp>
        <p:nvGrpSpPr>
          <p:cNvPr id="4" name="Groupe 3">
            <a:extLst>
              <a:ext uri="{FF2B5EF4-FFF2-40B4-BE49-F238E27FC236}">
                <a16:creationId xmlns:a16="http://schemas.microsoft.com/office/drawing/2014/main" id="{C2FFE913-DA9C-2CAF-C33B-72A5F6A22F7E}"/>
              </a:ext>
            </a:extLst>
          </p:cNvPr>
          <p:cNvGrpSpPr/>
          <p:nvPr/>
        </p:nvGrpSpPr>
        <p:grpSpPr>
          <a:xfrm>
            <a:off x="1463694" y="1181100"/>
            <a:ext cx="4468224" cy="4680886"/>
            <a:chOff x="484920" y="939175"/>
            <a:chExt cx="5118100" cy="5361692"/>
          </a:xfrm>
        </p:grpSpPr>
        <p:sp>
          <p:nvSpPr>
            <p:cNvPr id="5" name="Rectangle : coins arrondis 10">
              <a:extLst>
                <a:ext uri="{FF2B5EF4-FFF2-40B4-BE49-F238E27FC236}">
                  <a16:creationId xmlns:a16="http://schemas.microsoft.com/office/drawing/2014/main" id="{E98A3C47-7EFF-0402-820E-6EBE2889973F}"/>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 avec coins arrondis en diagonale 11">
              <a:extLst>
                <a:ext uri="{FF2B5EF4-FFF2-40B4-BE49-F238E27FC236}">
                  <a16:creationId xmlns:a16="http://schemas.microsoft.com/office/drawing/2014/main" id="{A0F32A4C-ED8D-BD86-3C95-3F3B1B0569E7}"/>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8" name="Groupe 7">
            <a:extLst>
              <a:ext uri="{FF2B5EF4-FFF2-40B4-BE49-F238E27FC236}">
                <a16:creationId xmlns:a16="http://schemas.microsoft.com/office/drawing/2014/main" id="{64C4822E-F49F-F50F-4AC6-F0476A6CA7D2}"/>
              </a:ext>
            </a:extLst>
          </p:cNvPr>
          <p:cNvGrpSpPr/>
          <p:nvPr/>
        </p:nvGrpSpPr>
        <p:grpSpPr>
          <a:xfrm>
            <a:off x="6641294" y="1181100"/>
            <a:ext cx="4468224" cy="4680886"/>
            <a:chOff x="484920" y="939175"/>
            <a:chExt cx="5118100" cy="5361692"/>
          </a:xfrm>
        </p:grpSpPr>
        <p:sp>
          <p:nvSpPr>
            <p:cNvPr id="9" name="Rectangle : coins arrondis 22">
              <a:extLst>
                <a:ext uri="{FF2B5EF4-FFF2-40B4-BE49-F238E27FC236}">
                  <a16:creationId xmlns:a16="http://schemas.microsoft.com/office/drawing/2014/main" id="{FE4EEDC0-B7E1-1E48-DB66-1B17580F64D0}"/>
                </a:ext>
              </a:extLst>
            </p:cNvPr>
            <p:cNvSpPr/>
            <p:nvPr userDrawn="1"/>
          </p:nvSpPr>
          <p:spPr>
            <a:xfrm>
              <a:off x="484920" y="1133634"/>
              <a:ext cx="5118100" cy="5167233"/>
            </a:xfrm>
            <a:prstGeom prst="roundRect">
              <a:avLst>
                <a:gd name="adj" fmla="val 9776"/>
              </a:avLst>
            </a:prstGeom>
            <a:solidFill>
              <a:srgbClr val="0D8F38">
                <a:alpha val="0"/>
              </a:srgbClr>
            </a:solidFill>
            <a:ln w="31750">
              <a:solidFill>
                <a:srgbClr val="F8FE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 avec coins arrondis en diagonale 23">
              <a:extLst>
                <a:ext uri="{FF2B5EF4-FFF2-40B4-BE49-F238E27FC236}">
                  <a16:creationId xmlns:a16="http://schemas.microsoft.com/office/drawing/2014/main" id="{CFC0F900-870D-E5C8-9951-DA4FC040F830}"/>
                </a:ext>
              </a:extLst>
            </p:cNvPr>
            <p:cNvSpPr/>
            <p:nvPr userDrawn="1"/>
          </p:nvSpPr>
          <p:spPr>
            <a:xfrm>
              <a:off x="838200" y="939175"/>
              <a:ext cx="4419600" cy="533400"/>
            </a:xfrm>
            <a:prstGeom prst="round2DiagRect">
              <a:avLst>
                <a:gd name="adj1" fmla="val 16667"/>
                <a:gd name="adj2" fmla="val 0"/>
              </a:avLst>
            </a:prstGeom>
            <a:gradFill>
              <a:gsLst>
                <a:gs pos="100000">
                  <a:srgbClr val="F3FEF7"/>
                </a:gs>
                <a:gs pos="0">
                  <a:srgbClr val="F8FEFA"/>
                </a:gs>
                <a:gs pos="61000">
                  <a:srgbClr val="E3FDEE"/>
                </a:gs>
              </a:gsLst>
              <a:lin ang="3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1" name="ZoneTexte 10">
            <a:extLst>
              <a:ext uri="{FF2B5EF4-FFF2-40B4-BE49-F238E27FC236}">
                <a16:creationId xmlns:a16="http://schemas.microsoft.com/office/drawing/2014/main" id="{E0418099-61D4-A93A-B45A-8004D9552DE4}"/>
              </a:ext>
            </a:extLst>
          </p:cNvPr>
          <p:cNvSpPr txBox="1"/>
          <p:nvPr/>
        </p:nvSpPr>
        <p:spPr>
          <a:xfrm>
            <a:off x="7821433" y="1231760"/>
            <a:ext cx="2351961" cy="369332"/>
          </a:xfrm>
          <a:prstGeom prst="rect">
            <a:avLst/>
          </a:prstGeom>
          <a:noFill/>
        </p:spPr>
        <p:txBody>
          <a:bodyPr wrap="square">
            <a:spAutoFit/>
          </a:bodyPr>
          <a:lstStyle/>
          <a:p>
            <a:pPr algn="ctr"/>
            <a:r>
              <a:rPr lang="fr-FR" sz="1800" b="1" i="1" spc="300" baseline="0" dirty="0">
                <a:solidFill>
                  <a:srgbClr val="064D25"/>
                </a:solidFill>
                <a:effectLst/>
                <a:latin typeface="Gill Sans MT" panose="020B0502020104020203" pitchFamily="34" charset="0"/>
                <a:cs typeface="Arial" panose="020B0604020202020204" pitchFamily="34" charset="0"/>
              </a:rPr>
              <a:t>VERSETS</a:t>
            </a:r>
          </a:p>
        </p:txBody>
      </p:sp>
      <p:sp>
        <p:nvSpPr>
          <p:cNvPr id="2" name="ZoneTexte 1"/>
          <p:cNvSpPr txBox="1"/>
          <p:nvPr/>
        </p:nvSpPr>
        <p:spPr>
          <a:xfrm>
            <a:off x="1772116" y="2831048"/>
            <a:ext cx="3976914" cy="92333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Rendons grâce pour l’exaucement </a:t>
            </a:r>
          </a:p>
          <a:p>
            <a:pPr marL="285750" indent="-285750">
              <a:buFont typeface="Arial" panose="020B0604020202020204" pitchFamily="34" charset="0"/>
              <a:buChar char="•"/>
            </a:pPr>
            <a:r>
              <a:rPr lang="fr-FR" dirty="0" smtClean="0"/>
              <a:t>Rendons la gloire au père pour le triomphe dans le nom de Jésus </a:t>
            </a:r>
          </a:p>
        </p:txBody>
      </p:sp>
      <p:sp>
        <p:nvSpPr>
          <p:cNvPr id="12" name="ZoneTexte 11">
            <a:extLst>
              <a:ext uri="{FF2B5EF4-FFF2-40B4-BE49-F238E27FC236}">
                <a16:creationId xmlns:a16="http://schemas.microsoft.com/office/drawing/2014/main" id="{E0418099-61D4-A93A-B45A-8004D9552DE4}"/>
              </a:ext>
            </a:extLst>
          </p:cNvPr>
          <p:cNvSpPr txBox="1"/>
          <p:nvPr/>
        </p:nvSpPr>
        <p:spPr>
          <a:xfrm>
            <a:off x="1946282" y="1181100"/>
            <a:ext cx="3439186" cy="523220"/>
          </a:xfrm>
          <a:prstGeom prst="rect">
            <a:avLst/>
          </a:prstGeom>
          <a:noFill/>
        </p:spPr>
        <p:txBody>
          <a:bodyPr wrap="square">
            <a:spAutoFit/>
          </a:bodyPr>
          <a:lstStyle/>
          <a:p>
            <a:pPr algn="ctr"/>
            <a:r>
              <a:rPr lang="fr-FR" sz="1400" b="1" i="1" spc="300" dirty="0" smtClean="0">
                <a:solidFill>
                  <a:srgbClr val="064D25"/>
                </a:solidFill>
                <a:latin typeface="Gill Sans MT" panose="020B0502020104020203" pitchFamily="34" charset="0"/>
                <a:cs typeface="Arial" panose="020B0604020202020204" pitchFamily="34" charset="0"/>
              </a:rPr>
              <a:t>ACTION DE GRACE POUR L’EXAUCEMENT</a:t>
            </a:r>
            <a:endParaRPr lang="fr-FR" sz="1400" b="1" i="1" spc="300" baseline="0" dirty="0">
              <a:solidFill>
                <a:srgbClr val="064D25"/>
              </a:solidFill>
              <a:effectLst/>
              <a:latin typeface="Gill Sans MT" panose="020B0502020104020203" pitchFamily="34" charset="0"/>
              <a:cs typeface="Arial" panose="020B0604020202020204" pitchFamily="34" charset="0"/>
            </a:endParaRPr>
          </a:p>
        </p:txBody>
      </p:sp>
      <p:sp>
        <p:nvSpPr>
          <p:cNvPr id="14" name="ZoneTexte 13"/>
          <p:cNvSpPr txBox="1"/>
          <p:nvPr/>
        </p:nvSpPr>
        <p:spPr>
          <a:xfrm>
            <a:off x="7080195" y="2353798"/>
            <a:ext cx="3727938" cy="2246769"/>
          </a:xfrm>
          <a:prstGeom prst="rect">
            <a:avLst/>
          </a:prstGeom>
          <a:noFill/>
        </p:spPr>
        <p:txBody>
          <a:bodyPr wrap="square" rtlCol="0">
            <a:spAutoFit/>
          </a:bodyPr>
          <a:lstStyle/>
          <a:p>
            <a:r>
              <a:rPr lang="fr-FR" sz="1400" b="1" dirty="0" smtClean="0"/>
              <a:t>Esaïe 65 : 24 </a:t>
            </a:r>
            <a:r>
              <a:rPr lang="fr-FR" sz="1400" dirty="0" smtClean="0"/>
              <a:t>« Avant qu’ils m’invoquent, je répondrai, Avant qu’ils aient cessé de parler je l’exaucerai » </a:t>
            </a:r>
          </a:p>
          <a:p>
            <a:endParaRPr lang="fr-FR" sz="1400" dirty="0"/>
          </a:p>
          <a:p>
            <a:r>
              <a:rPr lang="fr-FR" sz="1400" b="1" dirty="0" smtClean="0"/>
              <a:t>Jérémie </a:t>
            </a:r>
            <a:r>
              <a:rPr lang="fr-FR" sz="1400" b="1" dirty="0" smtClean="0"/>
              <a:t>2. </a:t>
            </a:r>
            <a:r>
              <a:rPr lang="fr-FR" sz="1400" b="1" dirty="0" smtClean="0"/>
              <a:t>12 </a:t>
            </a:r>
            <a:r>
              <a:rPr lang="fr-FR" sz="1400" dirty="0" smtClean="0"/>
              <a:t>« vous m’invoquerez, et vous partirez ; vous me prierez et je vous exaucerai »</a:t>
            </a:r>
          </a:p>
          <a:p>
            <a:endParaRPr lang="fr-FR" sz="1400" dirty="0"/>
          </a:p>
          <a:p>
            <a:r>
              <a:rPr lang="fr-FR" sz="1400" b="1" dirty="0" smtClean="0"/>
              <a:t>1 Corinthiens 15 :57 </a:t>
            </a:r>
            <a:r>
              <a:rPr lang="fr-FR" sz="1400" dirty="0" smtClean="0"/>
              <a:t>« Mais grâces soient rendues à Dieu, qui nous donne la victoire par notre Seigneur Jésus-Christ »  </a:t>
            </a:r>
            <a:endParaRPr lang="fr-FR" sz="1400" b="1" i="1" dirty="0" smtClean="0">
              <a:solidFill>
                <a:schemeClr val="bg1">
                  <a:lumMod val="95000"/>
                </a:schemeClr>
              </a:solidFill>
              <a:latin typeface="Gill Sans MT" panose="020B0502020104020203" pitchFamily="34" charset="0"/>
            </a:endParaRPr>
          </a:p>
        </p:txBody>
      </p:sp>
    </p:spTree>
    <p:extLst>
      <p:ext uri="{BB962C8B-B14F-4D97-AF65-F5344CB8AC3E}">
        <p14:creationId xmlns:p14="http://schemas.microsoft.com/office/powerpoint/2010/main" val="36583905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431</TotalTime>
  <Words>565</Words>
  <Application>Microsoft Office PowerPoint</Application>
  <PresentationFormat>Grand écran</PresentationFormat>
  <Paragraphs>63</Paragraphs>
  <Slides>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Arial</vt:lpstr>
      <vt:lpstr>Calibri</vt:lpstr>
      <vt:lpstr>Calibri Light</vt:lpstr>
      <vt:lpstr>Gill Sans MT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12</cp:revision>
  <dcterms:created xsi:type="dcterms:W3CDTF">2025-03-25T12:35:51Z</dcterms:created>
  <dcterms:modified xsi:type="dcterms:W3CDTF">2025-03-31T19:24:09Z</dcterms:modified>
</cp:coreProperties>
</file>