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256" r:id="rId2"/>
    <p:sldId id="270" r:id="rId3"/>
    <p:sldId id="274" r:id="rId4"/>
    <p:sldId id="275" r:id="rId5"/>
    <p:sldId id="257" r:id="rId6"/>
    <p:sldId id="276" r:id="rId7"/>
    <p:sldId id="271" r:id="rId8"/>
    <p:sldId id="277" r:id="rId9"/>
    <p:sldId id="278" r:id="rId10"/>
    <p:sldId id="27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FAB500"/>
    <a:srgbClr val="2230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8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66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85C1B5-5883-4733-8973-A19293F9B103}" type="datetimeFigureOut">
              <a:rPr lang="fr-FR" smtClean="0"/>
              <a:t>29/10/2024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DAB022-4547-4D79-92F0-2A2416EE54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22403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2E030-0A56-4A42-8B26-D4CDB2F7175E}" type="datetimeFigureOut">
              <a:rPr lang="fr-FR" smtClean="0"/>
              <a:t>29/10/2024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3A5D8977-1B7B-446D-A977-00F336BE7C5A}" type="slidenum">
              <a:rPr lang="fr-FR" smtClean="0"/>
              <a:t>‹N°›</a:t>
            </a:fld>
            <a:endParaRPr lang="fr-FR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4242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2E030-0A56-4A42-8B26-D4CDB2F7175E}" type="datetimeFigureOut">
              <a:rPr lang="fr-FR" smtClean="0"/>
              <a:t>29/10/2024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D8977-1B7B-446D-A977-00F336BE7C5A}" type="slidenum">
              <a:rPr lang="fr-FR" smtClean="0"/>
              <a:t>‹N°›</a:t>
            </a:fld>
            <a:endParaRPr lang="fr-FR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2346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2E030-0A56-4A42-8B26-D4CDB2F7175E}" type="datetimeFigureOut">
              <a:rPr lang="fr-FR" smtClean="0"/>
              <a:t>29/10/2024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D8977-1B7B-446D-A977-00F336BE7C5A}" type="slidenum">
              <a:rPr lang="fr-FR" smtClean="0"/>
              <a:t>‹N°›</a:t>
            </a:fld>
            <a:endParaRPr lang="fr-FR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3838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2E030-0A56-4A42-8B26-D4CDB2F7175E}" type="datetimeFigureOut">
              <a:rPr lang="fr-FR" smtClean="0"/>
              <a:t>29/10/2024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D8977-1B7B-446D-A977-00F336BE7C5A}" type="slidenum">
              <a:rPr lang="fr-FR" smtClean="0"/>
              <a:t>‹N°›</a:t>
            </a:fld>
            <a:endParaRPr lang="fr-FR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0881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2E030-0A56-4A42-8B26-D4CDB2F7175E}" type="datetimeFigureOut">
              <a:rPr lang="fr-FR" smtClean="0"/>
              <a:t>29/10/2024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D8977-1B7B-446D-A977-00F336BE7C5A}" type="slidenum">
              <a:rPr lang="fr-FR" smtClean="0"/>
              <a:t>‹N°›</a:t>
            </a:fld>
            <a:endParaRPr lang="fr-F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7190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2E030-0A56-4A42-8B26-D4CDB2F7175E}" type="datetimeFigureOut">
              <a:rPr lang="fr-FR" smtClean="0"/>
              <a:t>29/10/2024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D8977-1B7B-446D-A977-00F336BE7C5A}" type="slidenum">
              <a:rPr lang="fr-FR" smtClean="0"/>
              <a:t>‹N°›</a:t>
            </a:fld>
            <a:endParaRPr lang="fr-FR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9716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2E030-0A56-4A42-8B26-D4CDB2F7175E}" type="datetimeFigureOut">
              <a:rPr lang="fr-FR" smtClean="0"/>
              <a:t>29/10/2024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D8977-1B7B-446D-A977-00F336BE7C5A}" type="slidenum">
              <a:rPr lang="fr-FR" smtClean="0"/>
              <a:t>‹N°›</a:t>
            </a:fld>
            <a:endParaRPr lang="fr-FR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0134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2E030-0A56-4A42-8B26-D4CDB2F7175E}" type="datetimeFigureOut">
              <a:rPr lang="fr-FR" smtClean="0"/>
              <a:t>29/10/2024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D8977-1B7B-446D-A977-00F336BE7C5A}" type="slidenum">
              <a:rPr lang="fr-FR" smtClean="0"/>
              <a:t>‹N°›</a:t>
            </a:fld>
            <a:endParaRPr lang="fr-FR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9484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2E030-0A56-4A42-8B26-D4CDB2F7175E}" type="datetimeFigureOut">
              <a:rPr lang="fr-FR" smtClean="0"/>
              <a:t>29/10/2024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D8977-1B7B-446D-A977-00F336BE7C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6463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2E030-0A56-4A42-8B26-D4CDB2F7175E}" type="datetimeFigureOut">
              <a:rPr lang="fr-FR" smtClean="0"/>
              <a:t>29/10/2024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D8977-1B7B-446D-A977-00F336BE7C5A}" type="slidenum">
              <a:rPr lang="fr-FR" smtClean="0"/>
              <a:t>‹N°›</a:t>
            </a:fld>
            <a:endParaRPr lang="fr-FR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4365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8FC2E030-0A56-4A42-8B26-D4CDB2F7175E}" type="datetimeFigureOut">
              <a:rPr lang="fr-FR" smtClean="0"/>
              <a:t>29/10/2024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D8977-1B7B-446D-A977-00F336BE7C5A}" type="slidenum">
              <a:rPr lang="fr-FR" smtClean="0"/>
              <a:t>‹N°›</a:t>
            </a:fld>
            <a:endParaRPr lang="fr-FR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6539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C2E030-0A56-4A42-8B26-D4CDB2F7175E}" type="datetimeFigureOut">
              <a:rPr lang="fr-FR" smtClean="0"/>
              <a:t>29/10/2024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3A5D8977-1B7B-446D-A977-00F336BE7C5A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0468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ZoneTexte 22"/>
          <p:cNvSpPr txBox="1"/>
          <p:nvPr/>
        </p:nvSpPr>
        <p:spPr>
          <a:xfrm>
            <a:off x="1271404" y="3064851"/>
            <a:ext cx="91200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fr-FR" sz="9600" b="1" cap="all" dirty="0">
                <a:ln w="0"/>
                <a:solidFill>
                  <a:srgbClr val="7030A0"/>
                </a:solidFill>
                <a:effectLst>
                  <a:reflection blurRad="12700" stA="50000" endPos="50000" dist="5000" dir="5400000" sy="-100000" rotWithShape="0"/>
                </a:effectLst>
                <a:latin typeface="Arial" charset="0"/>
              </a:rPr>
              <a:t>ICC TV WOLOF</a:t>
            </a:r>
          </a:p>
        </p:txBody>
      </p:sp>
      <p:cxnSp>
        <p:nvCxnSpPr>
          <p:cNvPr id="792" name="Connecteur droit 791"/>
          <p:cNvCxnSpPr/>
          <p:nvPr/>
        </p:nvCxnSpPr>
        <p:spPr>
          <a:xfrm>
            <a:off x="2668219" y="4238855"/>
            <a:ext cx="7169918" cy="0"/>
          </a:xfrm>
          <a:prstGeom prst="line">
            <a:avLst/>
          </a:prstGeom>
          <a:ln>
            <a:solidFill>
              <a:srgbClr val="2230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1" name="ZoneTexte 790"/>
          <p:cNvSpPr txBox="1"/>
          <p:nvPr/>
        </p:nvSpPr>
        <p:spPr>
          <a:xfrm>
            <a:off x="2518092" y="937118"/>
            <a:ext cx="68555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IMPACT CENTRE CHRETIEN EGLISE PRINCIPALE DE DAKAR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12192000" cy="11705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6" name="Picture 2" descr="ICC TV WOLOF - YouTube">
            <a:extLst>
              <a:ext uri="{FF2B5EF4-FFF2-40B4-BE49-F238E27FC236}">
                <a16:creationId xmlns:a16="http://schemas.microsoft.com/office/drawing/2014/main" id="{54E68D72-B83C-678F-A7C3-22F89EC01B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5821" y="5500048"/>
            <a:ext cx="1487605" cy="1073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Qui sommes-nous - impactcentrechretiendakar.com">
            <a:extLst>
              <a:ext uri="{FF2B5EF4-FFF2-40B4-BE49-F238E27FC236}">
                <a16:creationId xmlns:a16="http://schemas.microsoft.com/office/drawing/2014/main" id="{605657D0-9C6C-10DB-30A6-B788CC0765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012" y="326789"/>
            <a:ext cx="2286080" cy="1569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79817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781A3E-A507-C5D9-1565-0581226CCF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ZoneTexte 22">
            <a:extLst>
              <a:ext uri="{FF2B5EF4-FFF2-40B4-BE49-F238E27FC236}">
                <a16:creationId xmlns:a16="http://schemas.microsoft.com/office/drawing/2014/main" id="{8788B954-42A8-F951-EF3F-4E5D1D6A9CF6}"/>
              </a:ext>
            </a:extLst>
          </p:cNvPr>
          <p:cNvSpPr txBox="1"/>
          <p:nvPr/>
        </p:nvSpPr>
        <p:spPr>
          <a:xfrm>
            <a:off x="1257757" y="2465065"/>
            <a:ext cx="91200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fr-FR" sz="9600" b="1" cap="all" dirty="0">
                <a:ln w="0"/>
                <a:solidFill>
                  <a:srgbClr val="7030A0"/>
                </a:solidFill>
                <a:effectLst>
                  <a:reflection blurRad="12700" stA="50000" endPos="50000" dist="5000" dir="5400000" sy="-100000" rotWithShape="0"/>
                </a:effectLst>
                <a:latin typeface="Arial" charset="0"/>
              </a:rPr>
              <a:t>FIN</a:t>
            </a:r>
          </a:p>
        </p:txBody>
      </p:sp>
      <p:cxnSp>
        <p:nvCxnSpPr>
          <p:cNvPr id="792" name="Connecteur droit 791">
            <a:extLst>
              <a:ext uri="{FF2B5EF4-FFF2-40B4-BE49-F238E27FC236}">
                <a16:creationId xmlns:a16="http://schemas.microsoft.com/office/drawing/2014/main" id="{5BC9E239-06EB-7FB6-588E-3435DAEE9408}"/>
              </a:ext>
            </a:extLst>
          </p:cNvPr>
          <p:cNvCxnSpPr/>
          <p:nvPr/>
        </p:nvCxnSpPr>
        <p:spPr>
          <a:xfrm>
            <a:off x="2668219" y="4238855"/>
            <a:ext cx="7169918" cy="0"/>
          </a:xfrm>
          <a:prstGeom prst="line">
            <a:avLst/>
          </a:prstGeom>
          <a:ln>
            <a:solidFill>
              <a:srgbClr val="2230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1" name="ZoneTexte 790">
            <a:extLst>
              <a:ext uri="{FF2B5EF4-FFF2-40B4-BE49-F238E27FC236}">
                <a16:creationId xmlns:a16="http://schemas.microsoft.com/office/drawing/2014/main" id="{DA0E135F-AEBF-167C-D757-078DC295C4CD}"/>
              </a:ext>
            </a:extLst>
          </p:cNvPr>
          <p:cNvSpPr txBox="1"/>
          <p:nvPr/>
        </p:nvSpPr>
        <p:spPr>
          <a:xfrm>
            <a:off x="2518092" y="937118"/>
            <a:ext cx="68555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IMPACT CENTRE CHRETIEN EGLISE PRINCIPALE DE DAKAR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9D12954-D6D4-8F6A-0C3A-6BC83B6764B5}"/>
              </a:ext>
            </a:extLst>
          </p:cNvPr>
          <p:cNvSpPr/>
          <p:nvPr/>
        </p:nvSpPr>
        <p:spPr>
          <a:xfrm>
            <a:off x="0" y="0"/>
            <a:ext cx="12192000" cy="11705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6" name="Picture 2" descr="ICC TV WOLOF - YouTube">
            <a:extLst>
              <a:ext uri="{FF2B5EF4-FFF2-40B4-BE49-F238E27FC236}">
                <a16:creationId xmlns:a16="http://schemas.microsoft.com/office/drawing/2014/main" id="{C4673DC7-C7EC-0F29-C1AB-CC15151ABA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5821" y="5500048"/>
            <a:ext cx="1487605" cy="1073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Qui sommes-nous - impactcentrechretiendakar.com">
            <a:extLst>
              <a:ext uri="{FF2B5EF4-FFF2-40B4-BE49-F238E27FC236}">
                <a16:creationId xmlns:a16="http://schemas.microsoft.com/office/drawing/2014/main" id="{BE5461AD-0E13-1997-387A-B2A87070C4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012" y="326789"/>
            <a:ext cx="2286080" cy="1569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D87B12C2-DD8F-2049-A8DC-D5F53A51C9D6}"/>
              </a:ext>
            </a:extLst>
          </p:cNvPr>
          <p:cNvSpPr txBox="1"/>
          <p:nvPr/>
        </p:nvSpPr>
        <p:spPr>
          <a:xfrm>
            <a:off x="2135242" y="5102271"/>
            <a:ext cx="7584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>
                <a:solidFill>
                  <a:srgbClr val="22307E"/>
                </a:solidFill>
                <a:latin typeface="Bahnschrift SemiBold" panose="020B0502040204020203" pitchFamily="34" charset="0"/>
              </a:rPr>
              <a:t>MERCI POUR VOTRE ATTENTION</a:t>
            </a:r>
          </a:p>
        </p:txBody>
      </p:sp>
    </p:spTree>
    <p:extLst>
      <p:ext uri="{BB962C8B-B14F-4D97-AF65-F5344CB8AC3E}">
        <p14:creationId xmlns:p14="http://schemas.microsoft.com/office/powerpoint/2010/main" val="1515839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11430;p54"/>
          <p:cNvSpPr/>
          <p:nvPr/>
        </p:nvSpPr>
        <p:spPr>
          <a:xfrm>
            <a:off x="3813346" y="2675570"/>
            <a:ext cx="126914" cy="2834892"/>
          </a:xfrm>
          <a:prstGeom prst="rect">
            <a:avLst/>
          </a:prstGeom>
          <a:solidFill>
            <a:srgbClr val="2230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B4D5BBAD-A2BE-7E15-DBC9-52D9AFF3297C}"/>
              </a:ext>
            </a:extLst>
          </p:cNvPr>
          <p:cNvSpPr/>
          <p:nvPr/>
        </p:nvSpPr>
        <p:spPr>
          <a:xfrm>
            <a:off x="3598806" y="4968055"/>
            <a:ext cx="643467" cy="542407"/>
          </a:xfrm>
          <a:prstGeom prst="ellipse">
            <a:avLst/>
          </a:prstGeom>
          <a:ln>
            <a:solidFill>
              <a:srgbClr val="FAB5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90" name="Ellipse 789"/>
          <p:cNvSpPr/>
          <p:nvPr/>
        </p:nvSpPr>
        <p:spPr>
          <a:xfrm>
            <a:off x="3555070" y="2091352"/>
            <a:ext cx="643467" cy="643467"/>
          </a:xfrm>
          <a:prstGeom prst="ellipse">
            <a:avLst/>
          </a:prstGeom>
          <a:solidFill>
            <a:schemeClr val="bg1"/>
          </a:solidFill>
          <a:ln w="6350">
            <a:solidFill>
              <a:srgbClr val="FAB5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1" name="ZoneTexte 790"/>
          <p:cNvSpPr txBox="1"/>
          <p:nvPr/>
        </p:nvSpPr>
        <p:spPr>
          <a:xfrm>
            <a:off x="2106592" y="2152350"/>
            <a:ext cx="23381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rgbClr val="2230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Chapitre 01.</a:t>
            </a:r>
          </a:p>
        </p:txBody>
      </p:sp>
      <p:sp>
        <p:nvSpPr>
          <p:cNvPr id="792" name="Ellipse 791"/>
          <p:cNvSpPr/>
          <p:nvPr/>
        </p:nvSpPr>
        <p:spPr>
          <a:xfrm>
            <a:off x="3555070" y="3078616"/>
            <a:ext cx="643467" cy="643467"/>
          </a:xfrm>
          <a:prstGeom prst="ellipse">
            <a:avLst/>
          </a:prstGeom>
          <a:solidFill>
            <a:schemeClr val="bg1"/>
          </a:solidFill>
          <a:ln w="6350">
            <a:solidFill>
              <a:srgbClr val="FAB5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3" name="ZoneTexte 792"/>
          <p:cNvSpPr txBox="1"/>
          <p:nvPr/>
        </p:nvSpPr>
        <p:spPr>
          <a:xfrm>
            <a:off x="1991496" y="3047514"/>
            <a:ext cx="2461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rgbClr val="2230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Chapitre 02.</a:t>
            </a:r>
          </a:p>
        </p:txBody>
      </p:sp>
      <p:sp>
        <p:nvSpPr>
          <p:cNvPr id="794" name="Ellipse 793"/>
          <p:cNvSpPr/>
          <p:nvPr/>
        </p:nvSpPr>
        <p:spPr>
          <a:xfrm>
            <a:off x="3560041" y="4078928"/>
            <a:ext cx="643467" cy="643467"/>
          </a:xfrm>
          <a:prstGeom prst="ellipse">
            <a:avLst/>
          </a:prstGeom>
          <a:solidFill>
            <a:schemeClr val="bg1"/>
          </a:solidFill>
          <a:ln w="6350">
            <a:solidFill>
              <a:srgbClr val="FAB5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5" name="ZoneTexte 794"/>
          <p:cNvSpPr txBox="1"/>
          <p:nvPr/>
        </p:nvSpPr>
        <p:spPr>
          <a:xfrm>
            <a:off x="2106592" y="4077179"/>
            <a:ext cx="22651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rgbClr val="2230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Chapitre 03.</a:t>
            </a:r>
          </a:p>
        </p:txBody>
      </p:sp>
      <p:sp>
        <p:nvSpPr>
          <p:cNvPr id="797" name="ZoneTexte 796"/>
          <p:cNvSpPr txBox="1"/>
          <p:nvPr/>
        </p:nvSpPr>
        <p:spPr>
          <a:xfrm>
            <a:off x="4413547" y="2108912"/>
            <a:ext cx="519680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fr-FR" sz="2600" b="1" dirty="0"/>
              <a:t>Alphabet et Prononciation </a:t>
            </a:r>
            <a:endParaRPr lang="fr-FR" sz="2600" b="1" i="1" dirty="0"/>
          </a:p>
        </p:txBody>
      </p:sp>
      <p:sp>
        <p:nvSpPr>
          <p:cNvPr id="798" name="ZoneTexte 797"/>
          <p:cNvSpPr txBox="1"/>
          <p:nvPr/>
        </p:nvSpPr>
        <p:spPr>
          <a:xfrm>
            <a:off x="4371751" y="2734819"/>
            <a:ext cx="623089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fr-FR" sz="2600" b="1" dirty="0"/>
              <a:t>Principaux mots interrogatifs, articles, conjugaison etc.</a:t>
            </a:r>
          </a:p>
        </p:txBody>
      </p:sp>
      <p:sp>
        <p:nvSpPr>
          <p:cNvPr id="799" name="ZoneTexte 798"/>
          <p:cNvSpPr txBox="1"/>
          <p:nvPr/>
        </p:nvSpPr>
        <p:spPr>
          <a:xfrm>
            <a:off x="4461784" y="3992293"/>
            <a:ext cx="406681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fr-FR" sz="2600" b="1" dirty="0"/>
              <a:t>Expressions courantes</a:t>
            </a:r>
          </a:p>
        </p:txBody>
      </p:sp>
      <p:sp>
        <p:nvSpPr>
          <p:cNvPr id="842" name="Rectangle 841"/>
          <p:cNvSpPr/>
          <p:nvPr/>
        </p:nvSpPr>
        <p:spPr>
          <a:xfrm>
            <a:off x="0" y="-28898"/>
            <a:ext cx="12192000" cy="77789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Sommaire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ECEADF3-9509-9426-9B83-0F68CC30C7FA}"/>
              </a:ext>
            </a:extLst>
          </p:cNvPr>
          <p:cNvSpPr txBox="1"/>
          <p:nvPr/>
        </p:nvSpPr>
        <p:spPr>
          <a:xfrm>
            <a:off x="2040517" y="4955495"/>
            <a:ext cx="24702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rgbClr val="2230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Chapitre 04</a:t>
            </a:r>
            <a:r>
              <a:rPr lang="fr-FR" sz="1800" b="1" dirty="0">
                <a:solidFill>
                  <a:srgbClr val="2230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4" name="Picture 2" descr="ICC TV WOLOF - YouTube">
            <a:extLst>
              <a:ext uri="{FF2B5EF4-FFF2-40B4-BE49-F238E27FC236}">
                <a16:creationId xmlns:a16="http://schemas.microsoft.com/office/drawing/2014/main" id="{131166E9-7187-EF95-7CB4-D1E6CECD8B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5821" y="5500048"/>
            <a:ext cx="1487605" cy="1073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862D4D07-D404-1D69-57D1-8B3D068F67EF}"/>
              </a:ext>
            </a:extLst>
          </p:cNvPr>
          <p:cNvSpPr txBox="1"/>
          <p:nvPr/>
        </p:nvSpPr>
        <p:spPr>
          <a:xfrm>
            <a:off x="4565730" y="4836250"/>
            <a:ext cx="504462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600" b="1" dirty="0"/>
              <a:t>Les jours de la semaine et les nombres</a:t>
            </a:r>
          </a:p>
        </p:txBody>
      </p:sp>
    </p:spTree>
    <p:extLst>
      <p:ext uri="{BB962C8B-B14F-4D97-AF65-F5344CB8AC3E}">
        <p14:creationId xmlns:p14="http://schemas.microsoft.com/office/powerpoint/2010/main" val="3037616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A5388A-9823-FD21-0D6D-122703CE06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11430;p54">
            <a:extLst>
              <a:ext uri="{FF2B5EF4-FFF2-40B4-BE49-F238E27FC236}">
                <a16:creationId xmlns:a16="http://schemas.microsoft.com/office/drawing/2014/main" id="{77B1A8A7-5F75-7C0D-B555-04756B1B69C7}"/>
              </a:ext>
            </a:extLst>
          </p:cNvPr>
          <p:cNvSpPr/>
          <p:nvPr/>
        </p:nvSpPr>
        <p:spPr>
          <a:xfrm>
            <a:off x="3813346" y="2675570"/>
            <a:ext cx="126914" cy="2834892"/>
          </a:xfrm>
          <a:prstGeom prst="rect">
            <a:avLst/>
          </a:prstGeom>
          <a:solidFill>
            <a:srgbClr val="2230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E6E68E1D-A6C8-08C1-5061-37689DC3E808}"/>
              </a:ext>
            </a:extLst>
          </p:cNvPr>
          <p:cNvSpPr/>
          <p:nvPr/>
        </p:nvSpPr>
        <p:spPr>
          <a:xfrm>
            <a:off x="3598806" y="4968055"/>
            <a:ext cx="643467" cy="542407"/>
          </a:xfrm>
          <a:prstGeom prst="ellipse">
            <a:avLst/>
          </a:prstGeom>
          <a:ln>
            <a:solidFill>
              <a:srgbClr val="FAB5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90" name="Ellipse 789">
            <a:extLst>
              <a:ext uri="{FF2B5EF4-FFF2-40B4-BE49-F238E27FC236}">
                <a16:creationId xmlns:a16="http://schemas.microsoft.com/office/drawing/2014/main" id="{075FA1BA-353B-4BD4-0120-B5923875C822}"/>
              </a:ext>
            </a:extLst>
          </p:cNvPr>
          <p:cNvSpPr/>
          <p:nvPr/>
        </p:nvSpPr>
        <p:spPr>
          <a:xfrm>
            <a:off x="3555070" y="2091352"/>
            <a:ext cx="643467" cy="643467"/>
          </a:xfrm>
          <a:prstGeom prst="ellipse">
            <a:avLst/>
          </a:prstGeom>
          <a:solidFill>
            <a:schemeClr val="bg1"/>
          </a:solidFill>
          <a:ln w="6350">
            <a:solidFill>
              <a:srgbClr val="FAB5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1" name="ZoneTexte 790">
            <a:extLst>
              <a:ext uri="{FF2B5EF4-FFF2-40B4-BE49-F238E27FC236}">
                <a16:creationId xmlns:a16="http://schemas.microsoft.com/office/drawing/2014/main" id="{C1A3DEE4-4C36-A6AB-A041-594F5529FD41}"/>
              </a:ext>
            </a:extLst>
          </p:cNvPr>
          <p:cNvSpPr txBox="1"/>
          <p:nvPr/>
        </p:nvSpPr>
        <p:spPr>
          <a:xfrm>
            <a:off x="2106592" y="2152350"/>
            <a:ext cx="23381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rgbClr val="2230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Chapitre 05.</a:t>
            </a:r>
          </a:p>
        </p:txBody>
      </p:sp>
      <p:sp>
        <p:nvSpPr>
          <p:cNvPr id="792" name="Ellipse 791">
            <a:extLst>
              <a:ext uri="{FF2B5EF4-FFF2-40B4-BE49-F238E27FC236}">
                <a16:creationId xmlns:a16="http://schemas.microsoft.com/office/drawing/2014/main" id="{54CE6F05-957B-2C20-56EB-75C691434C3C}"/>
              </a:ext>
            </a:extLst>
          </p:cNvPr>
          <p:cNvSpPr/>
          <p:nvPr/>
        </p:nvSpPr>
        <p:spPr>
          <a:xfrm>
            <a:off x="3555070" y="3078616"/>
            <a:ext cx="643467" cy="643467"/>
          </a:xfrm>
          <a:prstGeom prst="ellipse">
            <a:avLst/>
          </a:prstGeom>
          <a:solidFill>
            <a:schemeClr val="bg1"/>
          </a:solidFill>
          <a:ln w="6350">
            <a:solidFill>
              <a:srgbClr val="FAB5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3" name="ZoneTexte 792">
            <a:extLst>
              <a:ext uri="{FF2B5EF4-FFF2-40B4-BE49-F238E27FC236}">
                <a16:creationId xmlns:a16="http://schemas.microsoft.com/office/drawing/2014/main" id="{D20F3CA0-ECF1-9A29-6F22-6275CC83C04E}"/>
              </a:ext>
            </a:extLst>
          </p:cNvPr>
          <p:cNvSpPr txBox="1"/>
          <p:nvPr/>
        </p:nvSpPr>
        <p:spPr>
          <a:xfrm>
            <a:off x="1991496" y="3047514"/>
            <a:ext cx="2461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rgbClr val="2230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Chapitre 06.</a:t>
            </a:r>
          </a:p>
        </p:txBody>
      </p:sp>
      <p:sp>
        <p:nvSpPr>
          <p:cNvPr id="794" name="Ellipse 793">
            <a:extLst>
              <a:ext uri="{FF2B5EF4-FFF2-40B4-BE49-F238E27FC236}">
                <a16:creationId xmlns:a16="http://schemas.microsoft.com/office/drawing/2014/main" id="{67EF303F-BD53-53A3-DF4F-0B4C2D7F1F09}"/>
              </a:ext>
            </a:extLst>
          </p:cNvPr>
          <p:cNvSpPr/>
          <p:nvPr/>
        </p:nvSpPr>
        <p:spPr>
          <a:xfrm>
            <a:off x="3560041" y="4078928"/>
            <a:ext cx="643467" cy="643467"/>
          </a:xfrm>
          <a:prstGeom prst="ellipse">
            <a:avLst/>
          </a:prstGeom>
          <a:solidFill>
            <a:schemeClr val="bg1"/>
          </a:solidFill>
          <a:ln w="6350">
            <a:solidFill>
              <a:srgbClr val="FAB5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5" name="ZoneTexte 794">
            <a:extLst>
              <a:ext uri="{FF2B5EF4-FFF2-40B4-BE49-F238E27FC236}">
                <a16:creationId xmlns:a16="http://schemas.microsoft.com/office/drawing/2014/main" id="{CEB00127-5E20-F927-A833-B48FE4A5F698}"/>
              </a:ext>
            </a:extLst>
          </p:cNvPr>
          <p:cNvSpPr txBox="1"/>
          <p:nvPr/>
        </p:nvSpPr>
        <p:spPr>
          <a:xfrm>
            <a:off x="2106592" y="4077179"/>
            <a:ext cx="22651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rgbClr val="2230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Chapitre 07.</a:t>
            </a:r>
          </a:p>
        </p:txBody>
      </p:sp>
      <p:sp>
        <p:nvSpPr>
          <p:cNvPr id="797" name="ZoneTexte 796">
            <a:extLst>
              <a:ext uri="{FF2B5EF4-FFF2-40B4-BE49-F238E27FC236}">
                <a16:creationId xmlns:a16="http://schemas.microsoft.com/office/drawing/2014/main" id="{ABFBE2AF-C99C-AE03-BB48-358985DEC942}"/>
              </a:ext>
            </a:extLst>
          </p:cNvPr>
          <p:cNvSpPr txBox="1"/>
          <p:nvPr/>
        </p:nvSpPr>
        <p:spPr>
          <a:xfrm>
            <a:off x="4413547" y="2108912"/>
            <a:ext cx="519680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fr-FR" sz="2600" b="1" dirty="0"/>
              <a:t>Les heures et couleurs</a:t>
            </a:r>
            <a:endParaRPr lang="fr-FR" sz="2600" b="1" i="1" dirty="0"/>
          </a:p>
        </p:txBody>
      </p:sp>
      <p:sp>
        <p:nvSpPr>
          <p:cNvPr id="798" name="ZoneTexte 797">
            <a:extLst>
              <a:ext uri="{FF2B5EF4-FFF2-40B4-BE49-F238E27FC236}">
                <a16:creationId xmlns:a16="http://schemas.microsoft.com/office/drawing/2014/main" id="{3B7CE05F-823C-64C9-5AD3-094988C83DBE}"/>
              </a:ext>
            </a:extLst>
          </p:cNvPr>
          <p:cNvSpPr txBox="1"/>
          <p:nvPr/>
        </p:nvSpPr>
        <p:spPr>
          <a:xfrm>
            <a:off x="4371751" y="2734819"/>
            <a:ext cx="623089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fr-FR" sz="2600" b="1" dirty="0"/>
              <a:t>Les mois et saisons</a:t>
            </a:r>
          </a:p>
        </p:txBody>
      </p:sp>
      <p:sp>
        <p:nvSpPr>
          <p:cNvPr id="799" name="ZoneTexte 798">
            <a:extLst>
              <a:ext uri="{FF2B5EF4-FFF2-40B4-BE49-F238E27FC236}">
                <a16:creationId xmlns:a16="http://schemas.microsoft.com/office/drawing/2014/main" id="{3ED96915-84CB-B905-0700-B1D51B33C3F0}"/>
              </a:ext>
            </a:extLst>
          </p:cNvPr>
          <p:cNvSpPr txBox="1"/>
          <p:nvPr/>
        </p:nvSpPr>
        <p:spPr>
          <a:xfrm>
            <a:off x="4461784" y="3992293"/>
            <a:ext cx="406681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fr-FR" sz="2600" b="1" dirty="0"/>
              <a:t>Le corps humain</a:t>
            </a:r>
          </a:p>
        </p:txBody>
      </p:sp>
      <p:sp>
        <p:nvSpPr>
          <p:cNvPr id="842" name="Rectangle 841">
            <a:extLst>
              <a:ext uri="{FF2B5EF4-FFF2-40B4-BE49-F238E27FC236}">
                <a16:creationId xmlns:a16="http://schemas.microsoft.com/office/drawing/2014/main" id="{C789878A-C748-99A2-2F8D-24DEC6A581FB}"/>
              </a:ext>
            </a:extLst>
          </p:cNvPr>
          <p:cNvSpPr/>
          <p:nvPr/>
        </p:nvSpPr>
        <p:spPr>
          <a:xfrm>
            <a:off x="0" y="-28898"/>
            <a:ext cx="12192000" cy="77789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Sommaire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5556DD5-9615-3158-BA76-1BB07F61286D}"/>
              </a:ext>
            </a:extLst>
          </p:cNvPr>
          <p:cNvSpPr txBox="1"/>
          <p:nvPr/>
        </p:nvSpPr>
        <p:spPr>
          <a:xfrm>
            <a:off x="2040517" y="4955495"/>
            <a:ext cx="24702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rgbClr val="2230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Chapitre 08</a:t>
            </a:r>
            <a:r>
              <a:rPr lang="fr-FR" sz="1800" b="1" dirty="0">
                <a:solidFill>
                  <a:srgbClr val="2230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4" name="Picture 2" descr="ICC TV WOLOF - YouTube">
            <a:extLst>
              <a:ext uri="{FF2B5EF4-FFF2-40B4-BE49-F238E27FC236}">
                <a16:creationId xmlns:a16="http://schemas.microsoft.com/office/drawing/2014/main" id="{9401FFED-4B3E-76FF-AB4C-BE32D81AC3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5821" y="5500048"/>
            <a:ext cx="1487605" cy="1073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7221172C-E2EB-8B01-E251-46FB003FFF2A}"/>
              </a:ext>
            </a:extLst>
          </p:cNvPr>
          <p:cNvSpPr txBox="1"/>
          <p:nvPr/>
        </p:nvSpPr>
        <p:spPr>
          <a:xfrm>
            <a:off x="4565730" y="4836250"/>
            <a:ext cx="504462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600" b="1" dirty="0"/>
              <a:t>La famille</a:t>
            </a:r>
          </a:p>
        </p:txBody>
      </p:sp>
    </p:spTree>
    <p:extLst>
      <p:ext uri="{BB962C8B-B14F-4D97-AF65-F5344CB8AC3E}">
        <p14:creationId xmlns:p14="http://schemas.microsoft.com/office/powerpoint/2010/main" val="1606875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DE89A5-5D3B-D7D8-BAB7-0FC17D25A9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11430;p54">
            <a:extLst>
              <a:ext uri="{FF2B5EF4-FFF2-40B4-BE49-F238E27FC236}">
                <a16:creationId xmlns:a16="http://schemas.microsoft.com/office/drawing/2014/main" id="{963A2C25-CEAC-69ED-3578-370E6719A973}"/>
              </a:ext>
            </a:extLst>
          </p:cNvPr>
          <p:cNvSpPr/>
          <p:nvPr/>
        </p:nvSpPr>
        <p:spPr>
          <a:xfrm>
            <a:off x="3815780" y="2224660"/>
            <a:ext cx="73314" cy="1320088"/>
          </a:xfrm>
          <a:prstGeom prst="rect">
            <a:avLst/>
          </a:prstGeom>
          <a:solidFill>
            <a:srgbClr val="2230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0" name="Ellipse 789">
            <a:extLst>
              <a:ext uri="{FF2B5EF4-FFF2-40B4-BE49-F238E27FC236}">
                <a16:creationId xmlns:a16="http://schemas.microsoft.com/office/drawing/2014/main" id="{1116977D-8D67-5917-56DA-F18870E83FCD}"/>
              </a:ext>
            </a:extLst>
          </p:cNvPr>
          <p:cNvSpPr/>
          <p:nvPr/>
        </p:nvSpPr>
        <p:spPr>
          <a:xfrm>
            <a:off x="3555070" y="2091352"/>
            <a:ext cx="643467" cy="643467"/>
          </a:xfrm>
          <a:prstGeom prst="ellipse">
            <a:avLst/>
          </a:prstGeom>
          <a:solidFill>
            <a:schemeClr val="bg1"/>
          </a:solidFill>
          <a:ln w="6350">
            <a:solidFill>
              <a:srgbClr val="FAB5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1" name="ZoneTexte 790">
            <a:extLst>
              <a:ext uri="{FF2B5EF4-FFF2-40B4-BE49-F238E27FC236}">
                <a16:creationId xmlns:a16="http://schemas.microsoft.com/office/drawing/2014/main" id="{8FF984A8-0C6B-8FF1-ADDF-85A704B14CD5}"/>
              </a:ext>
            </a:extLst>
          </p:cNvPr>
          <p:cNvSpPr txBox="1"/>
          <p:nvPr/>
        </p:nvSpPr>
        <p:spPr>
          <a:xfrm>
            <a:off x="2095496" y="2076508"/>
            <a:ext cx="23381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rgbClr val="2230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Chapitre 09.</a:t>
            </a:r>
          </a:p>
        </p:txBody>
      </p:sp>
      <p:sp>
        <p:nvSpPr>
          <p:cNvPr id="797" name="ZoneTexte 796">
            <a:extLst>
              <a:ext uri="{FF2B5EF4-FFF2-40B4-BE49-F238E27FC236}">
                <a16:creationId xmlns:a16="http://schemas.microsoft.com/office/drawing/2014/main" id="{76A97905-68E2-65FA-9381-B4C547CE7D60}"/>
              </a:ext>
            </a:extLst>
          </p:cNvPr>
          <p:cNvSpPr txBox="1"/>
          <p:nvPr/>
        </p:nvSpPr>
        <p:spPr>
          <a:xfrm>
            <a:off x="4413547" y="2108912"/>
            <a:ext cx="519680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fr-FR" sz="2600" b="1" i="1" dirty="0"/>
              <a:t>Divers mots</a:t>
            </a:r>
          </a:p>
        </p:txBody>
      </p:sp>
      <p:sp>
        <p:nvSpPr>
          <p:cNvPr id="842" name="Rectangle 841">
            <a:extLst>
              <a:ext uri="{FF2B5EF4-FFF2-40B4-BE49-F238E27FC236}">
                <a16:creationId xmlns:a16="http://schemas.microsoft.com/office/drawing/2014/main" id="{E615BDF2-276C-DD7E-A89B-63FB0260615D}"/>
              </a:ext>
            </a:extLst>
          </p:cNvPr>
          <p:cNvSpPr/>
          <p:nvPr/>
        </p:nvSpPr>
        <p:spPr>
          <a:xfrm>
            <a:off x="0" y="-28898"/>
            <a:ext cx="12192000" cy="77789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Sommaire</a:t>
            </a:r>
          </a:p>
        </p:txBody>
      </p:sp>
      <p:pic>
        <p:nvPicPr>
          <p:cNvPr id="4" name="Picture 2" descr="ICC TV WOLOF - YouTube">
            <a:extLst>
              <a:ext uri="{FF2B5EF4-FFF2-40B4-BE49-F238E27FC236}">
                <a16:creationId xmlns:a16="http://schemas.microsoft.com/office/drawing/2014/main" id="{2151AF26-8FF8-D1D8-5104-057DDB4BD6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5821" y="5500048"/>
            <a:ext cx="1487605" cy="1073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2046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Rectangle 816"/>
          <p:cNvSpPr/>
          <p:nvPr/>
        </p:nvSpPr>
        <p:spPr>
          <a:xfrm>
            <a:off x="109182" y="0"/>
            <a:ext cx="12082818" cy="81743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800" b="1" i="1" dirty="0">
                <a:solidFill>
                  <a:schemeClr val="bg1"/>
                </a:solidFill>
              </a:rPr>
              <a:t>Chapitre 1 </a:t>
            </a:r>
          </a:p>
          <a:p>
            <a:pPr algn="ctr"/>
            <a:endParaRPr lang="fr-FR" dirty="0"/>
          </a:p>
        </p:txBody>
      </p:sp>
      <p:pic>
        <p:nvPicPr>
          <p:cNvPr id="3" name="Picture 2" descr="ICC TV WOLOF - YouTube">
            <a:extLst>
              <a:ext uri="{FF2B5EF4-FFF2-40B4-BE49-F238E27FC236}">
                <a16:creationId xmlns:a16="http://schemas.microsoft.com/office/drawing/2014/main" id="{2D407741-5D6A-8690-4472-06CEF3C0A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7833" y="6040568"/>
            <a:ext cx="1392071" cy="81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3F7C84D0-76B4-6176-163B-C7EEA5E83C6F}"/>
              </a:ext>
            </a:extLst>
          </p:cNvPr>
          <p:cNvSpPr txBox="1"/>
          <p:nvPr/>
        </p:nvSpPr>
        <p:spPr>
          <a:xfrm>
            <a:off x="2916820" y="2581154"/>
            <a:ext cx="70026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solidFill>
                  <a:srgbClr val="2230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ALPHABET ET PRONONCIATION</a:t>
            </a:r>
          </a:p>
        </p:txBody>
      </p:sp>
    </p:spTree>
    <p:extLst>
      <p:ext uri="{BB962C8B-B14F-4D97-AF65-F5344CB8AC3E}">
        <p14:creationId xmlns:p14="http://schemas.microsoft.com/office/powerpoint/2010/main" val="3549003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213996-0E28-64AB-E74D-C4A74A9283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Rectangle 816">
            <a:extLst>
              <a:ext uri="{FF2B5EF4-FFF2-40B4-BE49-F238E27FC236}">
                <a16:creationId xmlns:a16="http://schemas.microsoft.com/office/drawing/2014/main" id="{02AD69A1-EF3A-8AC8-D800-E6105921F172}"/>
              </a:ext>
            </a:extLst>
          </p:cNvPr>
          <p:cNvSpPr/>
          <p:nvPr/>
        </p:nvSpPr>
        <p:spPr>
          <a:xfrm>
            <a:off x="0" y="-45036"/>
            <a:ext cx="12192000" cy="65903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800" b="1" dirty="0">
                <a:solidFill>
                  <a:schemeClr val="bg1"/>
                </a:solidFill>
              </a:rPr>
              <a:t>Alphabet &amp; Prononciation</a:t>
            </a:r>
          </a:p>
        </p:txBody>
      </p:sp>
      <p:pic>
        <p:nvPicPr>
          <p:cNvPr id="3" name="Picture 2" descr="ICC TV WOLOF - YouTube">
            <a:extLst>
              <a:ext uri="{FF2B5EF4-FFF2-40B4-BE49-F238E27FC236}">
                <a16:creationId xmlns:a16="http://schemas.microsoft.com/office/drawing/2014/main" id="{40E6E1B6-7956-B9C9-39BA-3913D05EE6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7333" y="5595582"/>
            <a:ext cx="1366093" cy="977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952CA115-A7C3-C603-D6A2-B2FEB5ABF9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7062" y="1377388"/>
            <a:ext cx="7060557" cy="3912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746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7B19AC-CF56-0C87-E5AB-4AC0062CF5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Rectangle 816">
            <a:extLst>
              <a:ext uri="{FF2B5EF4-FFF2-40B4-BE49-F238E27FC236}">
                <a16:creationId xmlns:a16="http://schemas.microsoft.com/office/drawing/2014/main" id="{943BFB21-1471-F57D-F6B6-92BB47274140}"/>
              </a:ext>
            </a:extLst>
          </p:cNvPr>
          <p:cNvSpPr/>
          <p:nvPr/>
        </p:nvSpPr>
        <p:spPr>
          <a:xfrm>
            <a:off x="0" y="-45036"/>
            <a:ext cx="12192000" cy="65903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800" b="1" dirty="0">
                <a:solidFill>
                  <a:schemeClr val="bg1"/>
                </a:solidFill>
              </a:rPr>
              <a:t>Alphabet &amp; Prononciation</a:t>
            </a:r>
          </a:p>
        </p:txBody>
      </p:sp>
      <p:pic>
        <p:nvPicPr>
          <p:cNvPr id="3" name="Picture 2" descr="ICC TV WOLOF - YouTube">
            <a:extLst>
              <a:ext uri="{FF2B5EF4-FFF2-40B4-BE49-F238E27FC236}">
                <a16:creationId xmlns:a16="http://schemas.microsoft.com/office/drawing/2014/main" id="{CD2B8D6B-2F60-FADE-892F-1FDB24814A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7333" y="5595582"/>
            <a:ext cx="1366093" cy="977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952CF2D9-D21B-AB0B-3A52-65927A5414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1463" y="1057395"/>
            <a:ext cx="7373074" cy="4371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701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88FA18-90BA-0851-A942-5210A1E6DD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Rectangle 816">
            <a:extLst>
              <a:ext uri="{FF2B5EF4-FFF2-40B4-BE49-F238E27FC236}">
                <a16:creationId xmlns:a16="http://schemas.microsoft.com/office/drawing/2014/main" id="{AA078AD7-20FE-0333-CA3D-CB38076DB572}"/>
              </a:ext>
            </a:extLst>
          </p:cNvPr>
          <p:cNvSpPr/>
          <p:nvPr/>
        </p:nvSpPr>
        <p:spPr>
          <a:xfrm>
            <a:off x="0" y="-45036"/>
            <a:ext cx="12192000" cy="65903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800" b="1" dirty="0">
                <a:solidFill>
                  <a:schemeClr val="bg1"/>
                </a:solidFill>
              </a:rPr>
              <a:t>Alphabet &amp; Prononciation</a:t>
            </a:r>
          </a:p>
        </p:txBody>
      </p:sp>
      <p:pic>
        <p:nvPicPr>
          <p:cNvPr id="3" name="Picture 2" descr="ICC TV WOLOF - YouTube">
            <a:extLst>
              <a:ext uri="{FF2B5EF4-FFF2-40B4-BE49-F238E27FC236}">
                <a16:creationId xmlns:a16="http://schemas.microsoft.com/office/drawing/2014/main" id="{B9C8FE7C-08B1-795F-B3B0-9FEE888696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7333" y="5595582"/>
            <a:ext cx="1366093" cy="977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619901E-F184-F04D-DDE6-B417324818D9}"/>
              </a:ext>
            </a:extLst>
          </p:cNvPr>
          <p:cNvSpPr/>
          <p:nvPr/>
        </p:nvSpPr>
        <p:spPr>
          <a:xfrm>
            <a:off x="856526" y="1139735"/>
            <a:ext cx="2002421" cy="2982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1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se prononce a</a:t>
            </a:r>
            <a:endParaRPr lang="fr-FR" sz="12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1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 se prononce b</a:t>
            </a:r>
            <a:endParaRPr lang="fr-FR" sz="12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1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 se prononce </a:t>
            </a:r>
            <a:r>
              <a:rPr lang="fr-FR" sz="12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cheu</a:t>
            </a:r>
            <a:endParaRPr lang="fr-FR" sz="12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1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 se prononce </a:t>
            </a:r>
            <a:r>
              <a:rPr lang="fr-FR" sz="12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deu</a:t>
            </a:r>
            <a:endParaRPr lang="fr-FR" sz="12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1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 se prononce </a:t>
            </a:r>
            <a:r>
              <a:rPr lang="fr-FR" sz="12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é</a:t>
            </a:r>
            <a:endParaRPr lang="fr-FR" sz="12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1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 se prononce </a:t>
            </a:r>
            <a:r>
              <a:rPr lang="fr-FR" sz="12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fe</a:t>
            </a:r>
            <a:endParaRPr lang="fr-FR" sz="12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1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 se prononce gue</a:t>
            </a:r>
            <a:endParaRPr lang="fr-FR" sz="12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1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 se prononce i</a:t>
            </a:r>
            <a:endParaRPr lang="fr-FR" sz="12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1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 se prononce </a:t>
            </a:r>
            <a:r>
              <a:rPr lang="fr-FR" sz="12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djeu</a:t>
            </a:r>
            <a:endParaRPr lang="fr-FR" sz="12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87B534-A538-2F82-CE9E-53DD0CC351B7}"/>
              </a:ext>
            </a:extLst>
          </p:cNvPr>
          <p:cNvSpPr/>
          <p:nvPr/>
        </p:nvSpPr>
        <p:spPr>
          <a:xfrm>
            <a:off x="3318088" y="1171368"/>
            <a:ext cx="1452245" cy="2697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1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 se prononce que</a:t>
            </a:r>
            <a:endParaRPr lang="fr-FR" sz="12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1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 se prononce le</a:t>
            </a:r>
            <a:endParaRPr lang="fr-FR" sz="12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1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 se prononce </a:t>
            </a:r>
            <a:r>
              <a:rPr lang="fr-FR" sz="12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meu</a:t>
            </a:r>
            <a:endParaRPr lang="fr-FR" sz="12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1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 se prononce </a:t>
            </a:r>
            <a:r>
              <a:rPr lang="fr-FR" sz="12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neu</a:t>
            </a:r>
            <a:endParaRPr lang="fr-FR" sz="12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12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ñ</a:t>
            </a:r>
            <a:r>
              <a:rPr lang="fr-FR" sz="1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se prononce </a:t>
            </a:r>
            <a:r>
              <a:rPr lang="fr-FR" sz="12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nieu</a:t>
            </a:r>
            <a:endParaRPr lang="fr-FR" sz="12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12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η</a:t>
            </a:r>
            <a:r>
              <a:rPr lang="fr-FR" sz="1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se prononce </a:t>
            </a:r>
            <a:r>
              <a:rPr lang="fr-FR" sz="12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ngeu</a:t>
            </a:r>
            <a:endParaRPr lang="fr-FR" sz="12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1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 se prononce o</a:t>
            </a:r>
            <a:endParaRPr lang="fr-FR" sz="12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1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 se prononce </a:t>
            </a:r>
            <a:r>
              <a:rPr lang="fr-FR" sz="12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</a:t>
            </a:r>
            <a:endParaRPr lang="fr-FR" sz="12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1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 se prononce que</a:t>
            </a:r>
            <a:endParaRPr lang="fr-FR" sz="12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616BB40-D06A-2E12-3199-9C2DCA83D97D}"/>
              </a:ext>
            </a:extLst>
          </p:cNvPr>
          <p:cNvSpPr/>
          <p:nvPr/>
        </p:nvSpPr>
        <p:spPr>
          <a:xfrm>
            <a:off x="5407660" y="1228079"/>
            <a:ext cx="1376680" cy="2982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1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 se prononce re</a:t>
            </a:r>
            <a:endParaRPr lang="fr-FR" sz="12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1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 se prononce se</a:t>
            </a:r>
            <a:endParaRPr lang="fr-FR" sz="12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12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fr-FR" sz="1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se prononce </a:t>
            </a:r>
            <a:r>
              <a:rPr lang="fr-FR" sz="12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teu</a:t>
            </a:r>
            <a:endParaRPr lang="fr-FR" sz="12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1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 se prononce ou</a:t>
            </a:r>
            <a:endParaRPr lang="fr-FR" sz="12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1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 se prononce </a:t>
            </a:r>
            <a:r>
              <a:rPr lang="fr-FR" sz="12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oue</a:t>
            </a:r>
            <a:endParaRPr lang="fr-FR" sz="12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1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 se prononce </a:t>
            </a:r>
            <a:r>
              <a:rPr lang="fr-FR" sz="12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kheu</a:t>
            </a:r>
            <a:r>
              <a:rPr lang="fr-FR" sz="1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fr-FR" sz="1200" b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fr-FR" sz="12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fr-FR" sz="1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fr-FR" sz="12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1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 se prononce </a:t>
            </a:r>
            <a:r>
              <a:rPr lang="fr-FR" sz="12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yeu</a:t>
            </a:r>
            <a:endParaRPr lang="fr-FR" sz="12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12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â</a:t>
            </a:r>
            <a:r>
              <a:rPr lang="fr-FR" sz="1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se prononce an</a:t>
            </a:r>
            <a:endParaRPr lang="fr-FR" sz="12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1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 se prononce </a:t>
            </a:r>
            <a:r>
              <a:rPr lang="fr-FR" sz="12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è</a:t>
            </a:r>
            <a:endParaRPr lang="fr-FR" sz="12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2451D9E-4F28-0A55-D03E-A55E9B592B4F}"/>
              </a:ext>
            </a:extLst>
          </p:cNvPr>
          <p:cNvSpPr/>
          <p:nvPr/>
        </p:nvSpPr>
        <p:spPr>
          <a:xfrm>
            <a:off x="7205593" y="1256673"/>
            <a:ext cx="1753211" cy="1752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12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é</a:t>
            </a:r>
            <a:r>
              <a:rPr lang="fr-FR" sz="1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se prononce et</a:t>
            </a:r>
            <a:endParaRPr lang="fr-FR" sz="12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12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ë</a:t>
            </a:r>
            <a:r>
              <a:rPr lang="fr-FR" sz="1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se prononce eux</a:t>
            </a:r>
            <a:endParaRPr lang="fr-FR" sz="12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12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ee</a:t>
            </a:r>
            <a:r>
              <a:rPr lang="fr-FR" sz="1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se prononce </a:t>
            </a:r>
            <a:r>
              <a:rPr lang="fr-FR" sz="12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éé</a:t>
            </a:r>
            <a:endParaRPr lang="fr-FR" sz="12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12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ée</a:t>
            </a:r>
            <a:r>
              <a:rPr lang="fr-FR" sz="1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se prononce et </a:t>
            </a:r>
            <a:r>
              <a:rPr lang="fr-FR" sz="12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é</a:t>
            </a:r>
            <a:endParaRPr lang="fr-FR" sz="12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12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ëe</a:t>
            </a:r>
            <a:r>
              <a:rPr lang="fr-FR" sz="1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se prononce </a:t>
            </a:r>
            <a:r>
              <a:rPr lang="fr-FR" sz="12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euè</a:t>
            </a:r>
            <a:endParaRPr lang="fr-FR" sz="12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808114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612130-5C13-A159-D6DB-2DDD820E7B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Rectangle 816">
            <a:extLst>
              <a:ext uri="{FF2B5EF4-FFF2-40B4-BE49-F238E27FC236}">
                <a16:creationId xmlns:a16="http://schemas.microsoft.com/office/drawing/2014/main" id="{20136D8F-2AFD-7A5E-6F77-E19486B9F4A7}"/>
              </a:ext>
            </a:extLst>
          </p:cNvPr>
          <p:cNvSpPr/>
          <p:nvPr/>
        </p:nvSpPr>
        <p:spPr>
          <a:xfrm>
            <a:off x="0" y="-45036"/>
            <a:ext cx="12192000" cy="65903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800" b="1" dirty="0">
                <a:solidFill>
                  <a:schemeClr val="bg1"/>
                </a:solidFill>
              </a:rPr>
              <a:t>Alphabet &amp; Prononciation</a:t>
            </a:r>
          </a:p>
        </p:txBody>
      </p:sp>
      <p:pic>
        <p:nvPicPr>
          <p:cNvPr id="3" name="Picture 2" descr="ICC TV WOLOF - YouTube">
            <a:extLst>
              <a:ext uri="{FF2B5EF4-FFF2-40B4-BE49-F238E27FC236}">
                <a16:creationId xmlns:a16="http://schemas.microsoft.com/office/drawing/2014/main" id="{309F5621-FDCC-A0E7-59ED-7A4748BD7E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7333" y="5595582"/>
            <a:ext cx="1366093" cy="977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431ECF40-9C42-6674-6C50-AEE9381C83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3605" y="1255688"/>
            <a:ext cx="8947230" cy="433989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090AB28-2989-CCE4-9380-37A03AAC1C8F}"/>
              </a:ext>
            </a:extLst>
          </p:cNvPr>
          <p:cNvSpPr/>
          <p:nvPr/>
        </p:nvSpPr>
        <p:spPr>
          <a:xfrm>
            <a:off x="4722471" y="1262418"/>
            <a:ext cx="3507129" cy="42124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Flèche vers la droite 9">
            <a:extLst>
              <a:ext uri="{FF2B5EF4-FFF2-40B4-BE49-F238E27FC236}">
                <a16:creationId xmlns:a16="http://schemas.microsoft.com/office/drawing/2014/main" id="{B718107D-DC41-150F-AFD3-9566BA0B3D55}"/>
              </a:ext>
            </a:extLst>
          </p:cNvPr>
          <p:cNvSpPr/>
          <p:nvPr/>
        </p:nvSpPr>
        <p:spPr>
          <a:xfrm>
            <a:off x="5139159" y="2407534"/>
            <a:ext cx="2766350" cy="42826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Flèche vers la droite 11">
            <a:extLst>
              <a:ext uri="{FF2B5EF4-FFF2-40B4-BE49-F238E27FC236}">
                <a16:creationId xmlns:a16="http://schemas.microsoft.com/office/drawing/2014/main" id="{E3365CF7-611F-020A-8811-32FB6FD003AF}"/>
              </a:ext>
            </a:extLst>
          </p:cNvPr>
          <p:cNvSpPr/>
          <p:nvPr/>
        </p:nvSpPr>
        <p:spPr>
          <a:xfrm>
            <a:off x="5139159" y="3477491"/>
            <a:ext cx="2766350" cy="42826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5C9659E3-7C1A-792F-9991-6FE615E56240}"/>
              </a:ext>
            </a:extLst>
          </p:cNvPr>
          <p:cNvSpPr txBox="1"/>
          <p:nvPr/>
        </p:nvSpPr>
        <p:spPr>
          <a:xfrm>
            <a:off x="8322197" y="2747162"/>
            <a:ext cx="1666754" cy="27699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fr-F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Gaar</a:t>
            </a:r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(gare)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E2202F06-0306-488A-0FBF-3CA1E7645442}"/>
              </a:ext>
            </a:extLst>
          </p:cNvPr>
          <p:cNvSpPr txBox="1"/>
          <p:nvPr/>
        </p:nvSpPr>
        <p:spPr>
          <a:xfrm>
            <a:off x="8322197" y="1492224"/>
            <a:ext cx="1666754" cy="27699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fr-F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Tàkk</a:t>
            </a:r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(allumer)</a:t>
            </a:r>
          </a:p>
        </p:txBody>
      </p:sp>
    </p:spTree>
    <p:extLst>
      <p:ext uri="{BB962C8B-B14F-4D97-AF65-F5344CB8AC3E}">
        <p14:creationId xmlns:p14="http://schemas.microsoft.com/office/powerpoint/2010/main" val="1012858114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e">
  <a:themeElements>
    <a:clrScheme name="Galerie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e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e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TM10001114[[fn=Galerie]]</Template>
  <TotalTime>6229</TotalTime>
  <Words>250</Words>
  <Application>Microsoft Macintosh PowerPoint</Application>
  <PresentationFormat>Grand écran</PresentationFormat>
  <Paragraphs>70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6" baseType="lpstr">
      <vt:lpstr>Arial</vt:lpstr>
      <vt:lpstr>Bahnschrift SemiBold</vt:lpstr>
      <vt:lpstr>Calibri</vt:lpstr>
      <vt:lpstr>Gill Sans MT</vt:lpstr>
      <vt:lpstr>Times New Roman</vt:lpstr>
      <vt:lpstr>Galerie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Missimahou Mardoche AYIHOUNDA</dc:creator>
  <cp:lastModifiedBy>Catherine Léandra Coly</cp:lastModifiedBy>
  <cp:revision>90</cp:revision>
  <dcterms:created xsi:type="dcterms:W3CDTF">2024-04-11T08:21:05Z</dcterms:created>
  <dcterms:modified xsi:type="dcterms:W3CDTF">2024-10-29T22:22:03Z</dcterms:modified>
</cp:coreProperties>
</file>