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0" r:id="rId3"/>
    <p:sldId id="274" r:id="rId4"/>
    <p:sldId id="275" r:id="rId5"/>
    <p:sldId id="287" r:id="rId6"/>
    <p:sldId id="286" r:id="rId7"/>
    <p:sldId id="288" r:id="rId8"/>
    <p:sldId id="278" r:id="rId9"/>
    <p:sldId id="257" r:id="rId10"/>
    <p:sldId id="276" r:id="rId11"/>
    <p:sldId id="281" r:id="rId12"/>
    <p:sldId id="271" r:id="rId13"/>
    <p:sldId id="284" r:id="rId14"/>
    <p:sldId id="277" r:id="rId15"/>
    <p:sldId id="28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AEE"/>
    <a:srgbClr val="FFE5A0"/>
    <a:srgbClr val="FFC000"/>
    <a:srgbClr val="FAB500"/>
    <a:srgbClr val="223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C1B5-5883-4733-8973-A19293F9B103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B022-4547-4D79-92F0-2A2416EE5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4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4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8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E030-0A56-4A42-8B26-D4CDB2F7175E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1271404" y="3064851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ICC TV WOLOF</a:t>
            </a:r>
          </a:p>
        </p:txBody>
      </p:sp>
      <p:cxnSp>
        <p:nvCxnSpPr>
          <p:cNvPr id="792" name="Connecteur droit 791"/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/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CC TV WOLOF - YouTube">
            <a:extLst>
              <a:ext uri="{FF2B5EF4-FFF2-40B4-BE49-F238E27FC236}">
                <a16:creationId xmlns:a16="http://schemas.microsoft.com/office/drawing/2014/main" id="{54E68D72-B83C-678F-A7C3-22F89EC0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i sommes-nous - impactcentrechretiendakar.com">
            <a:extLst>
              <a:ext uri="{FF2B5EF4-FFF2-40B4-BE49-F238E27FC236}">
                <a16:creationId xmlns:a16="http://schemas.microsoft.com/office/drawing/2014/main" id="{605657D0-9C6C-10DB-30A6-B788CC07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8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13996-0E28-64AB-E74D-C4A74A92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02AD69A1-EF3A-8AC8-D800-E6105921F172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Mots Interrogatifs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C15F60A7-2442-00BB-AE27-98B9CEBB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C02FBAE-9EE2-8496-0CA7-858B9A62F141}"/>
              </a:ext>
            </a:extLst>
          </p:cNvPr>
          <p:cNvSpPr txBox="1"/>
          <p:nvPr/>
        </p:nvSpPr>
        <p:spPr>
          <a:xfrm>
            <a:off x="418322" y="689207"/>
            <a:ext cx="11355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Ces mots sont couramment utilisés dans les conversations pour poser des questions en Wolof :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BE7ED8-B12F-A7F1-2CF3-0AB097B99D3E}"/>
              </a:ext>
            </a:extLst>
          </p:cNvPr>
          <p:cNvSpPr txBox="1"/>
          <p:nvPr/>
        </p:nvSpPr>
        <p:spPr>
          <a:xfrm>
            <a:off x="418322" y="1296956"/>
            <a:ext cx="11355355" cy="396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Ana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(se réfère à la localisation d'une personne ou d'une chose</a:t>
            </a:r>
            <a:r>
              <a:rPr lang="fr-FR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) = où ? </a:t>
            </a:r>
            <a:r>
              <a:rPr lang="fr-FR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Ana sa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xarit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(Où est ton ami 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Fan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(spécifique pour le lieu</a:t>
            </a:r>
            <a:r>
              <a:rPr lang="fr-FR" b="1" i="1" kern="100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/endroit</a:t>
            </a:r>
            <a:r>
              <a:rPr lang="fr-FR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) </a:t>
            </a:r>
            <a:r>
              <a:rPr lang="fr-FR" b="1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= où ? </a:t>
            </a:r>
            <a:r>
              <a:rPr lang="fr-FR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 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Fan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ngay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dem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(Où vas-tu ?) / 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Fan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moo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lay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metti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(Où as-tu mal 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Kañ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(Quand ?) :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Kañ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ngay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ñëw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(Quand viens-tu 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Lan</a:t>
            </a:r>
            <a:r>
              <a:rPr lang="fr-FR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(Quoi/Que/Qu’est-ce que…) : 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Lan la?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(Qu'est-ce qu’il y’a 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Kan</a:t>
            </a:r>
            <a:r>
              <a:rPr lang="fr-FR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(pour les personnes) = Qui ? : 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Kan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moo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ñëw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(Qui est venu 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Ñan</a:t>
            </a:r>
            <a:r>
              <a:rPr lang="fr-FR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i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(pluriel) = Qui ? :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Ñan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ñoo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ñew</a:t>
            </a:r>
            <a:r>
              <a:rPr lang="fr-FR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(Qui sont venus 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Naka</a:t>
            </a:r>
            <a:r>
              <a:rPr lang="fr-FR" b="1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(Comment ?)</a:t>
            </a:r>
            <a:r>
              <a:rPr lang="fr-FR" b="1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/Ci </a:t>
            </a:r>
            <a:r>
              <a:rPr lang="fr-FR" b="1" kern="1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Naka</a:t>
            </a:r>
            <a:r>
              <a:rPr lang="fr-FR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(Comment ça ?) :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Naka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nga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ñëwe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(Comment es-tu venu 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Ñaata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(Combien ?) :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Ñaata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lay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jar 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(Combien ça coûte 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Lu </a:t>
            </a:r>
            <a:r>
              <a:rPr lang="fr-FR" b="1" kern="100" dirty="0" err="1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tax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(Pourquoi ?) : 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Lu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tax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nga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ñëw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(Pourquoi es-tu venu 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✔"/>
            </a:pPr>
            <a:r>
              <a:rPr lang="fr-FR" b="1" kern="100" dirty="0">
                <a:solidFill>
                  <a:srgbClr val="53813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Ban 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(Quel/Quelle) : 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Ban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yoon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nga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jël</a:t>
            </a:r>
            <a:r>
              <a:rPr lang="fr-FR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(Quelle route/voie as-tu prise ?)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21674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E3B2F-368E-6A63-0245-0C2507E4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E05D3E-BDFB-A1FB-64D9-D5727323245C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EXERCICE D’APPLICATION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4C4A9712-DE2B-278C-C212-D16BE5EA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D062520-45C9-3B29-7E87-96920F584314}"/>
              </a:ext>
            </a:extLst>
          </p:cNvPr>
          <p:cNvSpPr txBox="1"/>
          <p:nvPr/>
        </p:nvSpPr>
        <p:spPr>
          <a:xfrm>
            <a:off x="149287" y="613994"/>
            <a:ext cx="5738326" cy="556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Quand es-tu arrivé/venu ? : _____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nga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ñëw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Kan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Lan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Kañ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Combien de pains avez-vous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 : _____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mburu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ngeen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am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Ana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Ñaata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Ban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Qu’est-ce que je dois faire ? : _____ la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wara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def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Fan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Ana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Lan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Comment vas-tu faire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 : _____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nga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nara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def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Kan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Naka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Lu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tax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Mort, où est ta victoire ? : Dee, _____ sa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ndam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Ana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Ban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Kañ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BD2EF7-0265-C174-D686-5D82A5A26423}"/>
              </a:ext>
            </a:extLst>
          </p:cNvPr>
          <p:cNvSpPr txBox="1"/>
          <p:nvPr/>
        </p:nvSpPr>
        <p:spPr>
          <a:xfrm>
            <a:off x="6120887" y="613994"/>
            <a:ext cx="5612851" cy="556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Quelle heure est-il ? : _____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waxtu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moo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jot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Ñan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Fan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Ban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Où as-tu acheté cet habit 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? : _____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nga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jënde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yere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bi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Fan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Kan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Ñaata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Pourquoi dis-tu cela ? : _____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nga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wax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loolu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Lu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tax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Ana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Lan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Qui a dirigé la prière ? : _____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moo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jiite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ñaan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bi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Lan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Kan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Ban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Ces gens, qui sont-ils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 : Nit yi, _____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lañu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Ñaata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Kan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Ñan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D49545-AF6F-C139-67DE-C7FD662A75EB}"/>
              </a:ext>
            </a:extLst>
          </p:cNvPr>
          <p:cNvCxnSpPr>
            <a:cxnSpLocks/>
          </p:cNvCxnSpPr>
          <p:nvPr/>
        </p:nvCxnSpPr>
        <p:spPr>
          <a:xfrm>
            <a:off x="5844075" y="613994"/>
            <a:ext cx="0" cy="55162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3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19AC-CF56-0C87-E5AB-4AC0062CF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943BFB21-1471-F57D-F6B6-92BB47274140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Articles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6D630BDB-9F97-0146-8812-81AD7FFD8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F0FD1A-9877-EEA2-4307-F6FEDC1D3FDB}"/>
              </a:ext>
            </a:extLst>
          </p:cNvPr>
          <p:cNvSpPr txBox="1"/>
          <p:nvPr/>
        </p:nvSpPr>
        <p:spPr>
          <a:xfrm>
            <a:off x="2034074" y="875131"/>
            <a:ext cx="236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Définis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2FB25FC-85E2-E86E-B8B4-3847B127EECB}"/>
              </a:ext>
            </a:extLst>
          </p:cNvPr>
          <p:cNvCxnSpPr>
            <a:cxnSpLocks/>
            <a:stCxn id="817" idx="2"/>
          </p:cNvCxnSpPr>
          <p:nvPr/>
        </p:nvCxnSpPr>
        <p:spPr>
          <a:xfrm>
            <a:off x="6096000" y="613994"/>
            <a:ext cx="0" cy="55162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78D1636-1447-C583-B1AE-C4B26F31F906}"/>
              </a:ext>
            </a:extLst>
          </p:cNvPr>
          <p:cNvSpPr txBox="1"/>
          <p:nvPr/>
        </p:nvSpPr>
        <p:spPr>
          <a:xfrm>
            <a:off x="8223380" y="875131"/>
            <a:ext cx="258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Indéfinis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8AC45-5430-64E8-F16A-80F354B014A9}"/>
              </a:ext>
            </a:extLst>
          </p:cNvPr>
          <p:cNvSpPr/>
          <p:nvPr/>
        </p:nvSpPr>
        <p:spPr>
          <a:xfrm>
            <a:off x="76204" y="1345120"/>
            <a:ext cx="5691170" cy="207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Ils se placent </a:t>
            </a:r>
            <a:r>
              <a:rPr lang="fr-F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après</a:t>
            </a: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 nom commun.</a:t>
            </a:r>
          </a:p>
          <a:p>
            <a:pPr marL="457200" indent="228600" algn="just">
              <a:lnSpc>
                <a:spcPct val="150000"/>
              </a:lnSpc>
              <a:spcAft>
                <a:spcPts val="800"/>
              </a:spcAft>
            </a:pPr>
            <a:r>
              <a:rPr lang="fr-FR" sz="1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défini pluriel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8600" algn="just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 </a:t>
            </a:r>
            <a:r>
              <a:rPr lang="fr-FR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Les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8600" algn="just">
              <a:lnSpc>
                <a:spcPct val="200000"/>
              </a:lnSpc>
              <a:spcAft>
                <a:spcPts val="800"/>
              </a:spcAft>
            </a:pPr>
            <a:r>
              <a:rPr lang="fr-FR" sz="1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défini singulier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8600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 (uniquement pour le genre humain) / </a:t>
            </a:r>
            <a:r>
              <a:rPr lang="fr-FR" sz="1400" b="1" dirty="0">
                <a:solidFill>
                  <a:srgbClr val="2E75B5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fr-FR" sz="14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(en général) = le/la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AAED21-3B98-7227-0BA9-CD9FD61A2A17}"/>
              </a:ext>
            </a:extLst>
          </p:cNvPr>
          <p:cNvSpPr/>
          <p:nvPr/>
        </p:nvSpPr>
        <p:spPr>
          <a:xfrm>
            <a:off x="6231650" y="1350111"/>
            <a:ext cx="5167446" cy="207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Ils se placent </a:t>
            </a:r>
            <a:r>
              <a:rPr lang="fr-F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avant</a:t>
            </a:r>
            <a:r>
              <a:rPr lang="fr-FR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 nom commun.</a:t>
            </a:r>
          </a:p>
          <a:p>
            <a:pPr marL="457200" indent="228600" algn="just">
              <a:lnSpc>
                <a:spcPct val="150000"/>
              </a:lnSpc>
              <a:spcAft>
                <a:spcPts val="800"/>
              </a:spcAft>
            </a:pPr>
            <a:r>
              <a:rPr lang="fr-FR" sz="1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indéfini pluriel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8600" algn="just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fr-FR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des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8600" algn="just">
              <a:lnSpc>
                <a:spcPct val="200000"/>
              </a:lnSpc>
              <a:spcAft>
                <a:spcPts val="800"/>
              </a:spcAft>
            </a:pPr>
            <a:r>
              <a:rPr lang="fr-FR" sz="14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indéfini singulier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8600" algn="just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fr-FR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(en général) </a:t>
            </a:r>
            <a:r>
              <a:rPr lang="fr-FR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une/un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47F5D1-7F0C-E979-6125-FDD8E786022D}"/>
              </a:ext>
            </a:extLst>
          </p:cNvPr>
          <p:cNvSpPr txBox="1"/>
          <p:nvPr/>
        </p:nvSpPr>
        <p:spPr>
          <a:xfrm>
            <a:off x="2266659" y="3686064"/>
            <a:ext cx="131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559A0F-4075-D904-8134-B7263F1BFDEE}"/>
              </a:ext>
            </a:extLst>
          </p:cNvPr>
          <p:cNvSpPr txBox="1"/>
          <p:nvPr/>
        </p:nvSpPr>
        <p:spPr>
          <a:xfrm>
            <a:off x="8615081" y="3686064"/>
            <a:ext cx="131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44F574-32BA-E18B-DA8A-E68E2CACD0B8}"/>
              </a:ext>
            </a:extLst>
          </p:cNvPr>
          <p:cNvSpPr/>
          <p:nvPr/>
        </p:nvSpPr>
        <p:spPr>
          <a:xfrm>
            <a:off x="771155" y="4055396"/>
            <a:ext cx="1649730" cy="327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Article défini singulier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Nit 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l’homme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Bànt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le bois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Jàmm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la paix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Ndaw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le jeune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Muus bi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le chat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Làmmi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ñ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la langue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9F8F6-6F40-688C-8D67-FEC1026380F3}"/>
              </a:ext>
            </a:extLst>
          </p:cNvPr>
          <p:cNvSpPr/>
          <p:nvPr/>
        </p:nvSpPr>
        <p:spPr>
          <a:xfrm>
            <a:off x="3654390" y="4055396"/>
            <a:ext cx="1624330" cy="8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Article défini pluriel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Ndaw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les jeunes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Làkk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yi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les langues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14F74C-4B9B-9D4C-4973-F748F6F5443A}"/>
              </a:ext>
            </a:extLst>
          </p:cNvPr>
          <p:cNvSpPr/>
          <p:nvPr/>
        </p:nvSpPr>
        <p:spPr>
          <a:xfrm>
            <a:off x="6746930" y="4055396"/>
            <a:ext cx="2068443" cy="207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Article indéfini singulier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 nit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un homme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 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bànt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un morceau de bois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 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jàmm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une paix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 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ndaw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un jeune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 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muus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un chat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 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làmmi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ñ</a:t>
            </a:r>
            <a:r>
              <a:rPr lang="fr-FR" sz="11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une langue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EFABDB-53A3-16A9-0850-6B5357A40C1D}"/>
              </a:ext>
            </a:extLst>
          </p:cNvPr>
          <p:cNvSpPr/>
          <p:nvPr/>
        </p:nvSpPr>
        <p:spPr>
          <a:xfrm>
            <a:off x="9879931" y="4055396"/>
            <a:ext cx="160718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Article indéfini pluriel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 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ndaw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des jeunes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 </a:t>
            </a:r>
            <a:r>
              <a:rPr lang="fr-FR" sz="11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làkk</a:t>
            </a:r>
            <a:r>
              <a:rPr lang="fr-FR" sz="11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des langues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670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52AFD-2CC8-6845-EEF0-C5B5A0B6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DA8FAA8-8CA0-E174-9FE5-CAA1BA189C0E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EXERCICE D’APPLICATION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C3157C59-830F-55C8-BB26-CE1D9990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EE90110-1BCE-4332-B37A-D6D945CE9C96}"/>
              </a:ext>
            </a:extLst>
          </p:cNvPr>
          <p:cNvSpPr txBox="1"/>
          <p:nvPr/>
        </p:nvSpPr>
        <p:spPr>
          <a:xfrm>
            <a:off x="2752526" y="881189"/>
            <a:ext cx="7828387" cy="4365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Gis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naa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fas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bu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weex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: J’ai vu </a:t>
            </a:r>
            <a:r>
              <a:rPr lang="fr-FR" b="1" kern="100" dirty="0">
                <a:effectLst/>
                <a:latin typeface="Noto Sans Symbols"/>
                <a:ea typeface="Noto Sans Symbols"/>
                <a:cs typeface="Noto Sans Symbols"/>
              </a:rPr>
              <a:t>un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cheval blanc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Ab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Bi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Yi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Kan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moo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moom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oto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/auto ____ ? : A qui appartient </a:t>
            </a:r>
            <a:r>
              <a:rPr lang="fr-FR" b="1" kern="100" dirty="0">
                <a:effectLst/>
                <a:latin typeface="Noto Sans Symbols"/>
                <a:ea typeface="Noto Sans Symbols"/>
                <a:cs typeface="Noto Sans Symbols"/>
              </a:rPr>
              <a:t>cette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voiture ?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Ab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Bi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Yi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Moom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moo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tabax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kër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____ : C’est lui qui a construit </a:t>
            </a:r>
            <a:r>
              <a:rPr lang="fr-FR" b="1" kern="100" dirty="0">
                <a:effectLst/>
                <a:latin typeface="Noto Sans Symbols"/>
                <a:ea typeface="Noto Sans Symbols"/>
                <a:cs typeface="Noto Sans Symbols"/>
              </a:rPr>
              <a:t>ces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maisons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Ab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Bi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Yi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Yeesu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wéral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na ___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lafañ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: Jésus a guéri </a:t>
            </a:r>
            <a:r>
              <a:rPr lang="fr-FR" b="1" kern="100" dirty="0">
                <a:effectLst/>
                <a:latin typeface="Noto Sans Symbols"/>
                <a:ea typeface="Noto Sans Symbols"/>
                <a:cs typeface="Noto Sans Symbols"/>
              </a:rPr>
              <a:t>des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paralytiques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Ab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Bi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Yi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50889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FA18-90BA-0851-A942-5210A1E6D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AA078AD7-20FE-0333-CA3D-CB38076DB572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Adjectifs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7F9C0AC4-9448-C41E-332C-93EACA4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F8B866A-2559-99A7-E06B-A93E9F10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8" y="1039495"/>
            <a:ext cx="4534806" cy="42521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43F314-8A1F-320F-DE8B-C4A017FA2600}"/>
              </a:ext>
            </a:extLst>
          </p:cNvPr>
          <p:cNvSpPr/>
          <p:nvPr/>
        </p:nvSpPr>
        <p:spPr>
          <a:xfrm>
            <a:off x="5154717" y="971759"/>
            <a:ext cx="5962016" cy="50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Gis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naa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</a:t>
            </a:r>
            <a:r>
              <a:rPr lang="fr-FR" sz="16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yaay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j’ai vu ma maman (mère)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</a:t>
            </a:r>
            <a:r>
              <a:rPr lang="fr-FR" sz="16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il/elle connait ton prénom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Dégg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làkk</a:t>
            </a:r>
            <a:r>
              <a:rPr lang="fr-FR" sz="1600" b="1" dirty="0" err="1">
                <a:solidFill>
                  <a:srgbClr val="A8D08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Tu comprends sa langue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suñu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liggéey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Nous avons fait notre travail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Jaay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ngeen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seen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kër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Vous avez vendu votre maison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Bëgg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33CC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seen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réew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ils aiment leur pays 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fr-FR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 : La différence entre la 2pp et la 3pp selon le contexte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Gis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naa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samay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waajur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j’ai vu mes parents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</a:t>
            </a:r>
            <a:r>
              <a:rPr lang="fr-FR" sz="1600" b="1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</a:t>
            </a:r>
            <a:r>
              <a:rPr lang="fr-FR" sz="16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doom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il/elle connait tes enfants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Dégg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wax</a:t>
            </a:r>
            <a:r>
              <a:rPr lang="fr-FR" sz="1600" b="1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tu as entendu ses paroles (parler de lui)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suñuy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liggéey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Nous avons fait nos travaux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Jaay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ngeen</a:t>
            </a:r>
            <a:r>
              <a:rPr lang="fr-FR" sz="16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seeni</a:t>
            </a:r>
            <a:r>
              <a:rPr lang="fr-FR" sz="16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xar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vous avez vendu vos moutons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Gëm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r>
              <a:rPr lang="fr-FR" sz="1600" b="1" dirty="0">
                <a:solidFill>
                  <a:srgbClr val="33CC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33CC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seeni</a:t>
            </a:r>
            <a:r>
              <a:rPr lang="fr-FR" sz="1600" dirty="0">
                <a:solidFill>
                  <a:srgbClr val="33CC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cosaan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ils croient en leurs traditions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771E2-B701-CB7A-088C-D66D67BA6D89}"/>
              </a:ext>
            </a:extLst>
          </p:cNvPr>
          <p:cNvSpPr/>
          <p:nvPr/>
        </p:nvSpPr>
        <p:spPr>
          <a:xfrm>
            <a:off x="1337733" y="1039495"/>
            <a:ext cx="1159934" cy="4252172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7BB6-50BF-3926-9E16-AA0FDE3526C1}"/>
              </a:ext>
            </a:extLst>
          </p:cNvPr>
          <p:cNvSpPr/>
          <p:nvPr/>
        </p:nvSpPr>
        <p:spPr>
          <a:xfrm>
            <a:off x="486938" y="1039495"/>
            <a:ext cx="850795" cy="374438"/>
          </a:xfrm>
          <a:prstGeom prst="rect">
            <a:avLst/>
          </a:prstGeom>
          <a:solidFill>
            <a:srgbClr val="000000">
              <a:alpha val="9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11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4E7A-AF6E-E605-4100-9FAC757E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8857B1-A4CC-0A99-2D46-AC6F66579671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EXERCICE D’APPLICATION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9AC0BFEF-2A3F-7780-5698-2F26038D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83CF0F-9C0D-9C14-3A58-B3D3BE248D1F}"/>
              </a:ext>
            </a:extLst>
          </p:cNvPr>
          <p:cNvSpPr txBox="1"/>
          <p:nvPr/>
        </p:nvSpPr>
        <p:spPr>
          <a:xfrm>
            <a:off x="2746311" y="1046969"/>
            <a:ext cx="6938866" cy="476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Je connais </a:t>
            </a:r>
            <a:r>
              <a:rPr lang="fr-FR" b="1" u="sng" kern="100" dirty="0">
                <a:latin typeface="Noto Sans Symbols"/>
                <a:ea typeface="Noto Sans Symbols"/>
                <a:cs typeface="Noto Sans Symbols"/>
              </a:rPr>
              <a:t>ton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travail :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Xam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naa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____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liggéey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suñu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sama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sa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seen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Il a vendu </a:t>
            </a:r>
            <a:r>
              <a:rPr lang="fr-FR" b="1" u="sng" kern="100" dirty="0">
                <a:effectLst/>
                <a:latin typeface="Noto Sans Symbols"/>
                <a:ea typeface="Noto Sans Symbols"/>
                <a:cs typeface="Noto Sans Symbols"/>
              </a:rPr>
              <a:t>ses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maisons :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Jaay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na 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kër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ay --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am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suñuy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seeni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say</a:t>
            </a:r>
            <a:endParaRPr lang="fr-FR" kern="100" dirty="0"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Nous avons vu </a:t>
            </a:r>
            <a:r>
              <a:rPr lang="fr-FR" b="1" u="sng" kern="100" dirty="0">
                <a:effectLst/>
                <a:latin typeface="Noto Sans Symbols"/>
                <a:ea typeface="Noto Sans Symbols"/>
                <a:cs typeface="Noto Sans Symbols"/>
              </a:rPr>
              <a:t>vos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élèves : Gis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nañu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____ élèves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samay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seeni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ay --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am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say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Ils ont entendu </a:t>
            </a:r>
            <a:r>
              <a:rPr lang="fr-FR" b="1" u="sng" kern="100" dirty="0">
                <a:latin typeface="Noto Sans Symbols"/>
                <a:ea typeface="Noto Sans Symbols"/>
                <a:cs typeface="Noto Sans Symbols"/>
              </a:rPr>
              <a:t>tes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propos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: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Dégg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nañu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kàddu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ay --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am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suñuy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seeni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say</a:t>
            </a:r>
            <a:endParaRPr lang="fr-FR" kern="100" dirty="0"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Vous aimez </a:t>
            </a:r>
            <a:r>
              <a:rPr lang="fr-FR" b="1" u="sng" kern="100" dirty="0">
                <a:effectLst/>
                <a:latin typeface="Noto Sans Symbols"/>
                <a:ea typeface="Noto Sans Symbols"/>
                <a:cs typeface="Noto Sans Symbols"/>
              </a:rPr>
              <a:t>nos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traditions :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Bëgg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ngeen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cosaan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suñuy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samay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say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seeni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Tu as parlé à </a:t>
            </a:r>
            <a:r>
              <a:rPr lang="fr-FR" b="1" u="sng" kern="100" dirty="0">
                <a:latin typeface="Noto Sans Symbols"/>
                <a:ea typeface="Noto Sans Symbols"/>
                <a:cs typeface="Noto Sans Symbols"/>
              </a:rPr>
              <a:t>mes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parents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: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Waxtaan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nga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ak</a:t>
            </a:r>
            <a:r>
              <a:rPr lang="fr-FR" kern="100" dirty="0">
                <a:effectLst/>
                <a:latin typeface="Noto Sans Symbols"/>
                <a:ea typeface="Noto Sans Symbols"/>
                <a:cs typeface="Noto Sans Symbols"/>
              </a:rPr>
              <a:t> ____ </a:t>
            </a:r>
            <a:r>
              <a:rPr lang="fr-FR" kern="100" dirty="0" err="1">
                <a:effectLst/>
                <a:latin typeface="Noto Sans Symbols"/>
                <a:ea typeface="Noto Sans Symbols"/>
                <a:cs typeface="Noto Sans Symbols"/>
              </a:rPr>
              <a:t>waajur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A.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sama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B.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seeni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C.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i="1" kern="100" dirty="0">
                <a:latin typeface="Noto Sans Symbols"/>
                <a:ea typeface="Noto Sans Symbols"/>
                <a:cs typeface="Noto Sans Symbols"/>
              </a:rPr>
              <a:t>ay --</a:t>
            </a:r>
            <a:r>
              <a:rPr lang="fr-FR" i="1" kern="100" dirty="0" err="1">
                <a:latin typeface="Noto Sans Symbols"/>
                <a:ea typeface="Noto Sans Symbols"/>
                <a:cs typeface="Noto Sans Symbols"/>
              </a:rPr>
              <a:t>am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      </a:t>
            </a:r>
            <a:r>
              <a:rPr lang="fr-FR" b="1" kern="100" dirty="0">
                <a:latin typeface="Noto Sans Symbols"/>
                <a:ea typeface="Noto Sans Symbols"/>
                <a:cs typeface="Noto Sans Symbols"/>
              </a:rPr>
              <a:t>D.</a:t>
            </a:r>
            <a:r>
              <a:rPr lang="fr-FR" kern="100" dirty="0">
                <a:latin typeface="Noto Sans Symbols"/>
                <a:ea typeface="Noto Sans Symbols"/>
                <a:cs typeface="Noto Sans Symbols"/>
              </a:rPr>
              <a:t> </a:t>
            </a:r>
            <a:r>
              <a:rPr lang="fr-FR" kern="100" dirty="0" err="1">
                <a:latin typeface="Noto Sans Symbols"/>
                <a:ea typeface="Noto Sans Symbols"/>
                <a:cs typeface="Noto Sans Symbols"/>
              </a:rPr>
              <a:t>samay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44566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81A3E-A507-C5D9-1565-0581226C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8788B954-42A8-F951-EF3F-4E5D1D6A9CF6}"/>
              </a:ext>
            </a:extLst>
          </p:cNvPr>
          <p:cNvSpPr txBox="1"/>
          <p:nvPr/>
        </p:nvSpPr>
        <p:spPr>
          <a:xfrm>
            <a:off x="1257757" y="2465065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FIN</a:t>
            </a:r>
          </a:p>
        </p:txBody>
      </p: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5BC9E239-06EB-7FB6-588E-3435DAEE9408}"/>
              </a:ext>
            </a:extLst>
          </p:cNvPr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>
            <a:extLst>
              <a:ext uri="{FF2B5EF4-FFF2-40B4-BE49-F238E27FC236}">
                <a16:creationId xmlns:a16="http://schemas.microsoft.com/office/drawing/2014/main" id="{DA0E135F-AEBF-167C-D757-078DC295C4CD}"/>
              </a:ext>
            </a:extLst>
          </p:cNvPr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12954-D6D4-8F6A-0C3A-6BC83B6764B5}"/>
              </a:ext>
            </a:extLst>
          </p:cNvPr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7B12C2-DD8F-2049-A8DC-D5F53A51C9D6}"/>
              </a:ext>
            </a:extLst>
          </p:cNvPr>
          <p:cNvSpPr txBox="1"/>
          <p:nvPr/>
        </p:nvSpPr>
        <p:spPr>
          <a:xfrm>
            <a:off x="2135242" y="5102271"/>
            <a:ext cx="758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22307E"/>
                </a:solidFill>
                <a:latin typeface="Bahnschrift SemiBold" panose="020B0502040204020203" pitchFamily="34" charset="0"/>
              </a:rPr>
              <a:t>MERCI POUR VOTRE ATTENTION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97556896-0428-5812-3F9D-8B5BF8AD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Qui sommes-nous - impactcentrechretiendakar.com">
            <a:extLst>
              <a:ext uri="{FF2B5EF4-FFF2-40B4-BE49-F238E27FC236}">
                <a16:creationId xmlns:a16="http://schemas.microsoft.com/office/drawing/2014/main" id="{95E71430-0B00-613D-A51D-551D1915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3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/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4D5BBAD-A2BE-7E15-DBC9-52D9AFF3297C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/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/>
          <p:cNvSpPr txBox="1"/>
          <p:nvPr/>
        </p:nvSpPr>
        <p:spPr>
          <a:xfrm>
            <a:off x="1991496" y="2188961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01.</a:t>
            </a:r>
          </a:p>
        </p:txBody>
      </p:sp>
      <p:sp>
        <p:nvSpPr>
          <p:cNvPr id="792" name="Ellipse 791"/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/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02.</a:t>
            </a:r>
          </a:p>
        </p:txBody>
      </p:sp>
      <p:sp>
        <p:nvSpPr>
          <p:cNvPr id="794" name="Ellipse 793"/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/>
          <p:cNvSpPr txBox="1"/>
          <p:nvPr/>
        </p:nvSpPr>
        <p:spPr>
          <a:xfrm>
            <a:off x="1933378" y="4077179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03.</a:t>
            </a:r>
          </a:p>
        </p:txBody>
      </p:sp>
      <p:sp>
        <p:nvSpPr>
          <p:cNvPr id="797" name="ZoneTexte 796"/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Alphabet et Prononciation </a:t>
            </a:r>
            <a:endParaRPr lang="fr-FR" sz="2600" b="1" i="1" dirty="0"/>
          </a:p>
        </p:txBody>
      </p:sp>
      <p:sp>
        <p:nvSpPr>
          <p:cNvPr id="798" name="ZoneTexte 797"/>
          <p:cNvSpPr txBox="1"/>
          <p:nvPr/>
        </p:nvSpPr>
        <p:spPr>
          <a:xfrm>
            <a:off x="4371751" y="2734819"/>
            <a:ext cx="62308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Principaux mots interrogatifs, articles, adjectifs, conjugaison etc.</a:t>
            </a:r>
          </a:p>
        </p:txBody>
      </p:sp>
      <p:sp>
        <p:nvSpPr>
          <p:cNvPr id="799" name="ZoneTexte 798"/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Expressions courantes</a:t>
            </a:r>
          </a:p>
        </p:txBody>
      </p:sp>
      <p:sp>
        <p:nvSpPr>
          <p:cNvPr id="842" name="Rectangle 841"/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EADF3-9509-9426-9B83-0F68CC30C7FA}"/>
              </a:ext>
            </a:extLst>
          </p:cNvPr>
          <p:cNvSpPr txBox="1"/>
          <p:nvPr/>
        </p:nvSpPr>
        <p:spPr>
          <a:xfrm>
            <a:off x="1925421" y="4955495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04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2D4D07-D404-1D69-57D1-8B3D068F67EF}"/>
              </a:ext>
            </a:extLst>
          </p:cNvPr>
          <p:cNvSpPr txBox="1"/>
          <p:nvPr/>
        </p:nvSpPr>
        <p:spPr>
          <a:xfrm>
            <a:off x="4565730" y="4836250"/>
            <a:ext cx="50446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Les jours de la semaine et les nombres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3585B16D-56BF-52C0-F782-B4429704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ui sommes-nous - impactcentrechretiendakar.com">
            <a:extLst>
              <a:ext uri="{FF2B5EF4-FFF2-40B4-BE49-F238E27FC236}">
                <a16:creationId xmlns:a16="http://schemas.microsoft.com/office/drawing/2014/main" id="{E09B7328-2F71-0A9D-5A20-F7292A63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388A-9823-FD21-0D6D-122703CE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77B1A8A7-5F75-7C0D-B555-04756B1B69C7}"/>
              </a:ext>
            </a:extLst>
          </p:cNvPr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6E68E1D-A6C8-08C1-5061-37689DC3E808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075FA1BA-353B-4BD4-0120-B5923875C822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C1A3DEE4-4C36-A6AB-A041-594F5529FD41}"/>
              </a:ext>
            </a:extLst>
          </p:cNvPr>
          <p:cNvSpPr txBox="1"/>
          <p:nvPr/>
        </p:nvSpPr>
        <p:spPr>
          <a:xfrm>
            <a:off x="1991496" y="2173569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05.</a:t>
            </a:r>
          </a:p>
        </p:txBody>
      </p:sp>
      <p:sp>
        <p:nvSpPr>
          <p:cNvPr id="792" name="Ellipse 791">
            <a:extLst>
              <a:ext uri="{FF2B5EF4-FFF2-40B4-BE49-F238E27FC236}">
                <a16:creationId xmlns:a16="http://schemas.microsoft.com/office/drawing/2014/main" id="{54CE6F05-957B-2C20-56EB-75C691434C3C}"/>
              </a:ext>
            </a:extLst>
          </p:cNvPr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>
            <a:extLst>
              <a:ext uri="{FF2B5EF4-FFF2-40B4-BE49-F238E27FC236}">
                <a16:creationId xmlns:a16="http://schemas.microsoft.com/office/drawing/2014/main" id="{D20F3CA0-ECF1-9A29-6F22-6275CC83C04E}"/>
              </a:ext>
            </a:extLst>
          </p:cNvPr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06.</a:t>
            </a:r>
          </a:p>
        </p:txBody>
      </p:sp>
      <p:sp>
        <p:nvSpPr>
          <p:cNvPr id="794" name="Ellipse 793">
            <a:extLst>
              <a:ext uri="{FF2B5EF4-FFF2-40B4-BE49-F238E27FC236}">
                <a16:creationId xmlns:a16="http://schemas.microsoft.com/office/drawing/2014/main" id="{67EF303F-BD53-53A3-DF4F-0B4C2D7F1F09}"/>
              </a:ext>
            </a:extLst>
          </p:cNvPr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>
            <a:extLst>
              <a:ext uri="{FF2B5EF4-FFF2-40B4-BE49-F238E27FC236}">
                <a16:creationId xmlns:a16="http://schemas.microsoft.com/office/drawing/2014/main" id="{CEB00127-5E20-F927-A833-B48FE4A5F698}"/>
              </a:ext>
            </a:extLst>
          </p:cNvPr>
          <p:cNvSpPr txBox="1"/>
          <p:nvPr/>
        </p:nvSpPr>
        <p:spPr>
          <a:xfrm>
            <a:off x="1991496" y="4086998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07.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ABFBE2AF-C99C-AE03-BB48-358985DEC942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heures et couleurs</a:t>
            </a:r>
            <a:endParaRPr lang="fr-FR" sz="2600" b="1" i="1" dirty="0"/>
          </a:p>
        </p:txBody>
      </p:sp>
      <p:sp>
        <p:nvSpPr>
          <p:cNvPr id="798" name="ZoneTexte 797">
            <a:extLst>
              <a:ext uri="{FF2B5EF4-FFF2-40B4-BE49-F238E27FC236}">
                <a16:creationId xmlns:a16="http://schemas.microsoft.com/office/drawing/2014/main" id="{3B7CE05F-823C-64C9-5AD3-094988C83DBE}"/>
              </a:ext>
            </a:extLst>
          </p:cNvPr>
          <p:cNvSpPr txBox="1"/>
          <p:nvPr/>
        </p:nvSpPr>
        <p:spPr>
          <a:xfrm>
            <a:off x="4371751" y="2734819"/>
            <a:ext cx="62308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mois et saisons</a:t>
            </a:r>
          </a:p>
        </p:txBody>
      </p:sp>
      <p:sp>
        <p:nvSpPr>
          <p:cNvPr id="799" name="ZoneTexte 798">
            <a:extLst>
              <a:ext uri="{FF2B5EF4-FFF2-40B4-BE49-F238E27FC236}">
                <a16:creationId xmlns:a16="http://schemas.microsoft.com/office/drawing/2014/main" id="{3ED96915-84CB-B905-0700-B1D51B33C3F0}"/>
              </a:ext>
            </a:extLst>
          </p:cNvPr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 corps humain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C789878A-C748-99A2-2F8D-24DEC6A581FB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556DD5-9615-3158-BA76-1BB07F61286D}"/>
              </a:ext>
            </a:extLst>
          </p:cNvPr>
          <p:cNvSpPr txBox="1"/>
          <p:nvPr/>
        </p:nvSpPr>
        <p:spPr>
          <a:xfrm>
            <a:off x="1982261" y="4951479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08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21172C-E2EB-8B01-E251-46FB003FFF2A}"/>
              </a:ext>
            </a:extLst>
          </p:cNvPr>
          <p:cNvSpPr txBox="1"/>
          <p:nvPr/>
        </p:nvSpPr>
        <p:spPr>
          <a:xfrm>
            <a:off x="4565730" y="4836250"/>
            <a:ext cx="50446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La famille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D327A5D7-99A0-442B-AEE0-DA704CC2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E89A5-5D3B-D7D8-BAB7-0FC17D25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963A2C25-CEAC-69ED-3578-370E6719A973}"/>
              </a:ext>
            </a:extLst>
          </p:cNvPr>
          <p:cNvSpPr/>
          <p:nvPr/>
        </p:nvSpPr>
        <p:spPr>
          <a:xfrm>
            <a:off x="3815780" y="2224660"/>
            <a:ext cx="73314" cy="1320088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1116977D-8D67-5917-56DA-F18870E83FCD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8FF984A8-0C6B-8FF1-ADDF-85A704B14CD5}"/>
              </a:ext>
            </a:extLst>
          </p:cNvPr>
          <p:cNvSpPr txBox="1"/>
          <p:nvPr/>
        </p:nvSpPr>
        <p:spPr>
          <a:xfrm>
            <a:off x="2095496" y="2076508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09.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76A97905-68E2-65FA-9381-B4C547CE7D60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i="1" dirty="0"/>
              <a:t>Divers mots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E615BDF2-276C-DD7E-A89B-63FB0260615D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74600801-1C68-0520-246A-32273441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07779-963D-CE50-E290-315593F50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AE674B99-D422-2CEE-3A2C-7E90B7D6A480}"/>
              </a:ext>
            </a:extLst>
          </p:cNvPr>
          <p:cNvSpPr/>
          <p:nvPr/>
        </p:nvSpPr>
        <p:spPr>
          <a:xfrm>
            <a:off x="3815780" y="2224660"/>
            <a:ext cx="73314" cy="1320088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D3C61E65-A115-E230-2A67-71A85CC02102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8BC598E3-94D2-C130-16C3-AE83E8068BF8}"/>
              </a:ext>
            </a:extLst>
          </p:cNvPr>
          <p:cNvSpPr txBox="1"/>
          <p:nvPr/>
        </p:nvSpPr>
        <p:spPr>
          <a:xfrm>
            <a:off x="2095496" y="2076508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01.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15AA7C58-0867-576B-974C-2080BFD78C3E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Alphabet et Prononciation </a:t>
            </a:r>
            <a:endParaRPr lang="fr-FR" sz="2600" b="1" i="1" dirty="0"/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E5DE02EA-B46B-120E-AD6E-46696507A27E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Rappel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5CDD7B60-81D4-E42D-4E54-040E13FA3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7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13996-0E28-64AB-E74D-C4A74A92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02AD69A1-EF3A-8AC8-D800-E6105921F172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Alphabet &amp; Prononciation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2CA115-A7C3-C603-D6A2-B2FEB5AB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62" y="1377388"/>
            <a:ext cx="7060557" cy="3912242"/>
          </a:xfrm>
          <a:prstGeom prst="rect">
            <a:avLst/>
          </a:prstGeom>
        </p:spPr>
      </p:pic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C15F60A7-2442-00BB-AE27-98B9CEBB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1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FA18-90BA-0851-A942-5210A1E6D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AA078AD7-20FE-0333-CA3D-CB38076DB572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Alphabet &amp; Prononciation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9901E-F184-F04D-DDE6-B417324818D9}"/>
              </a:ext>
            </a:extLst>
          </p:cNvPr>
          <p:cNvSpPr/>
          <p:nvPr/>
        </p:nvSpPr>
        <p:spPr>
          <a:xfrm>
            <a:off x="856526" y="1139735"/>
            <a:ext cx="2002421" cy="298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 prononce a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se prononce b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se prononce de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se prononce gue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se prononce i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7B534-A538-2F82-CE9E-53DD0CC351B7}"/>
              </a:ext>
            </a:extLst>
          </p:cNvPr>
          <p:cNvSpPr/>
          <p:nvPr/>
        </p:nvSpPr>
        <p:spPr>
          <a:xfrm>
            <a:off x="3318088" y="1171368"/>
            <a:ext cx="1452245" cy="269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se prononce que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se prononce le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se prononce me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ñ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se prononce o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se prononce que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6BB40-D06A-2E12-3199-9C2DCA83D97D}"/>
              </a:ext>
            </a:extLst>
          </p:cNvPr>
          <p:cNvSpPr/>
          <p:nvPr/>
        </p:nvSpPr>
        <p:spPr>
          <a:xfrm>
            <a:off x="5407660" y="1228079"/>
            <a:ext cx="1376680" cy="298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se prononce re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se prononce se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te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 se prononce ou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oue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kheu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yeu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an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51D9E-4F28-0A55-D03E-A55E9B592B4F}"/>
              </a:ext>
            </a:extLst>
          </p:cNvPr>
          <p:cNvSpPr/>
          <p:nvPr/>
        </p:nvSpPr>
        <p:spPr>
          <a:xfrm>
            <a:off x="7205593" y="1256673"/>
            <a:ext cx="1753211" cy="175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et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eux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éé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ée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et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ëe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euè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7F9C0AC4-9448-C41E-332C-93EACA4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F10C57A-3CF2-52B2-83B8-49D2CBCB1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7" y="4210962"/>
            <a:ext cx="7055683" cy="12890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97DBF8-34D5-24C1-3455-3100E0019B6C}"/>
              </a:ext>
            </a:extLst>
          </p:cNvPr>
          <p:cNvSpPr/>
          <p:nvPr/>
        </p:nvSpPr>
        <p:spPr>
          <a:xfrm>
            <a:off x="7473695" y="4272428"/>
            <a:ext cx="2779777" cy="116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Xaar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khaar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Attendre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Xar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khar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Mouton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uur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Touur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Vider/verser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fr-FR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prononce Tour = Prénom/nom</a:t>
            </a: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5250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2130-5C13-A159-D6DB-2DDD820E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20136D8F-2AFD-7A5E-6F77-E19486B9F4A7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Alphabet &amp; Prononciation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1ECF40-9C42-6674-6C50-AEE9381C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05" y="1255688"/>
            <a:ext cx="8947230" cy="43398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90AB28-2989-CCE4-9380-37A03AAC1C8F}"/>
              </a:ext>
            </a:extLst>
          </p:cNvPr>
          <p:cNvSpPr/>
          <p:nvPr/>
        </p:nvSpPr>
        <p:spPr>
          <a:xfrm>
            <a:off x="4701207" y="1255688"/>
            <a:ext cx="3599726" cy="4339894"/>
          </a:xfrm>
          <a:prstGeom prst="rect">
            <a:avLst/>
          </a:prstGeom>
          <a:solidFill>
            <a:srgbClr val="FFFA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B718107D-DC41-150F-AFD3-9566BA0B3D55}"/>
              </a:ext>
            </a:extLst>
          </p:cNvPr>
          <p:cNvSpPr/>
          <p:nvPr/>
        </p:nvSpPr>
        <p:spPr>
          <a:xfrm>
            <a:off x="5132071" y="2535125"/>
            <a:ext cx="2766350" cy="428263"/>
          </a:xfrm>
          <a:prstGeom prst="rightArrow">
            <a:avLst/>
          </a:prstGeom>
          <a:solidFill>
            <a:srgbClr val="FFE5A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E3365CF7-611F-020A-8811-32FB6FD003AF}"/>
              </a:ext>
            </a:extLst>
          </p:cNvPr>
          <p:cNvSpPr/>
          <p:nvPr/>
        </p:nvSpPr>
        <p:spPr>
          <a:xfrm>
            <a:off x="5132071" y="3605082"/>
            <a:ext cx="2766350" cy="428263"/>
          </a:xfrm>
          <a:prstGeom prst="rightArrow">
            <a:avLst/>
          </a:prstGeom>
          <a:solidFill>
            <a:srgbClr val="FFE5A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9659E3-7C1A-792F-9991-6FE615E56240}"/>
              </a:ext>
            </a:extLst>
          </p:cNvPr>
          <p:cNvSpPr txBox="1"/>
          <p:nvPr/>
        </p:nvSpPr>
        <p:spPr>
          <a:xfrm>
            <a:off x="8322197" y="2780021"/>
            <a:ext cx="1917872" cy="307777"/>
          </a:xfrm>
          <a:prstGeom prst="rect">
            <a:avLst/>
          </a:prstGeom>
          <a:solidFill>
            <a:srgbClr val="FFE5A0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Gaar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(gare)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202F06-0306-488A-0FBF-3CA1E7645442}"/>
              </a:ext>
            </a:extLst>
          </p:cNvPr>
          <p:cNvSpPr txBox="1"/>
          <p:nvPr/>
        </p:nvSpPr>
        <p:spPr>
          <a:xfrm>
            <a:off x="8322197" y="1492224"/>
            <a:ext cx="1917872" cy="307777"/>
          </a:xfrm>
          <a:prstGeom prst="rect">
            <a:avLst/>
          </a:prstGeom>
          <a:solidFill>
            <a:srgbClr val="FFE5A0"/>
          </a:solidFill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Tàkk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(allumer)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7C182C77-1F20-D842-1AF6-0F609015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5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/>
          <p:cNvSpPr/>
          <p:nvPr/>
        </p:nvSpPr>
        <p:spPr>
          <a:xfrm>
            <a:off x="109182" y="0"/>
            <a:ext cx="12082818" cy="8174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i="1" dirty="0">
                <a:solidFill>
                  <a:schemeClr val="bg1"/>
                </a:solidFill>
              </a:rPr>
              <a:t>Chapitre II </a:t>
            </a:r>
          </a:p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7C84D0-76B4-6176-163B-C7EEA5E83C6F}"/>
              </a:ext>
            </a:extLst>
          </p:cNvPr>
          <p:cNvSpPr txBox="1"/>
          <p:nvPr/>
        </p:nvSpPr>
        <p:spPr>
          <a:xfrm>
            <a:off x="2916820" y="2581154"/>
            <a:ext cx="7002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MOTS INTERROGATIFS, ARTICLES &amp; ADJECTIFS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6F9A006B-DB68-B9B2-4500-C998A8D3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0AC6F48-52E4-DA2F-4CC7-277A0A661E7C}"/>
              </a:ext>
            </a:extLst>
          </p:cNvPr>
          <p:cNvSpPr txBox="1"/>
          <p:nvPr/>
        </p:nvSpPr>
        <p:spPr>
          <a:xfrm>
            <a:off x="2916820" y="1453558"/>
            <a:ext cx="7002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i="1" u="sng" dirty="0">
                <a:solidFill>
                  <a:srgbClr val="22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4000" b="1" i="1" u="sng" baseline="30000" dirty="0">
                <a:solidFill>
                  <a:srgbClr val="22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ère</a:t>
            </a:r>
            <a:r>
              <a:rPr lang="fr-FR" sz="4000" b="1" i="1" u="sng" dirty="0">
                <a:solidFill>
                  <a:srgbClr val="22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354900329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6763</TotalTime>
  <Words>1281</Words>
  <Application>Microsoft Office PowerPoint</Application>
  <PresentationFormat>Grand écran</PresentationFormat>
  <Paragraphs>196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Bahnschrift SemiBold</vt:lpstr>
      <vt:lpstr>Calibri</vt:lpstr>
      <vt:lpstr>Gill Sans MT</vt:lpstr>
      <vt:lpstr>Noto Sans Symbols</vt:lpstr>
      <vt:lpstr>Times New Roman</vt:lpstr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Missimahou Mardoche AYIHOUNDA</dc:creator>
  <cp:lastModifiedBy>Joëlle THIBAULT</cp:lastModifiedBy>
  <cp:revision>100</cp:revision>
  <dcterms:created xsi:type="dcterms:W3CDTF">2024-04-11T08:21:05Z</dcterms:created>
  <dcterms:modified xsi:type="dcterms:W3CDTF">2024-11-12T22:39:45Z</dcterms:modified>
</cp:coreProperties>
</file>