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70" r:id="rId3"/>
    <p:sldId id="274" r:id="rId4"/>
    <p:sldId id="275" r:id="rId5"/>
    <p:sldId id="257" r:id="rId6"/>
    <p:sldId id="282" r:id="rId7"/>
    <p:sldId id="290" r:id="rId8"/>
    <p:sldId id="291" r:id="rId9"/>
    <p:sldId id="293" r:id="rId10"/>
    <p:sldId id="294" r:id="rId11"/>
    <p:sldId id="292" r:id="rId12"/>
    <p:sldId id="298" r:id="rId13"/>
    <p:sldId id="295" r:id="rId14"/>
    <p:sldId id="29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508"/>
    <a:srgbClr val="021304"/>
    <a:srgbClr val="000000"/>
    <a:srgbClr val="FFFAEE"/>
    <a:srgbClr val="FFE5A0"/>
    <a:srgbClr val="FFC000"/>
    <a:srgbClr val="FAB500"/>
    <a:srgbClr val="223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51" d="100"/>
          <a:sy n="51" d="100"/>
        </p:scale>
        <p:origin x="208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C1B5-5883-4733-8973-A19293F9B103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B022-4547-4D79-92F0-2A2416EE5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4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8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E030-0A56-4A42-8B26-D4CDB2F7175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1271404" y="3064851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ICC TV WOLOF</a:t>
            </a:r>
          </a:p>
        </p:txBody>
      </p:sp>
      <p:cxnSp>
        <p:nvCxnSpPr>
          <p:cNvPr id="792" name="Connecteur droit 791"/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/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CC TV WOLOF - YouTube">
            <a:extLst>
              <a:ext uri="{FF2B5EF4-FFF2-40B4-BE49-F238E27FC236}">
                <a16:creationId xmlns:a16="http://schemas.microsoft.com/office/drawing/2014/main" id="{54E68D72-B83C-678F-A7C3-22F89EC0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 sommes-nous - impactcentrechretiendakar.com">
            <a:extLst>
              <a:ext uri="{FF2B5EF4-FFF2-40B4-BE49-F238E27FC236}">
                <a16:creationId xmlns:a16="http://schemas.microsoft.com/office/drawing/2014/main" id="{605657D0-9C6C-10DB-30A6-B788CC07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81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CC7DE-8877-9F9E-9FC0-C4A44B91E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46D6C01-1CF9-F14D-CC89-24CE8B6C16CE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Axe du Temps (1)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73C5A02E-1852-9AF9-394F-609A851AA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030E621-86FA-B9DF-7992-0E8393269F22}"/>
              </a:ext>
            </a:extLst>
          </p:cNvPr>
          <p:cNvSpPr txBox="1"/>
          <p:nvPr/>
        </p:nvSpPr>
        <p:spPr>
          <a:xfrm>
            <a:off x="1810139" y="967709"/>
            <a:ext cx="81549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Exemple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CBDF55-D3A6-7AB6-1F81-33A8D27D20A7}"/>
              </a:ext>
            </a:extLst>
          </p:cNvPr>
          <p:cNvSpPr/>
          <p:nvPr/>
        </p:nvSpPr>
        <p:spPr>
          <a:xfrm>
            <a:off x="6711820" y="2311564"/>
            <a:ext cx="4789714" cy="358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naa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j’avais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nga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 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il/elle avait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nous avions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ngeen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vous aviez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Ñoom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ils/elles avaient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78187B-7EBD-84F9-37C5-B9EB215DBAA3}"/>
              </a:ext>
            </a:extLst>
          </p:cNvPr>
          <p:cNvSpPr/>
          <p:nvPr/>
        </p:nvSpPr>
        <p:spPr>
          <a:xfrm>
            <a:off x="1536441" y="2306451"/>
            <a:ext cx="4696408" cy="29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j’avais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Danga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tu avais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Dafa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il/elle avait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nous avions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Dangeen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vous aviez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Ñoom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oon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ils/elles avaient étudié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27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69C1-1EFA-BB74-1637-D6B06EF7B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C7E133F-10AD-C5EC-A06F-070C275BF545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Axe du Temps (2)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9423FE82-9832-3EA2-DFD2-103DB44E9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9B1AD1F-EC1E-B0C6-B34B-F5BF6613A5E4}"/>
              </a:ext>
            </a:extLst>
          </p:cNvPr>
          <p:cNvSpPr txBox="1"/>
          <p:nvPr/>
        </p:nvSpPr>
        <p:spPr>
          <a:xfrm>
            <a:off x="1810139" y="1322272"/>
            <a:ext cx="8154955" cy="2848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⮚"/>
            </a:pPr>
            <a:r>
              <a:rPr lang="fr-FR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L’inaccomplissement (inaccompli)</a:t>
            </a: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Ici l'action n'a pas eu lieu ou est en cours soit: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Au 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Futur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comme par exemple 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Di</a:t>
            </a:r>
            <a:r>
              <a:rPr lang="fr-FR" sz="1800" dirty="0"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def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lu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baax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(il fera du bien) avec comme structure 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Di </a:t>
            </a:r>
            <a:r>
              <a:rPr lang="fr-F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(marque du futur) suivit du sujet + verbe + complément</a:t>
            </a: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Au 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Présent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comme par exemple </a:t>
            </a:r>
            <a:r>
              <a:rPr lang="fr-FR" sz="1800" b="1" dirty="0" err="1">
                <a:solidFill>
                  <a:srgbClr val="8496B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dafa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nekk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di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def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lu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baax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(il est en train de faire du bien) avec comme structure </a:t>
            </a:r>
            <a:r>
              <a:rPr lang="fr-F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sujet +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nekk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di </a:t>
            </a:r>
            <a:r>
              <a:rPr lang="fr-F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+ verbe + complément</a:t>
            </a: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3934192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3F94E-37EB-A858-0583-B1A7E37D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A83D700-0EC7-5290-FBB1-2354AE1518E2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Axe du Temps (2)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E6FC1A89-DBDB-593E-B067-E4C5DB7A4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200FA69-3B70-A26A-F4E6-D52011012BF6}"/>
              </a:ext>
            </a:extLst>
          </p:cNvPr>
          <p:cNvSpPr txBox="1"/>
          <p:nvPr/>
        </p:nvSpPr>
        <p:spPr>
          <a:xfrm>
            <a:off x="1810139" y="967709"/>
            <a:ext cx="81549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Exemple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3132FA-6052-0154-77FE-87B2E17E5A87}"/>
              </a:ext>
            </a:extLst>
          </p:cNvPr>
          <p:cNvSpPr/>
          <p:nvPr/>
        </p:nvSpPr>
        <p:spPr>
          <a:xfrm>
            <a:off x="6711820" y="2311564"/>
            <a:ext cx="4789714" cy="358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Inaccompli futur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Dinaa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jàng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= j’apprendrai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nga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jàng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tu apprendras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Dina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jàng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il apprendra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nañu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jàng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nous apprendrons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ngeen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jàng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vous apprendrez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Ñoom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di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nañu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jàng</a:t>
            </a:r>
            <a:r>
              <a:rPr lang="fr-FR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= ils apprendront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728766-8711-61EB-0D3C-FFB7319DEEE4}"/>
              </a:ext>
            </a:extLst>
          </p:cNvPr>
          <p:cNvSpPr/>
          <p:nvPr/>
        </p:nvSpPr>
        <p:spPr>
          <a:xfrm>
            <a:off x="1515421" y="2068498"/>
            <a:ext cx="4696193" cy="384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800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Jàng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(étudier/apprendre)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Inaccompli présent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nekk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jàng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 suis entrain d’apprendre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nekk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jàng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 e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entrain d’apprendre</a:t>
            </a:r>
            <a:endParaRPr lang="fr-FR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Dafa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nekk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jàng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est entrain d’apprendre</a:t>
            </a:r>
            <a:endParaRPr lang="fr-FR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nekk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jàng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nous sommes entrain d’apprendre</a:t>
            </a:r>
            <a:endParaRPr lang="fr-FR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ngeen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nekk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jàng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vous êtes entrain d’apprendre</a:t>
            </a:r>
            <a:endParaRPr lang="fr-FR" sz="16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Ñoom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nekk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fr-FR" sz="16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jàng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= ils sont 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entrain d’apprendre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9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52E6-DA87-A5EF-6D6B-3D9DF5A5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5D10A8D-9E4E-FC6D-64CB-2A1423368AED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Exercice d’Application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39005E74-5F59-CB13-5EC8-54C7ADB52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5A7E89F-73AC-09F7-0552-FCE26D123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12" y="895739"/>
            <a:ext cx="7097776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0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A3D7B-6303-B425-F423-1C690134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6D07F3C-4ECA-11A0-85CA-6AEF6E97A917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Correction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818FED43-2FC1-27AF-85D3-0D2F4B29B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B13821D8-CE9D-E33C-FFDB-3004B7DF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4117"/>
            <a:ext cx="6225550" cy="4005051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670877B-E2B3-7F09-F59B-420DDA756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39511"/>
              </p:ext>
            </p:extLst>
          </p:nvPr>
        </p:nvGraphicFramePr>
        <p:xfrm>
          <a:off x="6373892" y="1739096"/>
          <a:ext cx="5818108" cy="389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054">
                  <a:extLst>
                    <a:ext uri="{9D8B030D-6E8A-4147-A177-3AD203B41FA5}">
                      <a16:colId xmlns:a16="http://schemas.microsoft.com/office/drawing/2014/main" val="841755009"/>
                    </a:ext>
                  </a:extLst>
                </a:gridCol>
                <a:gridCol w="2909054">
                  <a:extLst>
                    <a:ext uri="{9D8B030D-6E8A-4147-A177-3AD203B41FA5}">
                      <a16:colId xmlns:a16="http://schemas.microsoft.com/office/drawing/2014/main" val="1868463164"/>
                    </a:ext>
                  </a:extLst>
                </a:gridCol>
              </a:tblGrid>
              <a:tr h="685511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C000"/>
                          </a:solidFill>
                        </a:rPr>
                        <a:t>En français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rgbClr val="FFC000"/>
                          </a:solidFill>
                        </a:rPr>
                        <a:t>Accompli présent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C000"/>
                          </a:solidFill>
                        </a:rPr>
                        <a:t>En français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rgbClr val="FFC000"/>
                          </a:solidFill>
                        </a:rPr>
                        <a:t>Accompli passé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78321"/>
                  </a:ext>
                </a:extLst>
              </a:tr>
              <a:tr h="6419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J’ai appris hier</a:t>
                      </a:r>
                    </a:p>
                  </a:txBody>
                  <a:tcPr>
                    <a:solidFill>
                      <a:srgbClr val="0325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J’avais appris hier</a:t>
                      </a:r>
                    </a:p>
                  </a:txBody>
                  <a:tcPr>
                    <a:solidFill>
                      <a:srgbClr val="0325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77406"/>
                  </a:ext>
                </a:extLst>
              </a:tr>
              <a:tr h="6419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Il a vu la lune</a:t>
                      </a:r>
                    </a:p>
                  </a:txBody>
                  <a:tcPr>
                    <a:solidFill>
                      <a:srgbClr val="0325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Il avait vu la lune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25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56010"/>
                  </a:ext>
                </a:extLst>
              </a:tr>
              <a:tr h="6419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Je connais ton prénom </a:t>
                      </a:r>
                    </a:p>
                  </a:txBody>
                  <a:tcPr>
                    <a:solidFill>
                      <a:srgbClr val="0325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Je connaissais ton prénom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25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50617"/>
                  </a:ext>
                </a:extLst>
              </a:tr>
              <a:tr h="6419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Nous avons du travail</a:t>
                      </a:r>
                    </a:p>
                  </a:txBody>
                  <a:tcPr>
                    <a:solidFill>
                      <a:srgbClr val="0325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Nous avions du travail</a:t>
                      </a:r>
                    </a:p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325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38222"/>
                  </a:ext>
                </a:extLst>
              </a:tr>
              <a:tr h="6419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Il a réveillé l’enfant</a:t>
                      </a:r>
                    </a:p>
                  </a:txBody>
                  <a:tcPr>
                    <a:solidFill>
                      <a:srgbClr val="03250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Il avait réveillé l’enfant</a:t>
                      </a:r>
                    </a:p>
                  </a:txBody>
                  <a:tcPr>
                    <a:solidFill>
                      <a:srgbClr val="03250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062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1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1A3E-A507-C5D9-1565-0581226C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8788B954-42A8-F951-EF3F-4E5D1D6A9CF6}"/>
              </a:ext>
            </a:extLst>
          </p:cNvPr>
          <p:cNvSpPr txBox="1"/>
          <p:nvPr/>
        </p:nvSpPr>
        <p:spPr>
          <a:xfrm>
            <a:off x="1257757" y="2465065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FIN</a:t>
            </a:r>
          </a:p>
        </p:txBody>
      </p: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5BC9E239-06EB-7FB6-588E-3435DAEE9408}"/>
              </a:ext>
            </a:extLst>
          </p:cNvPr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>
            <a:extLst>
              <a:ext uri="{FF2B5EF4-FFF2-40B4-BE49-F238E27FC236}">
                <a16:creationId xmlns:a16="http://schemas.microsoft.com/office/drawing/2014/main" id="{DA0E135F-AEBF-167C-D757-078DC295C4CD}"/>
              </a:ext>
            </a:extLst>
          </p:cNvPr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12954-D6D4-8F6A-0C3A-6BC83B6764B5}"/>
              </a:ext>
            </a:extLst>
          </p:cNvPr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7B12C2-DD8F-2049-A8DC-D5F53A51C9D6}"/>
              </a:ext>
            </a:extLst>
          </p:cNvPr>
          <p:cNvSpPr txBox="1"/>
          <p:nvPr/>
        </p:nvSpPr>
        <p:spPr>
          <a:xfrm>
            <a:off x="2135242" y="5102271"/>
            <a:ext cx="75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22307E"/>
                </a:solidFill>
                <a:latin typeface="Bahnschrift SemiBold" panose="020B0502040204020203" pitchFamily="34" charset="0"/>
              </a:rPr>
              <a:t>MERCI POUR VOTRE ATTENTION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97556896-0428-5812-3F9D-8B5BF8AD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Qui sommes-nous - impactcentrechretiendakar.com">
            <a:extLst>
              <a:ext uri="{FF2B5EF4-FFF2-40B4-BE49-F238E27FC236}">
                <a16:creationId xmlns:a16="http://schemas.microsoft.com/office/drawing/2014/main" id="{95E71430-0B00-613D-A51D-551D1915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3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/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4D5BBAD-A2BE-7E15-DBC9-52D9AFF3297C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/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/>
          <p:cNvSpPr txBox="1"/>
          <p:nvPr/>
        </p:nvSpPr>
        <p:spPr>
          <a:xfrm>
            <a:off x="1991496" y="2188961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01.</a:t>
            </a:r>
          </a:p>
        </p:txBody>
      </p:sp>
      <p:sp>
        <p:nvSpPr>
          <p:cNvPr id="792" name="Ellipse 791"/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/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02.</a:t>
            </a:r>
          </a:p>
        </p:txBody>
      </p:sp>
      <p:sp>
        <p:nvSpPr>
          <p:cNvPr id="794" name="Ellipse 793"/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/>
          <p:cNvSpPr txBox="1"/>
          <p:nvPr/>
        </p:nvSpPr>
        <p:spPr>
          <a:xfrm>
            <a:off x="1933378" y="4077179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03.</a:t>
            </a:r>
          </a:p>
        </p:txBody>
      </p:sp>
      <p:sp>
        <p:nvSpPr>
          <p:cNvPr id="797" name="ZoneTexte 796"/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Alphabet et Prononciation </a:t>
            </a:r>
            <a:endParaRPr lang="fr-FR" sz="2600" b="1" i="1" dirty="0"/>
          </a:p>
        </p:txBody>
      </p:sp>
      <p:sp>
        <p:nvSpPr>
          <p:cNvPr id="798" name="ZoneTexte 797"/>
          <p:cNvSpPr txBox="1"/>
          <p:nvPr/>
        </p:nvSpPr>
        <p:spPr>
          <a:xfrm>
            <a:off x="4371751" y="2734819"/>
            <a:ext cx="62308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Principaux mots interrogatifs, articles, adjectifs, conjugaison etc.</a:t>
            </a:r>
          </a:p>
        </p:txBody>
      </p:sp>
      <p:sp>
        <p:nvSpPr>
          <p:cNvPr id="799" name="ZoneTexte 798"/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Expressions courantes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EADF3-9509-9426-9B83-0F68CC30C7FA}"/>
              </a:ext>
            </a:extLst>
          </p:cNvPr>
          <p:cNvSpPr txBox="1"/>
          <p:nvPr/>
        </p:nvSpPr>
        <p:spPr>
          <a:xfrm>
            <a:off x="1925421" y="4955495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04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2D4D07-D404-1D69-57D1-8B3D068F67EF}"/>
              </a:ext>
            </a:extLst>
          </p:cNvPr>
          <p:cNvSpPr txBox="1"/>
          <p:nvPr/>
        </p:nvSpPr>
        <p:spPr>
          <a:xfrm>
            <a:off x="4565730" y="4836250"/>
            <a:ext cx="50446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Les jours de la semaine et les nombres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3585B16D-56BF-52C0-F782-B4429704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i sommes-nous - impactcentrechretiendakar.com">
            <a:extLst>
              <a:ext uri="{FF2B5EF4-FFF2-40B4-BE49-F238E27FC236}">
                <a16:creationId xmlns:a16="http://schemas.microsoft.com/office/drawing/2014/main" id="{E09B7328-2F71-0A9D-5A20-F7292A63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388A-9823-FD21-0D6D-122703CE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77B1A8A7-5F75-7C0D-B555-04756B1B69C7}"/>
              </a:ext>
            </a:extLst>
          </p:cNvPr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6E68E1D-A6C8-08C1-5061-37689DC3E808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075FA1BA-353B-4BD4-0120-B5923875C822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C1A3DEE4-4C36-A6AB-A041-594F5529FD41}"/>
              </a:ext>
            </a:extLst>
          </p:cNvPr>
          <p:cNvSpPr txBox="1"/>
          <p:nvPr/>
        </p:nvSpPr>
        <p:spPr>
          <a:xfrm>
            <a:off x="1991496" y="2173569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05.</a:t>
            </a:r>
          </a:p>
        </p:txBody>
      </p:sp>
      <p:sp>
        <p:nvSpPr>
          <p:cNvPr id="792" name="Ellipse 791">
            <a:extLst>
              <a:ext uri="{FF2B5EF4-FFF2-40B4-BE49-F238E27FC236}">
                <a16:creationId xmlns:a16="http://schemas.microsoft.com/office/drawing/2014/main" id="{54CE6F05-957B-2C20-56EB-75C691434C3C}"/>
              </a:ext>
            </a:extLst>
          </p:cNvPr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>
            <a:extLst>
              <a:ext uri="{FF2B5EF4-FFF2-40B4-BE49-F238E27FC236}">
                <a16:creationId xmlns:a16="http://schemas.microsoft.com/office/drawing/2014/main" id="{D20F3CA0-ECF1-9A29-6F22-6275CC83C04E}"/>
              </a:ext>
            </a:extLst>
          </p:cNvPr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06.</a:t>
            </a:r>
          </a:p>
        </p:txBody>
      </p:sp>
      <p:sp>
        <p:nvSpPr>
          <p:cNvPr id="794" name="Ellipse 793">
            <a:extLst>
              <a:ext uri="{FF2B5EF4-FFF2-40B4-BE49-F238E27FC236}">
                <a16:creationId xmlns:a16="http://schemas.microsoft.com/office/drawing/2014/main" id="{67EF303F-BD53-53A3-DF4F-0B4C2D7F1F09}"/>
              </a:ext>
            </a:extLst>
          </p:cNvPr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>
            <a:extLst>
              <a:ext uri="{FF2B5EF4-FFF2-40B4-BE49-F238E27FC236}">
                <a16:creationId xmlns:a16="http://schemas.microsoft.com/office/drawing/2014/main" id="{CEB00127-5E20-F927-A833-B48FE4A5F698}"/>
              </a:ext>
            </a:extLst>
          </p:cNvPr>
          <p:cNvSpPr txBox="1"/>
          <p:nvPr/>
        </p:nvSpPr>
        <p:spPr>
          <a:xfrm>
            <a:off x="1991496" y="4086998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07.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ABFBE2AF-C99C-AE03-BB48-358985DEC942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heures et couleurs</a:t>
            </a:r>
            <a:endParaRPr lang="fr-FR" sz="2600" b="1" i="1" dirty="0"/>
          </a:p>
        </p:txBody>
      </p:sp>
      <p:sp>
        <p:nvSpPr>
          <p:cNvPr id="798" name="ZoneTexte 797">
            <a:extLst>
              <a:ext uri="{FF2B5EF4-FFF2-40B4-BE49-F238E27FC236}">
                <a16:creationId xmlns:a16="http://schemas.microsoft.com/office/drawing/2014/main" id="{3B7CE05F-823C-64C9-5AD3-094988C83DBE}"/>
              </a:ext>
            </a:extLst>
          </p:cNvPr>
          <p:cNvSpPr txBox="1"/>
          <p:nvPr/>
        </p:nvSpPr>
        <p:spPr>
          <a:xfrm>
            <a:off x="4371751" y="2734819"/>
            <a:ext cx="6230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mois et saisons</a:t>
            </a:r>
          </a:p>
        </p:txBody>
      </p:sp>
      <p:sp>
        <p:nvSpPr>
          <p:cNvPr id="799" name="ZoneTexte 798">
            <a:extLst>
              <a:ext uri="{FF2B5EF4-FFF2-40B4-BE49-F238E27FC236}">
                <a16:creationId xmlns:a16="http://schemas.microsoft.com/office/drawing/2014/main" id="{3ED96915-84CB-B905-0700-B1D51B33C3F0}"/>
              </a:ext>
            </a:extLst>
          </p:cNvPr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 corps humain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C789878A-C748-99A2-2F8D-24DEC6A581FB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56DD5-9615-3158-BA76-1BB07F61286D}"/>
              </a:ext>
            </a:extLst>
          </p:cNvPr>
          <p:cNvSpPr txBox="1"/>
          <p:nvPr/>
        </p:nvSpPr>
        <p:spPr>
          <a:xfrm>
            <a:off x="1982261" y="4951479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08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21172C-E2EB-8B01-E251-46FB003FFF2A}"/>
              </a:ext>
            </a:extLst>
          </p:cNvPr>
          <p:cNvSpPr txBox="1"/>
          <p:nvPr/>
        </p:nvSpPr>
        <p:spPr>
          <a:xfrm>
            <a:off x="4565730" y="4836250"/>
            <a:ext cx="50446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La famille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D327A5D7-99A0-442B-AEE0-DA704CC2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E89A5-5D3B-D7D8-BAB7-0FC17D25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963A2C25-CEAC-69ED-3578-370E6719A973}"/>
              </a:ext>
            </a:extLst>
          </p:cNvPr>
          <p:cNvSpPr/>
          <p:nvPr/>
        </p:nvSpPr>
        <p:spPr>
          <a:xfrm>
            <a:off x="3815780" y="2224660"/>
            <a:ext cx="73314" cy="1320088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1116977D-8D67-5917-56DA-F18870E83FCD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8FF984A8-0C6B-8FF1-ADDF-85A704B14CD5}"/>
              </a:ext>
            </a:extLst>
          </p:cNvPr>
          <p:cNvSpPr txBox="1"/>
          <p:nvPr/>
        </p:nvSpPr>
        <p:spPr>
          <a:xfrm>
            <a:off x="2095496" y="2076508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09.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76A97905-68E2-65FA-9381-B4C547CE7D60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i="1" dirty="0"/>
              <a:t>Divers mots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E615BDF2-276C-DD7E-A89B-63FB0260615D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74600801-1C68-0520-246A-32273441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/>
          <p:cNvSpPr/>
          <p:nvPr/>
        </p:nvSpPr>
        <p:spPr>
          <a:xfrm>
            <a:off x="109182" y="0"/>
            <a:ext cx="12082818" cy="8174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i="1" dirty="0">
                <a:solidFill>
                  <a:schemeClr val="bg1"/>
                </a:solidFill>
              </a:rPr>
              <a:t>Chapitre II 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7C84D0-76B4-6176-163B-C7EEA5E83C6F}"/>
              </a:ext>
            </a:extLst>
          </p:cNvPr>
          <p:cNvSpPr txBox="1"/>
          <p:nvPr/>
        </p:nvSpPr>
        <p:spPr>
          <a:xfrm>
            <a:off x="2916820" y="2581154"/>
            <a:ext cx="700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CONJUGAISON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6F9A006B-DB68-B9B2-4500-C998A8D3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0AC6F48-52E4-DA2F-4CC7-277A0A661E7C}"/>
              </a:ext>
            </a:extLst>
          </p:cNvPr>
          <p:cNvSpPr txBox="1"/>
          <p:nvPr/>
        </p:nvSpPr>
        <p:spPr>
          <a:xfrm>
            <a:off x="2916820" y="1453558"/>
            <a:ext cx="70026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i="1" u="sng" dirty="0">
                <a:solidFill>
                  <a:srgbClr val="22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fr-FR" sz="4000" b="1" i="1" u="sng" baseline="30000" dirty="0">
                <a:solidFill>
                  <a:srgbClr val="22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ème</a:t>
            </a:r>
            <a:r>
              <a:rPr lang="fr-FR" sz="4000" b="1" i="1" u="sng" dirty="0">
                <a:solidFill>
                  <a:srgbClr val="22307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PARTIE</a:t>
            </a:r>
          </a:p>
        </p:txBody>
      </p:sp>
    </p:spTree>
    <p:extLst>
      <p:ext uri="{BB962C8B-B14F-4D97-AF65-F5344CB8AC3E}">
        <p14:creationId xmlns:p14="http://schemas.microsoft.com/office/powerpoint/2010/main" val="35490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4E7A-AF6E-E605-4100-9FAC757E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8857B1-A4CC-0A99-2D46-AC6F66579671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Structure des Phrases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9AC0BFEF-2A3F-7780-5698-2F26038D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83CF0F-9C0D-9C14-3A58-B3D3BE248D1F}"/>
              </a:ext>
            </a:extLst>
          </p:cNvPr>
          <p:cNvSpPr txBox="1"/>
          <p:nvPr/>
        </p:nvSpPr>
        <p:spPr>
          <a:xfrm>
            <a:off x="653143" y="1046969"/>
            <a:ext cx="10795518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 structure de la conjugaison en wolof est ce qu’il y a de plus compliqué, du moins à ce qui parait. Le secret est de se déconnecter de la logique du français pour mieux comprendre et assimiler le wolof.</a:t>
            </a:r>
            <a:endParaRPr lang="fr-FR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880A1BE-FB58-C01F-12FA-3337647B1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3" y="2079019"/>
            <a:ext cx="5533918" cy="227075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58DB18E1-882D-9B93-52BD-A528A79C6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59" y="1919871"/>
            <a:ext cx="3278655" cy="29294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5185CE-C2F5-D161-4796-E6B43A3FF887}"/>
              </a:ext>
            </a:extLst>
          </p:cNvPr>
          <p:cNvSpPr/>
          <p:nvPr/>
        </p:nvSpPr>
        <p:spPr>
          <a:xfrm>
            <a:off x="6050902" y="4893717"/>
            <a:ext cx="4581525" cy="12369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Par rapport aux phrases, on remarque qu’elles ont </a:t>
            </a:r>
            <a:r>
              <a:rPr lang="fr-FR" sz="11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 même forme, la même structure</a:t>
            </a:r>
            <a:r>
              <a: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qui suit </a:t>
            </a:r>
            <a:r>
              <a:rPr lang="fr-FR" sz="1100" b="1" i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une action, un acteur et un objet</a:t>
            </a:r>
            <a:r>
              <a: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c-a-d</a:t>
            </a:r>
            <a:r>
              <a: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 </a:t>
            </a:r>
            <a:r>
              <a:rPr lang="fr-FR" sz="11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verbe + sujet + complément.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Ainsi, il est </a:t>
            </a:r>
            <a:r>
              <a:rPr lang="fr-FR" sz="11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déconseillé de traduire le wolof mot-à-mot</a:t>
            </a:r>
            <a:r>
              <a:rPr lang="fr-FR" sz="1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fr-FR" sz="1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comme on peut le voir avec la traduction mot-à-mot.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6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40EC5-94A6-823C-205A-D86DAE41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44B82C-CC8E-F6E9-B519-759E4B01EB99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Forme des Phrases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C5B993CB-DF1D-8B65-9AF8-D55EF394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A2F55BE-F314-CBBD-BC84-D57842FAFF42}"/>
              </a:ext>
            </a:extLst>
          </p:cNvPr>
          <p:cNvSpPr txBox="1"/>
          <p:nvPr/>
        </p:nvSpPr>
        <p:spPr>
          <a:xfrm>
            <a:off x="1428175" y="2366305"/>
            <a:ext cx="6727371" cy="2125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Tout comme en français, en wolof on a trois axes importants à savoir la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forme</a:t>
            </a:r>
            <a:r>
              <a:rPr lang="fr-F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et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temps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le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En effet, il faudrait savoir si c'est une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affirmative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comme la phrase de tout à l'heure avec </a:t>
            </a:r>
            <a:r>
              <a:rPr lang="fr-FR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 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na lu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baax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» qui a pour structure </a:t>
            </a:r>
            <a:r>
              <a:rPr lang="fr-F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Verbe + sujet + complément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 c'est une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forme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négative 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avec « </a:t>
            </a:r>
            <a:r>
              <a:rPr lang="fr-FR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lu </a:t>
            </a:r>
            <a:r>
              <a:rPr lang="fr-F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baax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» = il n'a pas fait du bien.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58172E5-5ED5-423A-FF63-78C503DDB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2298" y="2889170"/>
            <a:ext cx="3463919" cy="285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5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BDFA-1FCF-2AA9-2770-8B0CE897D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4EF7A03-3D53-8AD2-0D25-9C892BAD3BC8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Axe du Temps (1)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6AFAE002-043B-D0EC-94CF-2956EEB2B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995397F-AA1D-61C5-CD7B-0C24C3A456A6}"/>
              </a:ext>
            </a:extLst>
          </p:cNvPr>
          <p:cNvSpPr txBox="1"/>
          <p:nvPr/>
        </p:nvSpPr>
        <p:spPr>
          <a:xfrm>
            <a:off x="1810139" y="967709"/>
            <a:ext cx="81549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 plus, s’agissant de l’axe du </a:t>
            </a:r>
            <a:r>
              <a:rPr lang="fr-FR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temps</a:t>
            </a: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On distingue deux aspect qui sont: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BDA7DB-4D4C-E7D0-5625-F47CF5C05014}"/>
              </a:ext>
            </a:extLst>
          </p:cNvPr>
          <p:cNvSpPr txBox="1"/>
          <p:nvPr/>
        </p:nvSpPr>
        <p:spPr>
          <a:xfrm>
            <a:off x="1810139" y="1992234"/>
            <a:ext cx="6046238" cy="3264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⮚"/>
            </a:pPr>
            <a:r>
              <a:rPr lang="fr-FR" sz="1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L’accomplissement (accompli)</a:t>
            </a: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Ici l'action a déjà eu lieu, elle est finie soit: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Au 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Présent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comme par exemple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Def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na lu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baax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(il a fait du bien)</a:t>
            </a: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Au 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Passé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comme par exemple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Def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oon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800" dirty="0">
                <a:solidFill>
                  <a:srgbClr val="1F4E7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lu </a:t>
            </a:r>
            <a:r>
              <a:rPr lang="fr-FR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baax</a:t>
            </a:r>
            <a:r>
              <a:rPr lang="fr-FR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(il avait fait du bien ou il fit du bien) avec pour structure </a:t>
            </a:r>
            <a:r>
              <a:rPr lang="fr-F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verbe suivit du suffixe </a:t>
            </a:r>
            <a:r>
              <a:rPr lang="fr-FR" sz="18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oon</a:t>
            </a:r>
            <a:r>
              <a:rPr lang="fr-F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80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+ sujet + complément</a:t>
            </a: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917CF9A-5BDC-843B-C40A-9E856A7F5748}"/>
              </a:ext>
            </a:extLst>
          </p:cNvPr>
          <p:cNvSpPr txBox="1"/>
          <p:nvPr/>
        </p:nvSpPr>
        <p:spPr>
          <a:xfrm>
            <a:off x="8182947" y="2097390"/>
            <a:ext cx="3172407" cy="3470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Je – 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dama /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naa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Tu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danga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Il/elle -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dafa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</a:t>
            </a:r>
            <a:r>
              <a:rPr lang="fr-FR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Nous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-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dañu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Vous -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dangeen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ngeen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Ils/elles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– (</a:t>
            </a:r>
            <a:r>
              <a:rPr lang="fr-FR" sz="1800" b="1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Ñoom</a:t>
            </a:r>
            <a:r>
              <a:rPr lang="fr-FR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dañu</a:t>
            </a:r>
            <a:r>
              <a:rPr lang="fr-FR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/ </a:t>
            </a:r>
            <a:r>
              <a:rPr lang="fr-FR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nañu</a:t>
            </a: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  <a:p>
            <a:pPr>
              <a:lnSpc>
                <a:spcPct val="150000"/>
              </a:lnSpc>
            </a:pPr>
            <a:endParaRPr lang="fr-FR" sz="18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583181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506B0-FF55-25BE-5F77-4212BF4C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43FF279-9033-EC6A-EBD7-80F9871C0AA1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Axe du Temps (1)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F1C6A6AC-FDE1-2598-50C1-D742067B5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4D9A4FC-FB69-4199-C088-41FE41D6CE91}"/>
              </a:ext>
            </a:extLst>
          </p:cNvPr>
          <p:cNvSpPr txBox="1"/>
          <p:nvPr/>
        </p:nvSpPr>
        <p:spPr>
          <a:xfrm>
            <a:off x="1810139" y="967709"/>
            <a:ext cx="81549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fr-F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Exemple :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73DFE3-A76D-BAB5-BC4F-6E822ABE26DB}"/>
              </a:ext>
            </a:extLst>
          </p:cNvPr>
          <p:cNvSpPr/>
          <p:nvPr/>
        </p:nvSpPr>
        <p:spPr>
          <a:xfrm>
            <a:off x="1524906" y="2309773"/>
            <a:ext cx="4571094" cy="3580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(fatiguer) :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Dama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je suis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tu es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Dafa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il/elle est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nous sommes fatigué(e)s 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Dangeen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vous êtes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Ñoom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ils/elles sont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C5404-8AA2-E85D-5AB8-36EA92E739A5}"/>
              </a:ext>
            </a:extLst>
          </p:cNvPr>
          <p:cNvSpPr/>
          <p:nvPr/>
        </p:nvSpPr>
        <p:spPr>
          <a:xfrm>
            <a:off x="6584302" y="2309774"/>
            <a:ext cx="4696408" cy="2934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b="1" u="sng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(fatiguer) :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je suis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tu es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il/elle est fatigué(e)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nous sommes fatigué(e)s 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ngeen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vous êtes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fr-FR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Ñoom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fr-FR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Sonn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nañu</a:t>
            </a:r>
            <a:r>
              <a:rPr lang="fr-FR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ils/elles sont fatigué(e)s</a:t>
            </a:r>
            <a:endParaRPr lang="fr-FR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17996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6981</TotalTime>
  <Words>901</Words>
  <Application>Microsoft Macintosh PowerPoint</Application>
  <PresentationFormat>Grand écran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Bahnschrift SemiBold</vt:lpstr>
      <vt:lpstr>Calibri</vt:lpstr>
      <vt:lpstr>Gill Sans MT</vt:lpstr>
      <vt:lpstr>Noto Sans Symbols</vt:lpstr>
      <vt:lpstr>Times New Roman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Missimahou Mardoche AYIHOUNDA</dc:creator>
  <cp:lastModifiedBy>Catherine Léandra Coly</cp:lastModifiedBy>
  <cp:revision>105</cp:revision>
  <dcterms:created xsi:type="dcterms:W3CDTF">2024-04-11T08:21:05Z</dcterms:created>
  <dcterms:modified xsi:type="dcterms:W3CDTF">2024-11-27T20:32:57Z</dcterms:modified>
</cp:coreProperties>
</file>