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1"/>
  </p:notesMasterIdLst>
  <p:sldIdLst>
    <p:sldId id="256" r:id="rId2"/>
    <p:sldId id="270" r:id="rId3"/>
    <p:sldId id="274" r:id="rId4"/>
    <p:sldId id="275" r:id="rId5"/>
    <p:sldId id="257" r:id="rId6"/>
    <p:sldId id="282" r:id="rId7"/>
    <p:sldId id="298" r:id="rId8"/>
    <p:sldId id="299" r:id="rId9"/>
    <p:sldId id="27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AEE"/>
    <a:srgbClr val="FFE5A0"/>
    <a:srgbClr val="FFC000"/>
    <a:srgbClr val="FAB500"/>
    <a:srgbClr val="223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>
        <p:scale>
          <a:sx n="80" d="100"/>
          <a:sy n="80" d="100"/>
        </p:scale>
        <p:origin x="78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5C1B5-5883-4733-8973-A19293F9B103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B022-4547-4D79-92F0-2A2416EE541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2240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4242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34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3838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088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190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716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13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484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463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4365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39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C2E030-0A56-4A42-8B26-D4CDB2F7175E}" type="datetimeFigureOut">
              <a:rPr lang="fr-FR" smtClean="0"/>
              <a:t>10/12/2024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3A5D8977-1B7B-446D-A977-00F336BE7C5A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046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/>
          <p:cNvSpPr txBox="1"/>
          <p:nvPr/>
        </p:nvSpPr>
        <p:spPr>
          <a:xfrm>
            <a:off x="1271404" y="3064851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ICC TV WOLOF</a:t>
            </a:r>
          </a:p>
        </p:txBody>
      </p:sp>
      <p:cxnSp>
        <p:nvCxnSpPr>
          <p:cNvPr id="792" name="Connecteur droit 791"/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/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26" name="Picture 2" descr="ICC TV WOLOF - YouTube">
            <a:extLst>
              <a:ext uri="{FF2B5EF4-FFF2-40B4-BE49-F238E27FC236}">
                <a16:creationId xmlns:a16="http://schemas.microsoft.com/office/drawing/2014/main" id="{54E68D72-B83C-678F-A7C3-22F89EC01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Qui sommes-nous - impactcentrechretiendakar.com">
            <a:extLst>
              <a:ext uri="{FF2B5EF4-FFF2-40B4-BE49-F238E27FC236}">
                <a16:creationId xmlns:a16="http://schemas.microsoft.com/office/drawing/2014/main" id="{605657D0-9C6C-10DB-30A6-B788CC076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98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/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B4D5BBAD-A2BE-7E15-DBC9-52D9AFF3297C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/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/>
          <p:cNvSpPr txBox="1"/>
          <p:nvPr/>
        </p:nvSpPr>
        <p:spPr>
          <a:xfrm>
            <a:off x="1991496" y="2188961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01.</a:t>
            </a:r>
          </a:p>
        </p:txBody>
      </p:sp>
      <p:sp>
        <p:nvSpPr>
          <p:cNvPr id="792" name="Ellipse 791"/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/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02.</a:t>
            </a:r>
          </a:p>
        </p:txBody>
      </p:sp>
      <p:sp>
        <p:nvSpPr>
          <p:cNvPr id="794" name="Ellipse 793"/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/>
          <p:cNvSpPr txBox="1"/>
          <p:nvPr/>
        </p:nvSpPr>
        <p:spPr>
          <a:xfrm>
            <a:off x="1933378" y="4077179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03.</a:t>
            </a:r>
          </a:p>
        </p:txBody>
      </p:sp>
      <p:sp>
        <p:nvSpPr>
          <p:cNvPr id="797" name="ZoneTexte 796"/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Alphabet et Prononciation </a:t>
            </a:r>
            <a:endParaRPr lang="fr-FR" sz="2600" b="1" i="1" dirty="0"/>
          </a:p>
        </p:txBody>
      </p:sp>
      <p:sp>
        <p:nvSpPr>
          <p:cNvPr id="798" name="ZoneTexte 797"/>
          <p:cNvSpPr txBox="1"/>
          <p:nvPr/>
        </p:nvSpPr>
        <p:spPr>
          <a:xfrm>
            <a:off x="4371751" y="2734819"/>
            <a:ext cx="623089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Principaux mots interrogatifs, articles, adjectifs, conjugaison etc.</a:t>
            </a:r>
          </a:p>
        </p:txBody>
      </p:sp>
      <p:sp>
        <p:nvSpPr>
          <p:cNvPr id="799" name="ZoneTexte 798"/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Expressions courantes</a:t>
            </a:r>
          </a:p>
        </p:txBody>
      </p:sp>
      <p:sp>
        <p:nvSpPr>
          <p:cNvPr id="842" name="Rectangle 841"/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ECEADF3-9509-9426-9B83-0F68CC30C7FA}"/>
              </a:ext>
            </a:extLst>
          </p:cNvPr>
          <p:cNvSpPr txBox="1"/>
          <p:nvPr/>
        </p:nvSpPr>
        <p:spPr>
          <a:xfrm>
            <a:off x="1925421" y="4955495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04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62D4D07-D404-1D69-57D1-8B3D068F67EF}"/>
              </a:ext>
            </a:extLst>
          </p:cNvPr>
          <p:cNvSpPr txBox="1"/>
          <p:nvPr/>
        </p:nvSpPr>
        <p:spPr>
          <a:xfrm>
            <a:off x="4565730" y="4836250"/>
            <a:ext cx="504462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Les jours de la semaine et les nombres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3585B16D-56BF-52C0-F782-B4429704D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Qui sommes-nous - impactcentrechretiendakar.com">
            <a:extLst>
              <a:ext uri="{FF2B5EF4-FFF2-40B4-BE49-F238E27FC236}">
                <a16:creationId xmlns:a16="http://schemas.microsoft.com/office/drawing/2014/main" id="{E09B7328-2F71-0A9D-5A20-F7292A637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7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5388A-9823-FD21-0D6D-122703CE0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77B1A8A7-5F75-7C0D-B555-04756B1B69C7}"/>
              </a:ext>
            </a:extLst>
          </p:cNvPr>
          <p:cNvSpPr/>
          <p:nvPr/>
        </p:nvSpPr>
        <p:spPr>
          <a:xfrm>
            <a:off x="3813346" y="2675570"/>
            <a:ext cx="126914" cy="2834892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E6E68E1D-A6C8-08C1-5061-37689DC3E808}"/>
              </a:ext>
            </a:extLst>
          </p:cNvPr>
          <p:cNvSpPr/>
          <p:nvPr/>
        </p:nvSpPr>
        <p:spPr>
          <a:xfrm>
            <a:off x="3598806" y="4968055"/>
            <a:ext cx="643467" cy="542407"/>
          </a:xfrm>
          <a:prstGeom prst="ellipse">
            <a:avLst/>
          </a:prstGeom>
          <a:ln>
            <a:solidFill>
              <a:srgbClr val="FAB5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075FA1BA-353B-4BD4-0120-B5923875C822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C1A3DEE4-4C36-A6AB-A041-594F5529FD41}"/>
              </a:ext>
            </a:extLst>
          </p:cNvPr>
          <p:cNvSpPr txBox="1"/>
          <p:nvPr/>
        </p:nvSpPr>
        <p:spPr>
          <a:xfrm>
            <a:off x="1991496" y="2173569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05.</a:t>
            </a:r>
          </a:p>
        </p:txBody>
      </p:sp>
      <p:sp>
        <p:nvSpPr>
          <p:cNvPr id="792" name="Ellipse 791">
            <a:extLst>
              <a:ext uri="{FF2B5EF4-FFF2-40B4-BE49-F238E27FC236}">
                <a16:creationId xmlns:a16="http://schemas.microsoft.com/office/drawing/2014/main" id="{54CE6F05-957B-2C20-56EB-75C691434C3C}"/>
              </a:ext>
            </a:extLst>
          </p:cNvPr>
          <p:cNvSpPr/>
          <p:nvPr/>
        </p:nvSpPr>
        <p:spPr>
          <a:xfrm>
            <a:off x="3555070" y="3078616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3" name="ZoneTexte 792">
            <a:extLst>
              <a:ext uri="{FF2B5EF4-FFF2-40B4-BE49-F238E27FC236}">
                <a16:creationId xmlns:a16="http://schemas.microsoft.com/office/drawing/2014/main" id="{D20F3CA0-ECF1-9A29-6F22-6275CC83C04E}"/>
              </a:ext>
            </a:extLst>
          </p:cNvPr>
          <p:cNvSpPr txBox="1"/>
          <p:nvPr/>
        </p:nvSpPr>
        <p:spPr>
          <a:xfrm>
            <a:off x="1991496" y="3047514"/>
            <a:ext cx="24610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06.</a:t>
            </a:r>
          </a:p>
        </p:txBody>
      </p:sp>
      <p:sp>
        <p:nvSpPr>
          <p:cNvPr id="794" name="Ellipse 793">
            <a:extLst>
              <a:ext uri="{FF2B5EF4-FFF2-40B4-BE49-F238E27FC236}">
                <a16:creationId xmlns:a16="http://schemas.microsoft.com/office/drawing/2014/main" id="{67EF303F-BD53-53A3-DF4F-0B4C2D7F1F09}"/>
              </a:ext>
            </a:extLst>
          </p:cNvPr>
          <p:cNvSpPr/>
          <p:nvPr/>
        </p:nvSpPr>
        <p:spPr>
          <a:xfrm>
            <a:off x="3560041" y="4078928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5" name="ZoneTexte 794">
            <a:extLst>
              <a:ext uri="{FF2B5EF4-FFF2-40B4-BE49-F238E27FC236}">
                <a16:creationId xmlns:a16="http://schemas.microsoft.com/office/drawing/2014/main" id="{CEB00127-5E20-F927-A833-B48FE4A5F698}"/>
              </a:ext>
            </a:extLst>
          </p:cNvPr>
          <p:cNvSpPr txBox="1"/>
          <p:nvPr/>
        </p:nvSpPr>
        <p:spPr>
          <a:xfrm>
            <a:off x="1991496" y="4086998"/>
            <a:ext cx="22651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07.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ABFBE2AF-C99C-AE03-BB48-358985DEC942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heures et couleurs</a:t>
            </a:r>
            <a:endParaRPr lang="fr-FR" sz="2600" b="1" i="1" dirty="0"/>
          </a:p>
        </p:txBody>
      </p:sp>
      <p:sp>
        <p:nvSpPr>
          <p:cNvPr id="798" name="ZoneTexte 797">
            <a:extLst>
              <a:ext uri="{FF2B5EF4-FFF2-40B4-BE49-F238E27FC236}">
                <a16:creationId xmlns:a16="http://schemas.microsoft.com/office/drawing/2014/main" id="{3B7CE05F-823C-64C9-5AD3-094988C83DBE}"/>
              </a:ext>
            </a:extLst>
          </p:cNvPr>
          <p:cNvSpPr txBox="1"/>
          <p:nvPr/>
        </p:nvSpPr>
        <p:spPr>
          <a:xfrm>
            <a:off x="4371751" y="2734819"/>
            <a:ext cx="623089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Les mois et saisons</a:t>
            </a:r>
          </a:p>
        </p:txBody>
      </p:sp>
      <p:sp>
        <p:nvSpPr>
          <p:cNvPr id="799" name="ZoneTexte 798">
            <a:extLst>
              <a:ext uri="{FF2B5EF4-FFF2-40B4-BE49-F238E27FC236}">
                <a16:creationId xmlns:a16="http://schemas.microsoft.com/office/drawing/2014/main" id="{3ED96915-84CB-B905-0700-B1D51B33C3F0}"/>
              </a:ext>
            </a:extLst>
          </p:cNvPr>
          <p:cNvSpPr txBox="1"/>
          <p:nvPr/>
        </p:nvSpPr>
        <p:spPr>
          <a:xfrm>
            <a:off x="4461784" y="3992293"/>
            <a:ext cx="406681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dirty="0"/>
              <a:t>Le corps humain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C789878A-C748-99A2-2F8D-24DEC6A581FB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5556DD5-9615-3158-BA76-1BB07F61286D}"/>
              </a:ext>
            </a:extLst>
          </p:cNvPr>
          <p:cNvSpPr txBox="1"/>
          <p:nvPr/>
        </p:nvSpPr>
        <p:spPr>
          <a:xfrm>
            <a:off x="1982261" y="4951479"/>
            <a:ext cx="2470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08</a:t>
            </a:r>
            <a:r>
              <a:rPr lang="fr-FR" sz="1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221172C-E2EB-8B01-E251-46FB003FFF2A}"/>
              </a:ext>
            </a:extLst>
          </p:cNvPr>
          <p:cNvSpPr txBox="1"/>
          <p:nvPr/>
        </p:nvSpPr>
        <p:spPr>
          <a:xfrm>
            <a:off x="4565730" y="4836250"/>
            <a:ext cx="504462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dirty="0"/>
              <a:t>La famille</a:t>
            </a:r>
          </a:p>
        </p:txBody>
      </p:sp>
      <p:pic>
        <p:nvPicPr>
          <p:cNvPr id="3" name="Picture 2" descr="ICC TV WOLOF - YouTube">
            <a:extLst>
              <a:ext uri="{FF2B5EF4-FFF2-40B4-BE49-F238E27FC236}">
                <a16:creationId xmlns:a16="http://schemas.microsoft.com/office/drawing/2014/main" id="{D327A5D7-99A0-442B-AEE0-DA704CC22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687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E89A5-5D3B-D7D8-BAB7-0FC17D25A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11430;p54">
            <a:extLst>
              <a:ext uri="{FF2B5EF4-FFF2-40B4-BE49-F238E27FC236}">
                <a16:creationId xmlns:a16="http://schemas.microsoft.com/office/drawing/2014/main" id="{963A2C25-CEAC-69ED-3578-370E6719A973}"/>
              </a:ext>
            </a:extLst>
          </p:cNvPr>
          <p:cNvSpPr/>
          <p:nvPr/>
        </p:nvSpPr>
        <p:spPr>
          <a:xfrm>
            <a:off x="3815780" y="2224660"/>
            <a:ext cx="73314" cy="1320088"/>
          </a:xfrm>
          <a:prstGeom prst="rect">
            <a:avLst/>
          </a:prstGeom>
          <a:solidFill>
            <a:srgbClr val="22307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0" name="Ellipse 789">
            <a:extLst>
              <a:ext uri="{FF2B5EF4-FFF2-40B4-BE49-F238E27FC236}">
                <a16:creationId xmlns:a16="http://schemas.microsoft.com/office/drawing/2014/main" id="{1116977D-8D67-5917-56DA-F18870E83FCD}"/>
              </a:ext>
            </a:extLst>
          </p:cNvPr>
          <p:cNvSpPr/>
          <p:nvPr/>
        </p:nvSpPr>
        <p:spPr>
          <a:xfrm>
            <a:off x="3555070" y="2091352"/>
            <a:ext cx="643467" cy="643467"/>
          </a:xfrm>
          <a:prstGeom prst="ellipse">
            <a:avLst/>
          </a:prstGeom>
          <a:solidFill>
            <a:schemeClr val="bg1"/>
          </a:solidFill>
          <a:ln w="6350">
            <a:solidFill>
              <a:srgbClr val="FAB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91" name="ZoneTexte 790">
            <a:extLst>
              <a:ext uri="{FF2B5EF4-FFF2-40B4-BE49-F238E27FC236}">
                <a16:creationId xmlns:a16="http://schemas.microsoft.com/office/drawing/2014/main" id="{8FF984A8-0C6B-8FF1-ADDF-85A704B14CD5}"/>
              </a:ext>
            </a:extLst>
          </p:cNvPr>
          <p:cNvSpPr txBox="1"/>
          <p:nvPr/>
        </p:nvSpPr>
        <p:spPr>
          <a:xfrm>
            <a:off x="2095496" y="2076508"/>
            <a:ext cx="23381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Chapitre 09.</a:t>
            </a:r>
          </a:p>
        </p:txBody>
      </p:sp>
      <p:sp>
        <p:nvSpPr>
          <p:cNvPr id="797" name="ZoneTexte 796">
            <a:extLst>
              <a:ext uri="{FF2B5EF4-FFF2-40B4-BE49-F238E27FC236}">
                <a16:creationId xmlns:a16="http://schemas.microsoft.com/office/drawing/2014/main" id="{76A97905-68E2-65FA-9381-B4C547CE7D60}"/>
              </a:ext>
            </a:extLst>
          </p:cNvPr>
          <p:cNvSpPr txBox="1"/>
          <p:nvPr/>
        </p:nvSpPr>
        <p:spPr>
          <a:xfrm>
            <a:off x="4413547" y="2108912"/>
            <a:ext cx="519680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fr-FR" sz="2600" b="1" i="1" dirty="0"/>
              <a:t>Divers mots</a:t>
            </a:r>
          </a:p>
        </p:txBody>
      </p:sp>
      <p:sp>
        <p:nvSpPr>
          <p:cNvPr id="842" name="Rectangle 841">
            <a:extLst>
              <a:ext uri="{FF2B5EF4-FFF2-40B4-BE49-F238E27FC236}">
                <a16:creationId xmlns:a16="http://schemas.microsoft.com/office/drawing/2014/main" id="{E615BDF2-276C-DD7E-A89B-63FB0260615D}"/>
              </a:ext>
            </a:extLst>
          </p:cNvPr>
          <p:cNvSpPr/>
          <p:nvPr/>
        </p:nvSpPr>
        <p:spPr>
          <a:xfrm>
            <a:off x="0" y="-28898"/>
            <a:ext cx="12192000" cy="77789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Sommaire</a:t>
            </a:r>
          </a:p>
        </p:txBody>
      </p:sp>
      <p:pic>
        <p:nvPicPr>
          <p:cNvPr id="2" name="Picture 2" descr="ICC TV WOLOF - YouTube">
            <a:extLst>
              <a:ext uri="{FF2B5EF4-FFF2-40B4-BE49-F238E27FC236}">
                <a16:creationId xmlns:a16="http://schemas.microsoft.com/office/drawing/2014/main" id="{74600801-1C68-0520-246A-32273441E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04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Rectangle 816"/>
          <p:cNvSpPr/>
          <p:nvPr/>
        </p:nvSpPr>
        <p:spPr>
          <a:xfrm>
            <a:off x="109182" y="0"/>
            <a:ext cx="12082818" cy="8174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i="1" dirty="0">
                <a:solidFill>
                  <a:schemeClr val="bg1"/>
                </a:solidFill>
              </a:rPr>
              <a:t>Chapitre III </a:t>
            </a:r>
          </a:p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F7C84D0-76B4-6176-163B-C7EEA5E83C6F}"/>
              </a:ext>
            </a:extLst>
          </p:cNvPr>
          <p:cNvSpPr txBox="1"/>
          <p:nvPr/>
        </p:nvSpPr>
        <p:spPr>
          <a:xfrm>
            <a:off x="2916820" y="2581154"/>
            <a:ext cx="7002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>
                <a:solidFill>
                  <a:srgbClr val="2230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Expressions Courantes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6F9A006B-DB68-B9B2-4500-C998A8D30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9003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74E7A-AF6E-E605-4100-9FAC757E7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88857B1-A4CC-0A99-2D46-AC6F66579671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Expressions Courantes (I)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9AC0BFEF-2A3F-7780-5698-2F26038D6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9383CF0F-9C0D-9C14-3A58-B3D3BE248D1F}"/>
              </a:ext>
            </a:extLst>
          </p:cNvPr>
          <p:cNvSpPr txBox="1"/>
          <p:nvPr/>
        </p:nvSpPr>
        <p:spPr>
          <a:xfrm>
            <a:off x="1474237" y="1145792"/>
            <a:ext cx="9582539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    Les salutations et formules de politesse </a:t>
            </a:r>
            <a:endParaRPr lang="fr-FR" sz="2400" b="1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E56FFB0-7B27-CE53-B8A0-7B9DD18A37C0}"/>
              </a:ext>
            </a:extLst>
          </p:cNvPr>
          <p:cNvSpPr txBox="1"/>
          <p:nvPr/>
        </p:nvSpPr>
        <p:spPr>
          <a:xfrm>
            <a:off x="961049" y="2082957"/>
            <a:ext cx="4758615" cy="3721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Salamalekum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« 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Salaam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aleekum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»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Bonjour/bonsoir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ngeen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def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Comment vas-tu ? Comment allez-vous ?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fi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Je vais bien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Mbaa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ya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/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yeena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jàmm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J'espère que tu es en paix / vous êtes en paix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Jërejëf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Merci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Dalal/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Agsil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jaam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Sois la bienvenue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Ngir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Yalla</a:t>
            </a:r>
            <a:r>
              <a:rPr lang="fr-F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S’il vous plaît, à cause de Dieu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Yaw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nak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Et vous ?</a:t>
            </a:r>
            <a:endParaRPr lang="fr-FR" sz="1600" b="1" dirty="0">
              <a:solidFill>
                <a:srgbClr val="2E75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Noto Sans Symbol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A560F2D-EDB9-5593-9F4B-3B2255401B05}"/>
              </a:ext>
            </a:extLst>
          </p:cNvPr>
          <p:cNvSpPr txBox="1"/>
          <p:nvPr/>
        </p:nvSpPr>
        <p:spPr>
          <a:xfrm>
            <a:off x="6096000" y="2082957"/>
            <a:ext cx="4646648" cy="3618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Naka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waa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kër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gi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Comment va la famille ?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Nuyul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ma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ko/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leen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Passe-lui/leur mes salutations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Naka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suba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si 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Comment se passe la matinée ?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Naka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yaram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bi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Comment va ton corps ?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tane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Je vais mieux, je guéris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sànt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Yalla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Je rends grâce à Dieu</a:t>
            </a:r>
            <a:endParaRPr lang="fr-FR" sz="1600" dirty="0">
              <a:latin typeface="Noto Sans Symbols"/>
              <a:ea typeface="Times New Roman" panose="02020603050405020304" pitchFamily="18" charset="0"/>
              <a:cs typeface="Noto Sans Symbols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jeggëlu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baal ma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Je suis désolé (e) / je demande pardon</a:t>
            </a:r>
            <a:endParaRPr lang="fr-FR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661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9D18E-AFE1-EA08-793A-C92AEF9F6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C87B2D-7817-DD61-95FF-517F0D9F69ED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Expressions Courantes (II)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871753C6-41FB-271D-692C-816101A36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113FFBED-28AD-C2D2-3535-98D639AC2A51}"/>
              </a:ext>
            </a:extLst>
          </p:cNvPr>
          <p:cNvSpPr txBox="1"/>
          <p:nvPr/>
        </p:nvSpPr>
        <p:spPr>
          <a:xfrm>
            <a:off x="1474237" y="1145792"/>
            <a:ext cx="9582539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   Les questions courantes</a:t>
            </a:r>
            <a:endParaRPr lang="fr-FR" sz="2400" b="1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8CE7618-2A6C-5117-3DE9-DBEC61337CA4}"/>
              </a:ext>
            </a:extLst>
          </p:cNvPr>
          <p:cNvSpPr txBox="1"/>
          <p:nvPr/>
        </p:nvSpPr>
        <p:spPr>
          <a:xfrm>
            <a:off x="970379" y="1958287"/>
            <a:ext cx="4758615" cy="415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Noo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tudu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Comment t’appelles-tu ?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Fan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/Foo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dëkk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Où habites-tu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Degg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« Français »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Parles-tu français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Lu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tax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Pourquoi ?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Lii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niata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 ?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Combien ça coûte ?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Fan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 Foo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dëkk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 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Où habites-tu ?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Sori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na ?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Est-ce loin ?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naan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ndox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Puis-je t’offrir de l’eau à boire ?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Lu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doon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tank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Quelle est la raison de ta visite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Pare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</a:t>
            </a: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ngeen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Es-tu/ Êtes-vous prêts ?</a:t>
            </a:r>
            <a:endParaRPr lang="fr-FR" sz="1600" b="1" dirty="0">
              <a:solidFill>
                <a:srgbClr val="2E75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Noto Sans Symbols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2D0D92-3525-0AD4-B3BA-52EB09FD1DB5}"/>
              </a:ext>
            </a:extLst>
          </p:cNvPr>
          <p:cNvSpPr txBox="1"/>
          <p:nvPr/>
        </p:nvSpPr>
        <p:spPr>
          <a:xfrm>
            <a:off x="6096000" y="1958287"/>
            <a:ext cx="4572000" cy="408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Lan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/Loo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soxla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De quoi as-tu besoin ?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Kay (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leen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)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ñu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lekk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Viens (venez) manger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rees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ak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jàmm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Bon appétit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Gis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Tu as vu ?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Sori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na ?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Est-ce loin ?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Lane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ngay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/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Looy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def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?</a:t>
            </a:r>
            <a:r>
              <a:rPr lang="fr-FR" sz="1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: Que fais-tu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Lu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xew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Que se passe-t-il ?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Fan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 Foo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jëm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Où vas-tu ?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Mën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laaj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Puis-je te questionner ?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Mën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defal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dara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,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ngir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Yàlla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?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Peux-tu me rendre un service, s’il te plait ?</a:t>
            </a:r>
          </a:p>
        </p:txBody>
      </p:sp>
    </p:spTree>
    <p:extLst>
      <p:ext uri="{BB962C8B-B14F-4D97-AF65-F5344CB8AC3E}">
        <p14:creationId xmlns:p14="http://schemas.microsoft.com/office/powerpoint/2010/main" val="3930900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C0E13-C876-4D13-8694-E4B2EEE7E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6D47304-CC23-B3EC-1631-A00E0CE5CB4E}"/>
              </a:ext>
            </a:extLst>
          </p:cNvPr>
          <p:cNvSpPr/>
          <p:nvPr/>
        </p:nvSpPr>
        <p:spPr>
          <a:xfrm>
            <a:off x="0" y="-45036"/>
            <a:ext cx="12192000" cy="65903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800" b="1" dirty="0">
                <a:solidFill>
                  <a:schemeClr val="bg1"/>
                </a:solidFill>
              </a:rPr>
              <a:t>Expressions Courantes (III)</a:t>
            </a:r>
          </a:p>
        </p:txBody>
      </p:sp>
      <p:pic>
        <p:nvPicPr>
          <p:cNvPr id="19" name="Picture 2" descr="ICC TV WOLOF - YouTube">
            <a:extLst>
              <a:ext uri="{FF2B5EF4-FFF2-40B4-BE49-F238E27FC236}">
                <a16:creationId xmlns:a16="http://schemas.microsoft.com/office/drawing/2014/main" id="{0F1F1D6B-B8D4-70E4-8C45-2040B2E0C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ACB3837-1847-D796-2448-CCAC4C314687}"/>
              </a:ext>
            </a:extLst>
          </p:cNvPr>
          <p:cNvSpPr txBox="1"/>
          <p:nvPr/>
        </p:nvSpPr>
        <p:spPr>
          <a:xfrm>
            <a:off x="1474237" y="1145792"/>
            <a:ext cx="9582539" cy="468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fr-FR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III.    Les directions et l’essentiel</a:t>
            </a:r>
            <a:endParaRPr lang="fr-FR" sz="2400" b="1" kern="100" dirty="0">
              <a:effectLst/>
              <a:latin typeface="Noto Sans Symbols"/>
              <a:ea typeface="Noto Sans Symbols"/>
              <a:cs typeface="Noto Sans Symbol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E9D8C43-CBB7-4E50-884E-7F5241B5EAD7}"/>
              </a:ext>
            </a:extLst>
          </p:cNvPr>
          <p:cNvSpPr txBox="1"/>
          <p:nvPr/>
        </p:nvSpPr>
        <p:spPr>
          <a:xfrm>
            <a:off x="113130" y="1813355"/>
            <a:ext cx="2906296" cy="436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kanam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C’est d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evant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ginaaw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la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C’est derrière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ndeyjoor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Ta droite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Sa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cammoñ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Ta gauche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kaw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/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suuf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En haut/ bas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biir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A l’intérieur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biti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 l’extérieur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digg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bi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Au milieu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Balaa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Avant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 pare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Après</a:t>
            </a:r>
            <a:endParaRPr lang="fr-FR" sz="1600" b="1" dirty="0">
              <a:solidFill>
                <a:srgbClr val="2E75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Noto Sans Symbols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Waaw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Oui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Déedéet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Non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0D9A46-73EB-CE00-BF48-7E08259941A2}"/>
              </a:ext>
            </a:extLst>
          </p:cNvPr>
          <p:cNvSpPr txBox="1"/>
          <p:nvPr/>
        </p:nvSpPr>
        <p:spPr>
          <a:xfrm>
            <a:off x="3019426" y="1813355"/>
            <a:ext cx="2906296" cy="4159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Dara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Rien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ngi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dem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J’y vais (bye)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 ci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kanam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 toute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beneen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 la prochaine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Yendook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jàmm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Bonne journée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Ñu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fanan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ak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jàmm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Bonne nuit</a:t>
            </a:r>
            <a:endParaRPr lang="fr-FR" sz="1600" b="1" dirty="0">
              <a:solidFill>
                <a:srgbClr val="2E75B5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Démb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Hier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Tey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Aujourd’hui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(Ba)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Suba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(A)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Demain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Suba</a:t>
            </a:r>
            <a:r>
              <a:rPr lang="fr-FR" sz="1600" b="1" dirty="0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si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Le matin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F4686598-5907-710E-1E50-456309F7F557}"/>
              </a:ext>
            </a:extLst>
          </p:cNvPr>
          <p:cNvSpPr txBox="1"/>
          <p:nvPr/>
        </p:nvSpPr>
        <p:spPr>
          <a:xfrm>
            <a:off x="5925722" y="1813355"/>
            <a:ext cx="2906296" cy="436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Ngoon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si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L’après-midi/ soir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Guddi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gi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La nuit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Naajé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Tarder (matinée)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Guddé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Tarder (nuit)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Gaaw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Vite, rapide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Léegi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Maintenant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Ci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kanam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Tout à l’heure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Ndekki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Petit-déjeuner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Añ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Déjeuner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Reer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Diner</a:t>
            </a:r>
            <a:endParaRPr lang="fr-FR" sz="1600" dirty="0">
              <a:effectLst/>
              <a:latin typeface="Noto Sans Symbols"/>
              <a:ea typeface="Noto Sans Symbols"/>
              <a:cs typeface="Noto Sans Symbols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Suur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naa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J’ai assez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Doy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na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ça suffit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505264C-6FB5-6171-639C-2F44E1E90412}"/>
              </a:ext>
            </a:extLst>
          </p:cNvPr>
          <p:cNvSpPr txBox="1"/>
          <p:nvPr/>
        </p:nvSpPr>
        <p:spPr>
          <a:xfrm>
            <a:off x="8832018" y="1813355"/>
            <a:ext cx="2906296" cy="3530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Xéj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na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: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Noto Sans Symbols"/>
              </a:rPr>
              <a:t>Peut-être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Baxna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Ok/ d’accord</a:t>
            </a:r>
            <a:endParaRPr lang="fr-FR" sz="16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Lépp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Tout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Am na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: Il y en a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Amul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Il n’y en a pas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Mayma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ma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wàcc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Laissez-moi descendre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Fii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baxna</a:t>
            </a:r>
            <a:r>
              <a:rPr lang="fr-FR" sz="1600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Ici, c’est bon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Ñu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tambali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Commençons</a:t>
            </a:r>
          </a:p>
          <a:p>
            <a:pPr marL="34290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Grawul</a:t>
            </a:r>
            <a:r>
              <a:rPr lang="fr-FR" sz="1600" b="1" dirty="0">
                <a:solidFill>
                  <a:srgbClr val="2E75B5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 </a:t>
            </a:r>
            <a:r>
              <a:rPr lang="fr-FR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Courier New" panose="02070309020205020404" pitchFamily="49" charset="0"/>
              </a:rPr>
              <a:t>: Ce n’est pas grave</a:t>
            </a:r>
            <a:endParaRPr lang="fr-FR" sz="1600" b="1" dirty="0">
              <a:solidFill>
                <a:srgbClr val="2E75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930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81A3E-A507-C5D9-1565-0581226CC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ZoneTexte 22">
            <a:extLst>
              <a:ext uri="{FF2B5EF4-FFF2-40B4-BE49-F238E27FC236}">
                <a16:creationId xmlns:a16="http://schemas.microsoft.com/office/drawing/2014/main" id="{8788B954-42A8-F951-EF3F-4E5D1D6A9CF6}"/>
              </a:ext>
            </a:extLst>
          </p:cNvPr>
          <p:cNvSpPr txBox="1"/>
          <p:nvPr/>
        </p:nvSpPr>
        <p:spPr>
          <a:xfrm>
            <a:off x="1257757" y="2465065"/>
            <a:ext cx="9120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fr-FR" sz="9600" b="1" cap="all" dirty="0">
                <a:ln w="0"/>
                <a:solidFill>
                  <a:srgbClr val="7030A0"/>
                </a:solidFill>
                <a:effectLst>
                  <a:reflection blurRad="12700" stA="50000" endPos="50000" dist="5000" dir="5400000" sy="-100000" rotWithShape="0"/>
                </a:effectLst>
                <a:latin typeface="Arial" charset="0"/>
              </a:rPr>
              <a:t>FIN</a:t>
            </a:r>
          </a:p>
        </p:txBody>
      </p:sp>
      <p:cxnSp>
        <p:nvCxnSpPr>
          <p:cNvPr id="792" name="Connecteur droit 791">
            <a:extLst>
              <a:ext uri="{FF2B5EF4-FFF2-40B4-BE49-F238E27FC236}">
                <a16:creationId xmlns:a16="http://schemas.microsoft.com/office/drawing/2014/main" id="{5BC9E239-06EB-7FB6-588E-3435DAEE9408}"/>
              </a:ext>
            </a:extLst>
          </p:cNvPr>
          <p:cNvCxnSpPr/>
          <p:nvPr/>
        </p:nvCxnSpPr>
        <p:spPr>
          <a:xfrm>
            <a:off x="2668219" y="4238855"/>
            <a:ext cx="7169918" cy="0"/>
          </a:xfrm>
          <a:prstGeom prst="line">
            <a:avLst/>
          </a:prstGeom>
          <a:ln>
            <a:solidFill>
              <a:srgbClr val="2230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1" name="ZoneTexte 790">
            <a:extLst>
              <a:ext uri="{FF2B5EF4-FFF2-40B4-BE49-F238E27FC236}">
                <a16:creationId xmlns:a16="http://schemas.microsoft.com/office/drawing/2014/main" id="{DA0E135F-AEBF-167C-D757-078DC295C4CD}"/>
              </a:ext>
            </a:extLst>
          </p:cNvPr>
          <p:cNvSpPr txBox="1"/>
          <p:nvPr/>
        </p:nvSpPr>
        <p:spPr>
          <a:xfrm>
            <a:off x="2518092" y="937118"/>
            <a:ext cx="68555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IMPACT CENTRE CHRETIEN EGLISE PRINCIPALE DE DAKAR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D12954-D6D4-8F6A-0C3A-6BC83B6764B5}"/>
              </a:ext>
            </a:extLst>
          </p:cNvPr>
          <p:cNvSpPr/>
          <p:nvPr/>
        </p:nvSpPr>
        <p:spPr>
          <a:xfrm>
            <a:off x="0" y="0"/>
            <a:ext cx="12192000" cy="11705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87B12C2-DD8F-2049-A8DC-D5F53A51C9D6}"/>
              </a:ext>
            </a:extLst>
          </p:cNvPr>
          <p:cNvSpPr txBox="1"/>
          <p:nvPr/>
        </p:nvSpPr>
        <p:spPr>
          <a:xfrm>
            <a:off x="2135242" y="5102271"/>
            <a:ext cx="7584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>
                <a:solidFill>
                  <a:srgbClr val="22307E"/>
                </a:solidFill>
                <a:latin typeface="Bahnschrift SemiBold" panose="020B0502040204020203" pitchFamily="34" charset="0"/>
              </a:rPr>
              <a:t>MERCI POUR VOTRE ATTENTION</a:t>
            </a:r>
          </a:p>
        </p:txBody>
      </p:sp>
      <p:pic>
        <p:nvPicPr>
          <p:cNvPr id="4" name="Picture 2" descr="ICC TV WOLOF - YouTube">
            <a:extLst>
              <a:ext uri="{FF2B5EF4-FFF2-40B4-BE49-F238E27FC236}">
                <a16:creationId xmlns:a16="http://schemas.microsoft.com/office/drawing/2014/main" id="{97556896-0428-5812-3F9D-8B5BF8ADF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0" y="5500048"/>
            <a:ext cx="1055426" cy="1073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Qui sommes-nous - impactcentrechretiendakar.com">
            <a:extLst>
              <a:ext uri="{FF2B5EF4-FFF2-40B4-BE49-F238E27FC236}">
                <a16:creationId xmlns:a16="http://schemas.microsoft.com/office/drawing/2014/main" id="{95E71430-0B00-613D-A51D-551D19158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13" y="459381"/>
            <a:ext cx="837632" cy="95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5839609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Galerie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e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e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TM10001114[[fn=Galerie]]</Template>
  <TotalTime>6937</TotalTime>
  <Words>712</Words>
  <Application>Microsoft Office PowerPoint</Application>
  <PresentationFormat>Grand écran</PresentationFormat>
  <Paragraphs>112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6" baseType="lpstr">
      <vt:lpstr>Arial</vt:lpstr>
      <vt:lpstr>Bahnschrift SemiBold</vt:lpstr>
      <vt:lpstr>Calibri</vt:lpstr>
      <vt:lpstr>Gill Sans MT</vt:lpstr>
      <vt:lpstr>Noto Sans Symbols</vt:lpstr>
      <vt:lpstr>Times New Roman</vt:lpstr>
      <vt:lpstr>Galerie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Missimahou Mardoche AYIHOUNDA</dc:creator>
  <cp:lastModifiedBy>Joëlle THIBAULT</cp:lastModifiedBy>
  <cp:revision>103</cp:revision>
  <dcterms:created xsi:type="dcterms:W3CDTF">2024-04-11T08:21:05Z</dcterms:created>
  <dcterms:modified xsi:type="dcterms:W3CDTF">2024-12-10T14:15:21Z</dcterms:modified>
</cp:coreProperties>
</file>